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7587E0-4174-4CB8-850C-97B51EA01D21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E10DCE-3B2F-4EDE-A03F-66FEFE46B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Click="0" advTm="20000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7587E0-4174-4CB8-850C-97B51EA01D21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E10DCE-3B2F-4EDE-A03F-66FEFE46B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7587E0-4174-4CB8-850C-97B51EA01D21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E10DCE-3B2F-4EDE-A03F-66FEFE46B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7587E0-4174-4CB8-850C-97B51EA01D21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E10DCE-3B2F-4EDE-A03F-66FEFE46B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7587E0-4174-4CB8-850C-97B51EA01D21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E10DCE-3B2F-4EDE-A03F-66FEFE46B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Click="0" advTm="20000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7587E0-4174-4CB8-850C-97B51EA01D21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E10DCE-3B2F-4EDE-A03F-66FEFE46B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7587E0-4174-4CB8-850C-97B51EA01D21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E10DCE-3B2F-4EDE-A03F-66FEFE46B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Click="0" advTm="20000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7587E0-4174-4CB8-850C-97B51EA01D21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E10DCE-3B2F-4EDE-A03F-66FEFE46B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7587E0-4174-4CB8-850C-97B51EA01D21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E10DCE-3B2F-4EDE-A03F-66FEFE46B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7587E0-4174-4CB8-850C-97B51EA01D21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E10DCE-3B2F-4EDE-A03F-66FEFE46B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07587E0-4174-4CB8-850C-97B51EA01D21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AE10DCE-3B2F-4EDE-A03F-66FEFE46B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07587E0-4174-4CB8-850C-97B51EA01D21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AE10DCE-3B2F-4EDE-A03F-66FEFE46B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20000"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857232"/>
            <a:ext cx="7772400" cy="914400"/>
          </a:xfrm>
        </p:spPr>
        <p:txBody>
          <a:bodyPr/>
          <a:lstStyle/>
          <a:p>
            <a:r>
              <a:rPr lang="ru-RU" sz="6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«Поет </a:t>
            </a:r>
            <a:r>
              <a:rPr lang="ru-RU" sz="6000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нац</a:t>
            </a:r>
            <a:r>
              <a:rPr lang="uk-UA" sz="6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іональної честі»</a:t>
            </a:r>
            <a:endParaRPr lang="ru-RU" sz="6000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00034" y="4714884"/>
            <a:ext cx="3143272" cy="92869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Маловідомі сторінки</a:t>
            </a:r>
          </a:p>
          <a:p>
            <a:pPr>
              <a:buNone/>
            </a:pPr>
            <a:r>
              <a:rPr lang="uk-UA" dirty="0" smtClean="0"/>
              <a:t>біографії </a:t>
            </a:r>
            <a:r>
              <a:rPr lang="uk-UA" dirty="0" err="1" smtClean="0"/>
              <a:t>“Кобзаря”</a:t>
            </a:r>
            <a:endParaRPr lang="ru-RU" dirty="0"/>
          </a:p>
        </p:txBody>
      </p:sp>
      <p:pic>
        <p:nvPicPr>
          <p:cNvPr id="1026" name="Picture 2" descr="C:\Documents and Settings\Admin\Мои документы\Downloads\247903_201103090949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428868"/>
            <a:ext cx="4762500" cy="3571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20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85720" y="214290"/>
            <a:ext cx="5572164" cy="664371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ahoma" pitchFamily="34" charset="0"/>
                <a:cs typeface="Tahoma" pitchFamily="34" charset="0"/>
              </a:rPr>
              <a:t>З приходом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весни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експедиція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продовжувала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дослідження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моря, аж до 22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вересня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1849 року.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Звіт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Аральської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географічної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експедиції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був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гідно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оцінений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великими географами О.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Гумбальдом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і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В.Семеновим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Тянь-Шанським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Німецький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учений,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ознайомившись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з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ним, написав: „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Це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істинно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відкриття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в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географії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”. Семенов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Тянь-Шанський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підсумовуючи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результати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досліджень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підкреслив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, що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її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успіх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був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би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неможливий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без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чудових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іллюстрацій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Т.Г.Шевченка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. </a:t>
            </a:r>
          </a:p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latin typeface="Tahoma" pitchFamily="34" charset="0"/>
                <a:cs typeface="Tahoma" pitchFamily="34" charset="0"/>
              </a:rPr>
            </a:b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http://kingofmarble-shmatko.com/picture/Taras_Shevchenko.jpg"/>
          <p:cNvPicPr>
            <a:picLocks noChangeAspect="1" noChangeArrowheads="1"/>
          </p:cNvPicPr>
          <p:nvPr/>
        </p:nvPicPr>
        <p:blipFill>
          <a:blip r:embed="rId2"/>
          <a:srcRect b="11765"/>
          <a:stretch>
            <a:fillRect/>
          </a:stretch>
        </p:blipFill>
        <p:spPr bwMode="auto">
          <a:xfrm>
            <a:off x="5786446" y="500042"/>
            <a:ext cx="321469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Documents and Settings\Admin\Мои документы\Downloads\taras_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142900"/>
            <a:ext cx="5286412" cy="708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21248484">
            <a:off x="3082849" y="1424376"/>
            <a:ext cx="7014316" cy="197510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9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 за увагу!</a:t>
            </a:r>
            <a:endParaRPr lang="ru-RU" sz="96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428604"/>
            <a:ext cx="3943352" cy="62151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«</a:t>
            </a:r>
            <a:r>
              <a:rPr lang="ru-RU" dirty="0" err="1" smtClean="0"/>
              <a:t>Поети</a:t>
            </a:r>
            <a:r>
              <a:rPr lang="ru-RU" dirty="0" smtClean="0"/>
              <a:t> </a:t>
            </a:r>
            <a:r>
              <a:rPr lang="ru-RU" dirty="0" err="1" smtClean="0"/>
              <a:t>невтомно</a:t>
            </a:r>
            <a:r>
              <a:rPr lang="ru-RU" dirty="0" smtClean="0"/>
              <a:t> в </a:t>
            </a:r>
            <a:r>
              <a:rPr lang="ru-RU" dirty="0" err="1" smtClean="0"/>
              <a:t>майбутнє</a:t>
            </a:r>
            <a:r>
              <a:rPr lang="ru-RU" dirty="0" smtClean="0"/>
              <a:t> </a:t>
            </a:r>
            <a:r>
              <a:rPr lang="ru-RU" dirty="0" err="1" smtClean="0"/>
              <a:t>ідуть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Широка </a:t>
            </a:r>
            <a:r>
              <a:rPr lang="ru-RU" dirty="0" err="1" smtClean="0"/>
              <a:t>відкрита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траса,</a:t>
            </a:r>
            <a:br>
              <a:rPr lang="ru-RU" dirty="0" smtClean="0"/>
            </a:br>
            <a:r>
              <a:rPr lang="ru-RU" dirty="0" smtClean="0"/>
              <a:t>А я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вибрав</a:t>
            </a:r>
            <a:r>
              <a:rPr lang="ru-RU" dirty="0" smtClean="0"/>
              <a:t> </a:t>
            </a:r>
            <a:r>
              <a:rPr lang="ru-RU" dirty="0" err="1" smtClean="0"/>
              <a:t>занедбану</a:t>
            </a:r>
            <a:r>
              <a:rPr lang="ru-RU" dirty="0" smtClean="0"/>
              <a:t> путь –</a:t>
            </a:r>
            <a:br>
              <a:rPr lang="ru-RU" dirty="0" smtClean="0"/>
            </a:br>
            <a:r>
              <a:rPr lang="ru-RU" dirty="0" smtClean="0"/>
              <a:t>Назад до Тараса.</a:t>
            </a:r>
            <a:br>
              <a:rPr lang="ru-RU" dirty="0" smtClean="0"/>
            </a:br>
            <a:r>
              <a:rPr lang="ru-RU" dirty="0" err="1" smtClean="0"/>
              <a:t>Повсюди</a:t>
            </a:r>
            <a:r>
              <a:rPr lang="ru-RU" dirty="0" smtClean="0"/>
              <a:t> </a:t>
            </a:r>
            <a:r>
              <a:rPr lang="ru-RU" dirty="0" err="1" smtClean="0"/>
              <a:t>розквітли</a:t>
            </a:r>
            <a:r>
              <a:rPr lang="ru-RU" dirty="0" smtClean="0"/>
              <a:t> модерн </a:t>
            </a:r>
            <a:r>
              <a:rPr lang="ru-RU" dirty="0" err="1" smtClean="0"/>
              <a:t>і</a:t>
            </a:r>
            <a:r>
              <a:rPr lang="ru-RU" dirty="0" smtClean="0"/>
              <a:t> абстракт,</a:t>
            </a:r>
            <a:br>
              <a:rPr lang="ru-RU" dirty="0" smtClean="0"/>
            </a:br>
            <a:r>
              <a:rPr lang="ru-RU" dirty="0" err="1" smtClean="0"/>
              <a:t>Епохи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окраса,</a:t>
            </a:r>
            <a:br>
              <a:rPr lang="ru-RU" dirty="0" smtClean="0"/>
            </a:br>
            <a:r>
              <a:rPr lang="ru-RU" dirty="0" smtClean="0"/>
              <a:t>А я повернув на </a:t>
            </a:r>
            <a:r>
              <a:rPr lang="ru-RU" dirty="0" err="1" smtClean="0"/>
              <a:t>покинутий</a:t>
            </a:r>
            <a:r>
              <a:rPr lang="ru-RU" dirty="0" smtClean="0"/>
              <a:t> тракт,</a:t>
            </a:r>
            <a:br>
              <a:rPr lang="ru-RU" dirty="0" smtClean="0"/>
            </a:br>
            <a:r>
              <a:rPr lang="ru-RU" dirty="0" err="1" smtClean="0"/>
              <a:t>Іду</a:t>
            </a:r>
            <a:r>
              <a:rPr lang="ru-RU" dirty="0" smtClean="0"/>
              <a:t> до Тараса.</a:t>
            </a:r>
            <a:br>
              <a:rPr lang="ru-RU" dirty="0" smtClean="0"/>
            </a:br>
            <a:r>
              <a:rPr lang="ru-RU" dirty="0" err="1" smtClean="0"/>
              <a:t>Поети</a:t>
            </a:r>
            <a:r>
              <a:rPr lang="ru-RU" dirty="0" smtClean="0"/>
              <a:t> для </a:t>
            </a:r>
            <a:r>
              <a:rPr lang="ru-RU" dirty="0" err="1" smtClean="0"/>
              <a:t>премій</a:t>
            </a:r>
            <a:r>
              <a:rPr lang="ru-RU" dirty="0" smtClean="0"/>
              <a:t> </a:t>
            </a:r>
            <a:r>
              <a:rPr lang="ru-RU" dirty="0" err="1" smtClean="0"/>
              <a:t>складають</a:t>
            </a:r>
            <a:r>
              <a:rPr lang="ru-RU" dirty="0" smtClean="0"/>
              <a:t> </a:t>
            </a:r>
            <a:r>
              <a:rPr lang="ru-RU" dirty="0" err="1" smtClean="0"/>
              <a:t>вірші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err="1" smtClean="0"/>
              <a:t>Потрібні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слава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каса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А я просто так –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душі</a:t>
            </a:r>
            <a:r>
              <a:rPr lang="ru-RU" dirty="0" smtClean="0"/>
              <a:t> до </a:t>
            </a:r>
            <a:r>
              <a:rPr lang="ru-RU" dirty="0" err="1" smtClean="0"/>
              <a:t>душі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Назад до Тараса…»</a:t>
            </a:r>
            <a:endParaRPr lang="ru-RU" dirty="0"/>
          </a:p>
        </p:txBody>
      </p:sp>
      <p:pic>
        <p:nvPicPr>
          <p:cNvPr id="22530" name="Picture 2" descr="http://cs5377.userapi.com/u151724977/150280089/x_1000ad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314825" cy="5753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285720" y="357166"/>
            <a:ext cx="9358378" cy="61436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dirty="0" smtClean="0"/>
              <a:t>           </a:t>
            </a:r>
            <a:r>
              <a:rPr lang="vi-VN" sz="3600" b="1" dirty="0" smtClean="0">
                <a:solidFill>
                  <a:srgbClr val="FF0000"/>
                </a:solidFill>
              </a:rPr>
              <a:t>Тарас Григорович Шевченко</a:t>
            </a:r>
            <a:r>
              <a:rPr lang="vi-VN" dirty="0" smtClean="0"/>
              <a:t> </a:t>
            </a:r>
            <a:endParaRPr lang="uk-UA" dirty="0" smtClean="0"/>
          </a:p>
          <a:p>
            <a:pPr>
              <a:buNone/>
            </a:pPr>
            <a:endParaRPr lang="uk-UA" sz="3000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vi-VN" sz="3000" dirty="0" smtClean="0">
                <a:latin typeface="Tahoma" pitchFamily="34" charset="0"/>
                <a:cs typeface="Tahoma" pitchFamily="34" charset="0"/>
              </a:rPr>
              <a:t>( </a:t>
            </a:r>
            <a:r>
              <a:rPr lang="uk-UA" sz="3000" dirty="0" smtClean="0">
                <a:latin typeface="Tahoma" pitchFamily="34" charset="0"/>
                <a:cs typeface="Tahoma" pitchFamily="34" charset="0"/>
              </a:rPr>
              <a:t>9.03.1814</a:t>
            </a:r>
            <a:r>
              <a:rPr lang="vi-VN" sz="3000" dirty="0" smtClean="0">
                <a:latin typeface="Tahoma" pitchFamily="34" charset="0"/>
                <a:cs typeface="Tahoma" pitchFamily="34" charset="0"/>
              </a:rPr>
              <a:t> с.— </a:t>
            </a:r>
            <a:r>
              <a:rPr lang="uk-UA" sz="3000" dirty="0" smtClean="0">
                <a:latin typeface="Tahoma" pitchFamily="34" charset="0"/>
                <a:cs typeface="Tahoma" pitchFamily="34" charset="0"/>
              </a:rPr>
              <a:t>10.03.1861</a:t>
            </a:r>
            <a:r>
              <a:rPr lang="vi-VN" sz="3000" dirty="0" smtClean="0">
                <a:latin typeface="Tahoma" pitchFamily="34" charset="0"/>
                <a:cs typeface="Tahoma" pitchFamily="34" charset="0"/>
              </a:rPr>
              <a:t> ) — </a:t>
            </a:r>
            <a:endParaRPr lang="uk-UA" sz="3000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vi-VN" sz="3000" dirty="0" smtClean="0">
                <a:latin typeface="Tahoma" pitchFamily="34" charset="0"/>
                <a:cs typeface="Tahoma" pitchFamily="34" charset="0"/>
              </a:rPr>
              <a:t>український </a:t>
            </a:r>
            <a:r>
              <a:rPr lang="uk-UA" sz="3000" dirty="0" smtClean="0">
                <a:latin typeface="Tahoma" pitchFamily="34" charset="0"/>
                <a:cs typeface="Tahoma" pitchFamily="34" charset="0"/>
              </a:rPr>
              <a:t>поет</a:t>
            </a:r>
            <a:r>
              <a:rPr lang="vi-VN" sz="3000" dirty="0" smtClean="0">
                <a:latin typeface="Tahoma" pitchFamily="34" charset="0"/>
                <a:cs typeface="Tahoma" pitchFamily="34" charset="0"/>
              </a:rPr>
              <a:t>,</a:t>
            </a:r>
            <a:r>
              <a:rPr lang="uk-UA" sz="3000" dirty="0" smtClean="0">
                <a:latin typeface="Tahoma" pitchFamily="34" charset="0"/>
                <a:cs typeface="Tahoma" pitchFamily="34" charset="0"/>
              </a:rPr>
              <a:t> письменник</a:t>
            </a:r>
            <a:r>
              <a:rPr lang="vi-VN" sz="3000" dirty="0" smtClean="0">
                <a:latin typeface="Tahoma" pitchFamily="34" charset="0"/>
                <a:cs typeface="Tahoma" pitchFamily="34" charset="0"/>
              </a:rPr>
              <a:t>,</a:t>
            </a:r>
            <a:endParaRPr lang="uk-UA" sz="3000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uk-UA" sz="3000" dirty="0" smtClean="0">
                <a:latin typeface="Tahoma" pitchFamily="34" charset="0"/>
                <a:cs typeface="Tahoma" pitchFamily="34" charset="0"/>
              </a:rPr>
              <a:t>художник</a:t>
            </a:r>
            <a:r>
              <a:rPr lang="vi-VN" sz="3000" dirty="0" smtClean="0">
                <a:latin typeface="Tahoma" pitchFamily="34" charset="0"/>
                <a:cs typeface="Tahoma" pitchFamily="34" charset="0"/>
              </a:rPr>
              <a:t>,</a:t>
            </a:r>
            <a:r>
              <a:rPr lang="uk-UA" sz="3000" dirty="0" smtClean="0">
                <a:latin typeface="Tahoma" pitchFamily="34" charset="0"/>
                <a:cs typeface="Tahoma" pitchFamily="34" charset="0"/>
              </a:rPr>
              <a:t> громадський діяч,</a:t>
            </a:r>
          </a:p>
          <a:p>
            <a:pPr>
              <a:buNone/>
            </a:pPr>
            <a:r>
              <a:rPr lang="uk-UA" sz="3000" dirty="0" smtClean="0">
                <a:latin typeface="Tahoma" pitchFamily="34" charset="0"/>
                <a:cs typeface="Tahoma" pitchFamily="34" charset="0"/>
              </a:rPr>
              <a:t>філософ</a:t>
            </a:r>
            <a:r>
              <a:rPr lang="vi-VN" sz="3000" dirty="0" smtClean="0">
                <a:latin typeface="Tahoma" pitchFamily="34" charset="0"/>
                <a:cs typeface="Tahoma" pitchFamily="34" charset="0"/>
              </a:rPr>
              <a:t>, </a:t>
            </a:r>
            <a:r>
              <a:rPr lang="uk-UA" sz="3000" dirty="0" smtClean="0">
                <a:latin typeface="Tahoma" pitchFamily="34" charset="0"/>
                <a:cs typeface="Tahoma" pitchFamily="34" charset="0"/>
              </a:rPr>
              <a:t> політик</a:t>
            </a:r>
            <a:r>
              <a:rPr lang="vi-VN" sz="3000" dirty="0" smtClean="0">
                <a:latin typeface="Tahoma" pitchFamily="34" charset="0"/>
                <a:cs typeface="Tahoma" pitchFamily="34" charset="0"/>
              </a:rPr>
              <a:t>,</a:t>
            </a:r>
            <a:r>
              <a:rPr lang="uk-UA" sz="3000" dirty="0" smtClean="0">
                <a:latin typeface="Tahoma" pitchFamily="34" charset="0"/>
                <a:cs typeface="Tahoma" pitchFamily="34" charset="0"/>
              </a:rPr>
              <a:t> фольклорист</a:t>
            </a:r>
            <a:r>
              <a:rPr lang="vi-VN" sz="3000" dirty="0" smtClean="0">
                <a:latin typeface="Tahoma" pitchFamily="34" charset="0"/>
                <a:cs typeface="Tahoma" pitchFamily="34" charset="0"/>
              </a:rPr>
              <a:t>,</a:t>
            </a:r>
            <a:r>
              <a:rPr lang="uk-UA" sz="30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None/>
            </a:pPr>
            <a:r>
              <a:rPr lang="uk-UA" sz="3000" dirty="0" smtClean="0">
                <a:latin typeface="Tahoma" pitchFamily="34" charset="0"/>
                <a:cs typeface="Tahoma" pitchFamily="34" charset="0"/>
              </a:rPr>
              <a:t>етнограф</a:t>
            </a:r>
            <a:r>
              <a:rPr lang="vi-VN" sz="3000" dirty="0" smtClean="0">
                <a:latin typeface="Tahoma" pitchFamily="34" charset="0"/>
                <a:cs typeface="Tahoma" pitchFamily="34" charset="0"/>
              </a:rPr>
              <a:t>,</a:t>
            </a:r>
            <a:r>
              <a:rPr lang="uk-UA" sz="3000" dirty="0" smtClean="0">
                <a:latin typeface="Tahoma" pitchFamily="34" charset="0"/>
                <a:cs typeface="Tahoma" pitchFamily="34" charset="0"/>
              </a:rPr>
              <a:t> історик</a:t>
            </a:r>
            <a:r>
              <a:rPr lang="vi-VN" sz="3000" dirty="0" smtClean="0">
                <a:latin typeface="Tahoma" pitchFamily="34" charset="0"/>
                <a:cs typeface="Tahoma" pitchFamily="34" charset="0"/>
              </a:rPr>
              <a:t>, з</a:t>
            </a:r>
            <a:r>
              <a:rPr lang="uk-UA" sz="3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vi-VN" sz="3000" dirty="0" smtClean="0">
                <a:latin typeface="Tahoma" pitchFamily="34" charset="0"/>
                <a:cs typeface="Tahoma" pitchFamily="34" charset="0"/>
              </a:rPr>
              <a:t>точки зор</a:t>
            </a:r>
            <a:r>
              <a:rPr lang="uk-UA" sz="3000" dirty="0" smtClean="0">
                <a:latin typeface="Tahoma" pitchFamily="34" charset="0"/>
                <a:cs typeface="Tahoma" pitchFamily="34" charset="0"/>
              </a:rPr>
              <a:t>у</a:t>
            </a:r>
          </a:p>
          <a:p>
            <a:pPr>
              <a:buNone/>
            </a:pPr>
            <a:r>
              <a:rPr lang="vi-VN" sz="3000" dirty="0" smtClean="0">
                <a:latin typeface="Tahoma" pitchFamily="34" charset="0"/>
                <a:cs typeface="Tahoma" pitchFamily="34" charset="0"/>
              </a:rPr>
              <a:t>багатьох </a:t>
            </a:r>
            <a:r>
              <a:rPr lang="ru-RU" sz="3000" dirty="0" smtClean="0">
                <a:latin typeface="Tahoma" pitchFamily="34" charset="0"/>
                <a:cs typeface="Tahoma" pitchFamily="34" charset="0"/>
              </a:rPr>
              <a:t>у</a:t>
            </a:r>
            <a:r>
              <a:rPr lang="vi-VN" sz="3000" dirty="0" smtClean="0">
                <a:latin typeface="Tahoma" pitchFamily="34" charset="0"/>
                <a:cs typeface="Tahoma" pitchFamily="34" charset="0"/>
              </a:rPr>
              <a:t>країнців</a:t>
            </a:r>
            <a:r>
              <a:rPr lang="uk-UA" sz="3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vi-VN" sz="3000" dirty="0" smtClean="0">
                <a:latin typeface="Tahoma" pitchFamily="34" charset="0"/>
                <a:cs typeface="Tahoma" pitchFamily="34" charset="0"/>
              </a:rPr>
              <a:t>—</a:t>
            </a:r>
            <a:r>
              <a:rPr lang="uk-UA" sz="3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vi-VN" sz="3000" dirty="0" smtClean="0">
                <a:latin typeface="Tahoma" pitchFamily="34" charset="0"/>
                <a:cs typeface="Tahoma" pitchFamily="34" charset="0"/>
              </a:rPr>
              <a:t>людина, </a:t>
            </a:r>
            <a:endParaRPr lang="uk-UA" sz="3000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vi-VN" sz="3000" dirty="0" smtClean="0">
                <a:latin typeface="Tahoma" pitchFamily="34" charset="0"/>
                <a:cs typeface="Tahoma" pitchFamily="34" charset="0"/>
              </a:rPr>
              <a:t>яка присвятила</a:t>
            </a:r>
            <a:r>
              <a:rPr lang="uk-UA" sz="3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vi-VN" sz="3000" dirty="0" smtClean="0">
                <a:latin typeface="Tahoma" pitchFamily="34" charset="0"/>
                <a:cs typeface="Tahoma" pitchFamily="34" charset="0"/>
              </a:rPr>
              <a:t>своє</a:t>
            </a:r>
            <a:r>
              <a:rPr lang="uk-UA" sz="3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vi-VN" sz="3000" dirty="0" smtClean="0">
                <a:latin typeface="Tahoma" pitchFamily="34" charset="0"/>
                <a:cs typeface="Tahoma" pitchFamily="34" charset="0"/>
              </a:rPr>
              <a:t>життя</a:t>
            </a:r>
            <a:endParaRPr lang="uk-UA" sz="3000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vi-VN" sz="3000" dirty="0" smtClean="0">
                <a:latin typeface="Tahoma" pitchFamily="34" charset="0"/>
                <a:cs typeface="Tahoma" pitchFamily="34" charset="0"/>
              </a:rPr>
              <a:t>збереженню і поширенню</a:t>
            </a:r>
            <a:r>
              <a:rPr lang="uk-UA" sz="3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vi-VN" sz="3000" dirty="0" smtClean="0">
                <a:latin typeface="Tahoma" pitchFamily="34" charset="0"/>
                <a:cs typeface="Tahoma" pitchFamily="34" charset="0"/>
              </a:rPr>
              <a:t>самобутньої</a:t>
            </a:r>
            <a:r>
              <a:rPr lang="uk-UA" sz="3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vi-VN" sz="3000" dirty="0" smtClean="0">
                <a:latin typeface="Tahoma" pitchFamily="34" charset="0"/>
                <a:cs typeface="Tahoma" pitchFamily="34" charset="0"/>
              </a:rPr>
              <a:t>народної</a:t>
            </a:r>
            <a:endParaRPr lang="uk-UA" sz="3000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vi-VN" sz="3000" dirty="0" smtClean="0">
                <a:latin typeface="Tahoma" pitchFamily="34" charset="0"/>
                <a:cs typeface="Tahoma" pitchFamily="34" charset="0"/>
              </a:rPr>
              <a:t>мудрості тісно пов'язаній</a:t>
            </a:r>
            <a:r>
              <a:rPr lang="uk-UA" sz="3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vi-VN" sz="3000" dirty="0" smtClean="0">
                <a:latin typeface="Tahoma" pitchFamily="34" charset="0"/>
                <a:cs typeface="Tahoma" pitchFamily="34" charset="0"/>
              </a:rPr>
              <a:t>з</a:t>
            </a:r>
            <a:r>
              <a:rPr lang="uk-UA" sz="3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vi-VN" sz="3000" dirty="0" smtClean="0">
                <a:latin typeface="Tahoma" pitchFamily="34" charset="0"/>
                <a:cs typeface="Tahoma" pitchFamily="34" charset="0"/>
              </a:rPr>
              <a:t>стародавньою</a:t>
            </a:r>
            <a:endParaRPr lang="uk-UA" sz="3000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vi-VN" sz="3000" dirty="0" smtClean="0">
                <a:latin typeface="Tahoma" pitchFamily="34" charset="0"/>
                <a:cs typeface="Tahoma" pitchFamily="34" charset="0"/>
              </a:rPr>
              <a:t>православною козацькою</a:t>
            </a:r>
            <a:r>
              <a:rPr lang="uk-UA" sz="3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vi-VN" sz="3000" dirty="0" smtClean="0">
                <a:latin typeface="Tahoma" pitchFamily="34" charset="0"/>
                <a:cs typeface="Tahoma" pitchFamily="34" charset="0"/>
              </a:rPr>
              <a:t>культурою і звичаями</a:t>
            </a:r>
            <a:endParaRPr lang="uk-UA" sz="3000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vi-VN" sz="3000" dirty="0" smtClean="0">
                <a:latin typeface="Tahoma" pitchFamily="34" charset="0"/>
                <a:cs typeface="Tahoma" pitchFamily="34" charset="0"/>
              </a:rPr>
              <a:t>України.</a:t>
            </a:r>
            <a:endParaRPr lang="ru-RU" sz="3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194" name="Picture 2" descr="http://novostey.com/i4/2010/03/07/a60ae82d7cb39f4eaa15e10daad69ef1.jpg"/>
          <p:cNvPicPr>
            <a:picLocks noChangeAspect="1" noChangeArrowheads="1"/>
          </p:cNvPicPr>
          <p:nvPr/>
        </p:nvPicPr>
        <p:blipFill>
          <a:blip r:embed="rId2"/>
          <a:srcRect l="13500" r="18999" b="5146"/>
          <a:stretch>
            <a:fillRect/>
          </a:stretch>
        </p:blipFill>
        <p:spPr bwMode="auto">
          <a:xfrm>
            <a:off x="5857884" y="1071546"/>
            <a:ext cx="3071834" cy="3071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56448" cy="1428760"/>
          </a:xfrm>
        </p:spPr>
        <p:txBody>
          <a:bodyPr/>
          <a:lstStyle/>
          <a:p>
            <a:r>
              <a:rPr lang="ru-RU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Тарас Шевченко – географ –          </a:t>
            </a:r>
            <a:br>
              <a:rPr lang="ru-RU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</a:t>
            </a:r>
            <a:r>
              <a:rPr lang="ru-RU" b="1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дослідник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500174"/>
            <a:ext cx="47863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ahoma" pitchFamily="34" charset="0"/>
                <a:cs typeface="Tahoma" pitchFamily="34" charset="0"/>
              </a:rPr>
              <a:t>Одна </a:t>
            </a:r>
            <a:r>
              <a:rPr lang="ru-RU" sz="2400" dirty="0" err="1">
                <a:latin typeface="Tahoma" pitchFamily="34" charset="0"/>
                <a:cs typeface="Tahoma" pitchFamily="34" charset="0"/>
              </a:rPr>
              <a:t>з</a:t>
            </a:r>
            <a:r>
              <a:rPr lang="ru-RU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cs typeface="Tahoma" pitchFamily="34" charset="0"/>
              </a:rPr>
              <a:t>найбільш</a:t>
            </a:r>
            <a:r>
              <a:rPr lang="ru-RU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cs typeface="Tahoma" pitchFamily="34" charset="0"/>
              </a:rPr>
              <a:t>маловідомих</a:t>
            </a:r>
            <a:r>
              <a:rPr lang="ru-RU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cs typeface="Tahoma" pitchFamily="34" charset="0"/>
              </a:rPr>
              <a:t>сторінок</a:t>
            </a:r>
            <a:r>
              <a:rPr lang="ru-RU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cs typeface="Tahoma" pitchFamily="34" charset="0"/>
              </a:rPr>
              <a:t>біографії</a:t>
            </a:r>
            <a:r>
              <a:rPr lang="ru-RU" sz="2400" dirty="0">
                <a:latin typeface="Tahoma" pitchFamily="34" charset="0"/>
                <a:cs typeface="Tahoma" pitchFamily="34" charset="0"/>
              </a:rPr>
              <a:t> великого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K</a:t>
            </a:r>
            <a:r>
              <a:rPr lang="ru-RU" sz="2400" dirty="0" err="1">
                <a:latin typeface="Tahoma" pitchFamily="34" charset="0"/>
                <a:cs typeface="Tahoma" pitchFamily="34" charset="0"/>
              </a:rPr>
              <a:t>обзаря</a:t>
            </a:r>
            <a:r>
              <a:rPr lang="ru-RU" sz="2400" dirty="0">
                <a:latin typeface="Tahoma" pitchFamily="34" charset="0"/>
                <a:cs typeface="Tahoma" pitchFamily="34" charset="0"/>
              </a:rPr>
              <a:t> - участь в </a:t>
            </a:r>
            <a:r>
              <a:rPr lang="ru-RU" sz="2400" dirty="0" err="1">
                <a:latin typeface="Tahoma" pitchFamily="34" charset="0"/>
                <a:cs typeface="Tahoma" pitchFamily="34" charset="0"/>
              </a:rPr>
              <a:t>Аральскій</a:t>
            </a:r>
            <a:r>
              <a:rPr lang="ru-RU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cs typeface="Tahoma" pitchFamily="34" charset="0"/>
              </a:rPr>
              <a:t>географічній</a:t>
            </a:r>
            <a:r>
              <a:rPr lang="ru-RU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cs typeface="Tahoma" pitchFamily="34" charset="0"/>
              </a:rPr>
              <a:t>експедиції</a:t>
            </a:r>
            <a:r>
              <a:rPr lang="ru-RU" sz="2400" dirty="0">
                <a:latin typeface="Tahoma" pitchFamily="34" charset="0"/>
                <a:cs typeface="Tahoma" pitchFamily="34" charset="0"/>
              </a:rPr>
              <a:t> 1848-1849 </a:t>
            </a:r>
            <a:r>
              <a:rPr lang="ru-RU" sz="2400" dirty="0" err="1">
                <a:latin typeface="Tahoma" pitchFamily="34" charset="0"/>
                <a:cs typeface="Tahoma" pitchFamily="34" charset="0"/>
              </a:rPr>
              <a:t>років</a:t>
            </a:r>
            <a:r>
              <a:rPr lang="ru-RU" sz="2400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7170" name="Picture 2" descr="http://u.jimdo.com/www8/o/s0969bc6e3f5d0e70/img/ib8d2eb7635cca649/1317976079/std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643314"/>
            <a:ext cx="271464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www.gymnasium91.narod.ru/rus/ekolog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071678"/>
            <a:ext cx="4071966" cy="4560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4282" y="500042"/>
            <a:ext cx="5929354" cy="6215106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Експедицію</a:t>
            </a:r>
            <a:r>
              <a:rPr lang="ru-RU" sz="2400" dirty="0" smtClean="0"/>
              <a:t>  </a:t>
            </a:r>
            <a:r>
              <a:rPr lang="ru-RU" sz="2400" dirty="0" err="1" smtClean="0"/>
              <a:t>організовував</a:t>
            </a:r>
            <a:r>
              <a:rPr lang="ru-RU" sz="2400" dirty="0" smtClean="0"/>
              <a:t> </a:t>
            </a:r>
            <a:r>
              <a:rPr lang="ru-RU" sz="2400" dirty="0" err="1" smtClean="0"/>
              <a:t>капітан-лейтенант</a:t>
            </a:r>
            <a:r>
              <a:rPr lang="ru-RU" sz="2400" dirty="0" smtClean="0"/>
              <a:t> флоту </a:t>
            </a:r>
            <a:r>
              <a:rPr lang="ru-RU" sz="2400" dirty="0" err="1" smtClean="0"/>
              <a:t>Олексій</a:t>
            </a:r>
            <a:r>
              <a:rPr lang="ru-RU" sz="2400" dirty="0" smtClean="0"/>
              <a:t> </a:t>
            </a:r>
            <a:r>
              <a:rPr lang="ru-RU" sz="2400" dirty="0" err="1" smtClean="0"/>
              <a:t>Іванович</a:t>
            </a:r>
            <a:r>
              <a:rPr lang="ru-RU" sz="2400" dirty="0" smtClean="0"/>
              <a:t> </a:t>
            </a:r>
            <a:r>
              <a:rPr lang="ru-RU" sz="2400" dirty="0" err="1" smtClean="0"/>
              <a:t>Бутаков</a:t>
            </a:r>
            <a:r>
              <a:rPr lang="ru-RU" sz="2400" dirty="0" smtClean="0"/>
              <a:t>. В </a:t>
            </a:r>
            <a:r>
              <a:rPr lang="ru-RU" sz="2400" dirty="0" err="1" smtClean="0"/>
              <a:t>Оренбурзі</a:t>
            </a:r>
            <a:r>
              <a:rPr lang="ru-RU" sz="2400" dirty="0" smtClean="0"/>
              <a:t>  </a:t>
            </a:r>
            <a:r>
              <a:rPr lang="ru-RU" sz="2400" dirty="0" err="1" smtClean="0"/>
              <a:t>Бутаков</a:t>
            </a:r>
            <a:r>
              <a:rPr lang="ru-RU" sz="2400" dirty="0" smtClean="0"/>
              <a:t> </a:t>
            </a:r>
            <a:r>
              <a:rPr lang="ru-RU" sz="2400" dirty="0" err="1" smtClean="0"/>
              <a:t>звернувся</a:t>
            </a:r>
            <a:r>
              <a:rPr lang="ru-RU" sz="2400" dirty="0" smtClean="0"/>
              <a:t> до генерала В.А. Обручева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проханням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включити</a:t>
            </a:r>
            <a:r>
              <a:rPr lang="ru-RU" sz="2400" dirty="0" smtClean="0"/>
              <a:t> до складу </a:t>
            </a:r>
            <a:r>
              <a:rPr lang="ru-RU" sz="2400" dirty="0" err="1" smtClean="0"/>
              <a:t>експедиції</a:t>
            </a:r>
            <a:r>
              <a:rPr lang="ru-RU" sz="2400" dirty="0" smtClean="0"/>
              <a:t> рядового </a:t>
            </a:r>
            <a:r>
              <a:rPr lang="ru-RU" sz="2400" dirty="0" err="1" smtClean="0"/>
              <a:t>Шевченка</a:t>
            </a:r>
            <a:r>
              <a:rPr lang="ru-RU" sz="2400" dirty="0" smtClean="0"/>
              <a:t> як художника, </a:t>
            </a:r>
            <a:r>
              <a:rPr lang="ru-RU" sz="2400" dirty="0" err="1" smtClean="0"/>
              <a:t>бо</a:t>
            </a:r>
            <a:r>
              <a:rPr lang="ru-RU" sz="2400" dirty="0" smtClean="0"/>
              <a:t> за </a:t>
            </a:r>
            <a:r>
              <a:rPr lang="ru-RU" sz="2400" dirty="0" err="1" smtClean="0"/>
              <a:t>відсутності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фотографій</a:t>
            </a:r>
            <a:r>
              <a:rPr lang="ru-RU" sz="2400" dirty="0" smtClean="0"/>
              <a:t> </a:t>
            </a:r>
            <a:r>
              <a:rPr lang="ru-RU" sz="2400" dirty="0" err="1" smtClean="0"/>
              <a:t>успіх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залежав</a:t>
            </a:r>
            <a:r>
              <a:rPr lang="ru-RU" sz="2400" dirty="0" smtClean="0"/>
              <a:t> </a:t>
            </a:r>
            <a:r>
              <a:rPr lang="ru-RU" sz="2400" dirty="0" err="1" smtClean="0"/>
              <a:t>би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того, як вона </a:t>
            </a:r>
            <a:r>
              <a:rPr lang="ru-RU" sz="2400" dirty="0" err="1" smtClean="0"/>
              <a:t>наочно</a:t>
            </a:r>
            <a:r>
              <a:rPr lang="ru-RU" sz="2400" dirty="0" smtClean="0"/>
              <a:t> оформлена.  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 </a:t>
            </a:r>
            <a:r>
              <a:rPr lang="ru-RU" sz="2400" dirty="0" err="1" smtClean="0"/>
              <a:t>це</a:t>
            </a:r>
            <a:r>
              <a:rPr lang="ru-RU" sz="2400" dirty="0" smtClean="0"/>
              <a:t> б дозволило </a:t>
            </a:r>
            <a:r>
              <a:rPr lang="ru-RU" sz="2400" dirty="0" err="1" smtClean="0"/>
              <a:t>Шевченку</a:t>
            </a:r>
            <a:r>
              <a:rPr lang="ru-RU" sz="2400" dirty="0" smtClean="0"/>
              <a:t> </a:t>
            </a:r>
            <a:r>
              <a:rPr lang="ru-RU" sz="2400" dirty="0" err="1" smtClean="0"/>
              <a:t>малювати</a:t>
            </a:r>
            <a:r>
              <a:rPr lang="ru-RU" sz="2400" dirty="0" smtClean="0"/>
              <a:t>, </a:t>
            </a:r>
            <a:r>
              <a:rPr lang="ru-RU" sz="2400" dirty="0" err="1" smtClean="0"/>
              <a:t>писати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позбавило</a:t>
            </a:r>
            <a:r>
              <a:rPr lang="ru-RU" sz="2400" dirty="0" smtClean="0"/>
              <a:t> б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труднощів</a:t>
            </a:r>
            <a:r>
              <a:rPr lang="ru-RU" sz="2400" dirty="0" smtClean="0"/>
              <a:t> </a:t>
            </a:r>
            <a:r>
              <a:rPr lang="ru-RU" sz="2400" dirty="0" err="1" smtClean="0"/>
              <a:t>солдатської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служби</a:t>
            </a:r>
            <a:r>
              <a:rPr lang="ru-RU" sz="2400" dirty="0" smtClean="0"/>
              <a:t>. </a:t>
            </a:r>
            <a:r>
              <a:rPr lang="ru-RU" sz="2400" dirty="0" err="1" smtClean="0"/>
              <a:t>Вирішити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питання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не просто, </a:t>
            </a:r>
            <a:r>
              <a:rPr lang="ru-RU" sz="2400" dirty="0" err="1" smtClean="0"/>
              <a:t>бо</a:t>
            </a:r>
            <a:r>
              <a:rPr lang="ru-RU" sz="2400" dirty="0" smtClean="0"/>
              <a:t> Тарас Григорович в </a:t>
            </a:r>
            <a:r>
              <a:rPr lang="ru-RU" sz="2400" dirty="0" err="1" smtClean="0"/>
              <a:t>солдати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відправлений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власноручним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приписом</a:t>
            </a:r>
            <a:r>
              <a:rPr lang="ru-RU" sz="2400" dirty="0" smtClean="0"/>
              <a:t> </a:t>
            </a:r>
            <a:r>
              <a:rPr lang="ru-RU" sz="2400" dirty="0" err="1" smtClean="0"/>
              <a:t>Миколі</a:t>
            </a:r>
            <a:r>
              <a:rPr lang="ru-RU" sz="2400" dirty="0" smtClean="0"/>
              <a:t> І  : „Под строжайший надзор и с запрещением писать и рисовать”.</a:t>
            </a:r>
            <a:endParaRPr lang="ru-RU" sz="2400" dirty="0"/>
          </a:p>
        </p:txBody>
      </p:sp>
      <p:pic>
        <p:nvPicPr>
          <p:cNvPr id="6146" name="Picture 2" descr="http://histans.com/EHU/B/Butakov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14291"/>
            <a:ext cx="2064558" cy="24288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86512" y="2786058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О.І. </a:t>
            </a:r>
            <a:r>
              <a:rPr lang="ru-RU" sz="1200" b="1" dirty="0" err="1" smtClean="0">
                <a:latin typeface="Tahoma" pitchFamily="34" charset="0"/>
                <a:cs typeface="Tahoma" pitchFamily="34" charset="0"/>
              </a:rPr>
              <a:t>Бутаков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(19 .02.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1816 —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10 .07.1869)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8" name="Picture 4" descr="http://img.istpravda.com.ua/images/doc/a/6/a63c31d-mykola-1.jpg"/>
          <p:cNvPicPr>
            <a:picLocks noChangeAspect="1" noChangeArrowheads="1"/>
          </p:cNvPicPr>
          <p:nvPr/>
        </p:nvPicPr>
        <p:blipFill>
          <a:blip r:embed="rId3"/>
          <a:srcRect l="12500" t="1928" b="19023"/>
          <a:stretch>
            <a:fillRect/>
          </a:stretch>
        </p:blipFill>
        <p:spPr bwMode="auto">
          <a:xfrm>
            <a:off x="6357950" y="3357562"/>
            <a:ext cx="2071702" cy="257176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215074" y="6072206"/>
            <a:ext cx="27590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 smtClean="0">
                <a:latin typeface="Tahoma" pitchFamily="34" charset="0"/>
                <a:cs typeface="Tahoma" pitchFamily="34" charset="0"/>
              </a:rPr>
              <a:t>Микола</a:t>
            </a: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200" b="1" dirty="0">
                <a:latin typeface="Tahoma" pitchFamily="34" charset="0"/>
                <a:cs typeface="Tahoma" pitchFamily="34" charset="0"/>
              </a:rPr>
              <a:t>І</a:t>
            </a: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(6.07.1796 —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 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2 .03. 1855)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 advTm="20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8596" y="285728"/>
            <a:ext cx="8572560" cy="6143668"/>
          </a:xfrm>
        </p:spPr>
        <p:txBody>
          <a:bodyPr>
            <a:normAutofit/>
          </a:bodyPr>
          <a:lstStyle/>
          <a:p>
            <a:r>
              <a:rPr lang="ru-RU" b="1" dirty="0" smtClean="0"/>
              <a:t> 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З 5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травня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1848 року Тарас Григорович -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художник-дослідник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Аральської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географічної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експедиції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 Про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це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радісно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повідомляє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у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листі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 А.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Лизогубу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: „Я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тепер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веселий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йду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на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оте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нікчемне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море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Аральське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 Не знаю,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чи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вернуся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тілько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!.. А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йду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їй-богу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веселий”. А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небезпека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для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учасників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експедиції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дійсно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була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: в степу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загроза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захворіти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холерою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чи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чумою,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потонути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в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бурхливому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недослідженому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морі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загинути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сутичці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Південне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узбережжя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Аралу входило у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Хивинське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ханство,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вороже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до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Рорсійської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імперії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2" name="Picture 2" descr="http://brodiahy.org.ua/wp-content/uploads/2011/06/21.png"/>
          <p:cNvPicPr>
            <a:picLocks noChangeAspect="1" noChangeArrowheads="1"/>
          </p:cNvPicPr>
          <p:nvPr/>
        </p:nvPicPr>
        <p:blipFill>
          <a:blip r:embed="rId2"/>
          <a:srcRect t="4335" r="-1614" b="4624"/>
          <a:stretch>
            <a:fillRect/>
          </a:stretch>
        </p:blipFill>
        <p:spPr bwMode="auto">
          <a:xfrm>
            <a:off x="571472" y="3143248"/>
            <a:ext cx="4500594" cy="2786082"/>
          </a:xfrm>
          <a:prstGeom prst="rect">
            <a:avLst/>
          </a:prstGeom>
          <a:noFill/>
        </p:spPr>
      </p:pic>
      <p:pic>
        <p:nvPicPr>
          <p:cNvPr id="5124" name="Picture 4" descr="http://www.gorod.cn.ua/ru/image/library/book_938/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143248"/>
            <a:ext cx="2143140" cy="27860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6000768"/>
            <a:ext cx="1321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 smtClean="0"/>
              <a:t>Аральське</a:t>
            </a:r>
            <a:r>
              <a:rPr lang="ru-RU" sz="1200" b="1" dirty="0" smtClean="0"/>
              <a:t> море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6072206"/>
            <a:ext cx="26196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Д.А. </a:t>
            </a:r>
            <a:r>
              <a:rPr lang="ru-RU" sz="1200" b="1" dirty="0" err="1" smtClean="0">
                <a:latin typeface="Tahoma" pitchFamily="34" charset="0"/>
                <a:cs typeface="Tahoma" pitchFamily="34" charset="0"/>
              </a:rPr>
              <a:t>Лизогуб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 (1850 -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10.</a:t>
            </a:r>
            <a:r>
              <a:rPr lang="uk-UA" sz="1200" dirty="0" smtClean="0">
                <a:latin typeface="Tahoma" pitchFamily="34" charset="0"/>
                <a:cs typeface="Tahoma" pitchFamily="34" charset="0"/>
              </a:rPr>
              <a:t>08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.1879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)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 advTm="20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p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00034" y="785794"/>
            <a:ext cx="5786478" cy="5857916"/>
          </a:xfrm>
        </p:spPr>
        <p:txBody>
          <a:bodyPr>
            <a:normAutofit/>
          </a:bodyPr>
          <a:lstStyle/>
          <a:p>
            <a:r>
              <a:rPr lang="ru-RU" b="1" dirty="0" smtClean="0"/>
              <a:t> Тарас Шевченко </a:t>
            </a:r>
            <a:r>
              <a:rPr lang="ru-RU" b="1" dirty="0" err="1" smtClean="0"/>
              <a:t>нарешті</a:t>
            </a:r>
            <a:r>
              <a:rPr lang="ru-RU" b="1" dirty="0" smtClean="0"/>
              <a:t> скинув </a:t>
            </a:r>
            <a:r>
              <a:rPr lang="ru-RU" b="1" dirty="0" err="1" smtClean="0"/>
              <a:t>ненависний</a:t>
            </a:r>
            <a:r>
              <a:rPr lang="ru-RU" b="1" dirty="0" smtClean="0"/>
              <a:t> </a:t>
            </a:r>
            <a:r>
              <a:rPr lang="ru-RU" b="1" dirty="0" err="1" smtClean="0"/>
              <a:t>йому</a:t>
            </a:r>
            <a:r>
              <a:rPr lang="ru-RU" b="1" dirty="0" smtClean="0"/>
              <a:t> </a:t>
            </a:r>
            <a:r>
              <a:rPr lang="ru-RU" b="1" dirty="0" err="1" smtClean="0"/>
              <a:t>солдатській</a:t>
            </a:r>
            <a:r>
              <a:rPr lang="ru-RU" b="1" dirty="0" smtClean="0"/>
              <a:t> мундир </a:t>
            </a:r>
            <a:r>
              <a:rPr lang="ru-RU" b="1" dirty="0" err="1" smtClean="0"/>
              <a:t>і</a:t>
            </a:r>
            <a:r>
              <a:rPr lang="ru-RU" b="1" dirty="0" smtClean="0"/>
              <a:t>, за </a:t>
            </a:r>
            <a:r>
              <a:rPr lang="ru-RU" b="1" dirty="0" err="1" smtClean="0"/>
              <a:t>свідченням</a:t>
            </a:r>
            <a:r>
              <a:rPr lang="ru-RU" b="1" dirty="0" smtClean="0"/>
              <a:t> </a:t>
            </a:r>
            <a:r>
              <a:rPr lang="ru-RU" b="1" dirty="0" err="1" smtClean="0"/>
              <a:t>очевидців</a:t>
            </a:r>
            <a:r>
              <a:rPr lang="ru-RU" b="1" dirty="0" smtClean="0"/>
              <a:t>, ходив у </a:t>
            </a:r>
            <a:r>
              <a:rPr lang="ru-RU" b="1" dirty="0" err="1" smtClean="0"/>
              <a:t>парусиновій</a:t>
            </a:r>
            <a:r>
              <a:rPr lang="ru-RU" b="1" dirty="0" smtClean="0"/>
              <a:t> </a:t>
            </a:r>
            <a:r>
              <a:rPr lang="ru-RU" b="1" dirty="0" err="1" smtClean="0"/>
              <a:t>сорочці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шараварах</a:t>
            </a:r>
            <a:r>
              <a:rPr lang="ru-RU" b="1" dirty="0" smtClean="0"/>
              <a:t>, а зимою - у </a:t>
            </a:r>
            <a:r>
              <a:rPr lang="ru-RU" b="1" dirty="0" err="1" smtClean="0"/>
              <a:t>чорному</a:t>
            </a:r>
            <a:r>
              <a:rPr lang="ru-RU" b="1" dirty="0" smtClean="0"/>
              <a:t> сюртуку </a:t>
            </a:r>
            <a:r>
              <a:rPr lang="ru-RU" b="1" dirty="0" err="1" smtClean="0"/>
              <a:t>і</a:t>
            </a:r>
            <a:r>
              <a:rPr lang="ru-RU" b="1" dirty="0" smtClean="0"/>
              <a:t> драповому </a:t>
            </a:r>
            <a:r>
              <a:rPr lang="ru-RU" b="1" dirty="0" err="1" smtClean="0"/>
              <a:t>пальті</a:t>
            </a:r>
            <a:r>
              <a:rPr lang="ru-RU" b="1" dirty="0" smtClean="0"/>
              <a:t>. Про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пише</a:t>
            </a:r>
            <a:r>
              <a:rPr lang="ru-RU" b="1" dirty="0" smtClean="0"/>
              <a:t> О.І. </a:t>
            </a:r>
            <a:r>
              <a:rPr lang="ru-RU" b="1" dirty="0" err="1" smtClean="0"/>
              <a:t>Макшеєв</a:t>
            </a:r>
            <a:r>
              <a:rPr lang="ru-RU" b="1" dirty="0" smtClean="0"/>
              <a:t>, заступник начальника </a:t>
            </a:r>
            <a:r>
              <a:rPr lang="ru-RU" b="1" dirty="0" err="1" smtClean="0"/>
              <a:t>експедиції</a:t>
            </a:r>
            <a:r>
              <a:rPr lang="ru-RU" b="1" dirty="0" smtClean="0"/>
              <a:t>. З ним Тарас Григорович </a:t>
            </a:r>
            <a:r>
              <a:rPr lang="ru-RU" b="1" dirty="0" err="1" smtClean="0"/>
              <a:t>найбільше</a:t>
            </a:r>
            <a:r>
              <a:rPr lang="ru-RU" b="1" dirty="0" smtClean="0"/>
              <a:t> </a:t>
            </a:r>
            <a:r>
              <a:rPr lang="ru-RU" b="1" dirty="0" err="1" smtClean="0"/>
              <a:t>подружився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 час </a:t>
            </a:r>
            <a:r>
              <a:rPr lang="ru-RU" b="1" dirty="0" err="1" smtClean="0"/>
              <a:t>сухопутної</a:t>
            </a:r>
            <a:r>
              <a:rPr lang="ru-RU" b="1" dirty="0" smtClean="0"/>
              <a:t> </a:t>
            </a:r>
            <a:r>
              <a:rPr lang="ru-RU" b="1" dirty="0" err="1" smtClean="0"/>
              <a:t>подорожї</a:t>
            </a:r>
            <a:r>
              <a:rPr lang="ru-RU" b="1" dirty="0" smtClean="0"/>
              <a:t> жив разом в одному </a:t>
            </a:r>
            <a:r>
              <a:rPr lang="ru-RU" b="1" dirty="0" err="1" smtClean="0"/>
              <a:t>наметі</a:t>
            </a:r>
            <a:r>
              <a:rPr lang="ru-RU" b="1" dirty="0" smtClean="0"/>
              <a:t> - „</a:t>
            </a:r>
            <a:r>
              <a:rPr lang="ru-RU" b="1" dirty="0" err="1" smtClean="0"/>
              <a:t>джоламейці</a:t>
            </a:r>
            <a:r>
              <a:rPr lang="ru-RU" b="1" dirty="0" smtClean="0"/>
              <a:t>”. Ось що </a:t>
            </a:r>
            <a:r>
              <a:rPr lang="ru-RU" b="1" dirty="0" err="1" smtClean="0"/>
              <a:t>згадує</a:t>
            </a:r>
            <a:r>
              <a:rPr lang="ru-RU" b="1" dirty="0" smtClean="0"/>
              <a:t> </a:t>
            </a:r>
            <a:r>
              <a:rPr lang="ru-RU" b="1" dirty="0" err="1" smtClean="0"/>
              <a:t>Макшеєв</a:t>
            </a:r>
            <a:r>
              <a:rPr lang="ru-RU" b="1" dirty="0" smtClean="0"/>
              <a:t> у </a:t>
            </a:r>
            <a:r>
              <a:rPr lang="ru-RU" b="1" dirty="0" err="1" smtClean="0"/>
              <a:t>своїх</a:t>
            </a:r>
            <a:r>
              <a:rPr lang="ru-RU" b="1" dirty="0" smtClean="0"/>
              <a:t> </a:t>
            </a:r>
            <a:r>
              <a:rPr lang="ru-RU" b="1" dirty="0" err="1" smtClean="0"/>
              <a:t>спогадах</a:t>
            </a:r>
            <a:r>
              <a:rPr lang="ru-RU" b="1" dirty="0" smtClean="0"/>
              <a:t>: „Шевченко был весел и по-видимому очень доволен раздольем степи и переменного своего положения. Походная обстановка его нисколько не тяготила». На </a:t>
            </a:r>
            <a:r>
              <a:rPr lang="ru-RU" b="1" dirty="0" err="1" smtClean="0"/>
              <a:t>привалі</a:t>
            </a:r>
            <a:r>
              <a:rPr lang="ru-RU" b="1" dirty="0" smtClean="0"/>
              <a:t> поет </a:t>
            </a:r>
            <a:r>
              <a:rPr lang="ru-RU" b="1" dirty="0" err="1" smtClean="0"/>
              <a:t>жартівливо</a:t>
            </a:r>
            <a:r>
              <a:rPr lang="ru-RU" b="1" dirty="0" smtClean="0"/>
              <a:t> </a:t>
            </a:r>
            <a:r>
              <a:rPr lang="ru-RU" b="1" dirty="0" err="1" smtClean="0"/>
              <a:t>звертався</a:t>
            </a:r>
            <a:r>
              <a:rPr lang="ru-RU" b="1" dirty="0" smtClean="0"/>
              <a:t> до </a:t>
            </a:r>
            <a:r>
              <a:rPr lang="ru-RU" b="1" dirty="0" err="1" smtClean="0"/>
              <a:t>Макшеєвого</a:t>
            </a:r>
            <a:r>
              <a:rPr lang="ru-RU" b="1" dirty="0" smtClean="0"/>
              <a:t> денщика </a:t>
            </a:r>
            <a:r>
              <a:rPr lang="ru-RU" b="1" dirty="0" err="1" smtClean="0"/>
              <a:t>зі</a:t>
            </a:r>
            <a:r>
              <a:rPr lang="ru-RU" b="1" dirty="0" smtClean="0"/>
              <a:t> словами: „Дай, братец, квасу со льдом, ты знаешь, что я не так воспитан, чтобы пить голую воду».</a:t>
            </a:r>
            <a:endParaRPr lang="ru-RU" dirty="0"/>
          </a:p>
        </p:txBody>
      </p:sp>
      <p:pic>
        <p:nvPicPr>
          <p:cNvPr id="4098" name="Picture 2" descr="http://histpol.pl.ua/img/pages/5762.jpg"/>
          <p:cNvPicPr>
            <a:picLocks noChangeAspect="1" noChangeArrowheads="1"/>
          </p:cNvPicPr>
          <p:nvPr/>
        </p:nvPicPr>
        <p:blipFill>
          <a:blip r:embed="rId2"/>
          <a:srcRect l="24546" t="8475" r="26363" b="15254"/>
          <a:stretch>
            <a:fillRect/>
          </a:stretch>
        </p:blipFill>
        <p:spPr bwMode="auto">
          <a:xfrm>
            <a:off x="6643702" y="428604"/>
            <a:ext cx="2071702" cy="43577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72264" y="4929198"/>
            <a:ext cx="10817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О.І. </a:t>
            </a:r>
            <a:r>
              <a:rPr lang="ru-RU" sz="1200" b="1" dirty="0" err="1" smtClean="0"/>
              <a:t>Макшеєв</a:t>
            </a:r>
            <a:endParaRPr lang="ru-RU" sz="1200" dirty="0"/>
          </a:p>
        </p:txBody>
      </p:sp>
    </p:spTree>
  </p:cSld>
  <p:clrMapOvr>
    <a:masterClrMapping/>
  </p:clrMapOvr>
  <p:transition advClick="0" advTm="20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2844" y="142852"/>
            <a:ext cx="5643602" cy="5220600"/>
          </a:xfrm>
        </p:spPr>
        <p:txBody>
          <a:bodyPr>
            <a:normAutofit/>
          </a:bodyPr>
          <a:lstStyle/>
          <a:p>
            <a:r>
              <a:rPr lang="ru-RU" b="1" dirty="0" smtClean="0"/>
              <a:t>   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Через три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місяці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30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липня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1848 року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починається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морська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частина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експедиції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 На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шхуні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„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K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онстантин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”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було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двадцять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сім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чоловік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них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чотири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офіцери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 Шевченко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плаває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на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кораблі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у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офіцерській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каюті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    Тарас Григорович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багато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малює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: пейзажи,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портрети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Збереглось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понад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сто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робіт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Натхненно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пише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 На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цей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період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припадає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основна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частина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його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письменної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творчості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в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засланні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 descr="http://lh5.ggpht.com/_FP9AXc5yaBA/R9Km73VfIKI/AAAAAAAAA28/ydoFRjd8EG0/0016.jpg"/>
          <p:cNvPicPr>
            <a:picLocks noChangeAspect="1" noChangeArrowheads="1"/>
          </p:cNvPicPr>
          <p:nvPr/>
        </p:nvPicPr>
        <p:blipFill>
          <a:blip r:embed="rId2"/>
          <a:srcRect l="1465" t="6356" r="1855" b="8898"/>
          <a:stretch>
            <a:fillRect/>
          </a:stretch>
        </p:blipFill>
        <p:spPr bwMode="auto">
          <a:xfrm>
            <a:off x="285720" y="3500438"/>
            <a:ext cx="4714908" cy="2857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2066" y="6000768"/>
            <a:ext cx="1685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Шхуна „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K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онстантин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” </a:t>
            </a:r>
            <a:endParaRPr lang="ru-RU" sz="1200" dirty="0"/>
          </a:p>
        </p:txBody>
      </p:sp>
      <p:pic>
        <p:nvPicPr>
          <p:cNvPr id="3076" name="Picture 4" descr="http://pics.livejournal.com/rus_turk/pic/0009gcx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14290"/>
            <a:ext cx="3019425" cy="40005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5008" y="4286256"/>
            <a:ext cx="10791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Автопортрет</a:t>
            </a:r>
            <a:endParaRPr lang="ru-RU" sz="1200" dirty="0"/>
          </a:p>
        </p:txBody>
      </p:sp>
    </p:spTree>
  </p:cSld>
  <p:clrMapOvr>
    <a:masterClrMapping/>
  </p:clrMapOvr>
  <p:transition advClick="0" advTm="20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kobzar.univ.kiev.ua/draws/images/202.jpg"/>
          <p:cNvPicPr>
            <a:picLocks noChangeAspect="1" noChangeArrowheads="1"/>
          </p:cNvPicPr>
          <p:nvPr/>
        </p:nvPicPr>
        <p:blipFill>
          <a:blip r:embed="rId2"/>
          <a:srcRect b="8903"/>
          <a:stretch>
            <a:fillRect/>
          </a:stretch>
        </p:blipFill>
        <p:spPr bwMode="auto">
          <a:xfrm>
            <a:off x="4214810" y="3429000"/>
            <a:ext cx="450059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0" name="Picture 6" descr="http://lh3.ggpht.com/_FP9AXc5yaBA/R9KpMXVfIRI/AAAAAAAAA34/CGGjYBnZEw0/0023.jpg"/>
          <p:cNvPicPr>
            <a:picLocks noChangeAspect="1" noChangeArrowheads="1"/>
          </p:cNvPicPr>
          <p:nvPr/>
        </p:nvPicPr>
        <p:blipFill>
          <a:blip r:embed="rId3"/>
          <a:srcRect r="-2326" b="9091"/>
          <a:stretch>
            <a:fillRect/>
          </a:stretch>
        </p:blipFill>
        <p:spPr bwMode="auto">
          <a:xfrm>
            <a:off x="357158" y="142852"/>
            <a:ext cx="4857785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5214942" y="142852"/>
            <a:ext cx="2893210" cy="1224390"/>
          </a:xfrm>
        </p:spPr>
        <p:txBody>
          <a:bodyPr>
            <a:normAutofit/>
          </a:bodyPr>
          <a:lstStyle/>
          <a:p>
            <a:r>
              <a:rPr lang="uk-UA" sz="1400" b="1" dirty="0" smtClean="0">
                <a:latin typeface="Tahoma" pitchFamily="34" charset="0"/>
                <a:cs typeface="Tahoma" pitchFamily="34" charset="0"/>
              </a:rPr>
              <a:t>Мис </a:t>
            </a:r>
            <a:r>
              <a:rPr lang="uk-UA" sz="1400" b="1" dirty="0" err="1" smtClean="0">
                <a:latin typeface="Tahoma" pitchFamily="34" charset="0"/>
                <a:cs typeface="Tahoma" pitchFamily="34" charset="0"/>
              </a:rPr>
              <a:t>Бай-Губек</a:t>
            </a:r>
            <a:r>
              <a:rPr lang="uk-UA" sz="1400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uk-UA" sz="1200" dirty="0" smtClean="0">
                <a:latin typeface="Tahoma" pitchFamily="34" charset="0"/>
                <a:cs typeface="Tahoma" pitchFamily="34" charset="0"/>
              </a:rPr>
              <a:t>Акварель (20.08.1484)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1142976" y="5857892"/>
            <a:ext cx="2857520" cy="785818"/>
          </a:xfrm>
        </p:spPr>
        <p:txBody>
          <a:bodyPr>
            <a:normAutofit/>
          </a:bodyPr>
          <a:lstStyle/>
          <a:p>
            <a:r>
              <a:rPr lang="uk-UA" sz="1400" b="1" dirty="0" smtClean="0">
                <a:latin typeface="Tahoma" pitchFamily="34" charset="0"/>
                <a:cs typeface="Tahoma" pitchFamily="34" charset="0"/>
              </a:rPr>
              <a:t>Пожежа в степу</a:t>
            </a:r>
            <a:r>
              <a:rPr lang="uk-UA" sz="1400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uk-UA" sz="1200" dirty="0" smtClean="0">
                <a:latin typeface="Tahoma" pitchFamily="34" charset="0"/>
                <a:cs typeface="Tahoma" pitchFamily="34" charset="0"/>
              </a:rPr>
              <a:t>Акварель (12.05.1848)</a:t>
            </a:r>
            <a:endParaRPr lang="ru-RU" sz="12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 advTm="20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211</TotalTime>
  <Words>183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«Поет національної честі»</vt:lpstr>
      <vt:lpstr>Презентация PowerPoint</vt:lpstr>
      <vt:lpstr>Презентация PowerPoint</vt:lpstr>
      <vt:lpstr>Тарас Шевченко – географ –                     дослідник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ПК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«Поет національної честі»</dc:title>
  <dc:creator>ХОМ</dc:creator>
  <cp:lastModifiedBy>Admin</cp:lastModifiedBy>
  <cp:revision>19</cp:revision>
  <dcterms:created xsi:type="dcterms:W3CDTF">2012-04-09T15:05:17Z</dcterms:created>
  <dcterms:modified xsi:type="dcterms:W3CDTF">2014-06-03T13:03:25Z</dcterms:modified>
</cp:coreProperties>
</file>