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63" r:id="rId5"/>
    <p:sldId id="269" r:id="rId6"/>
    <p:sldId id="262" r:id="rId7"/>
    <p:sldId id="268" r:id="rId8"/>
    <p:sldId id="261" r:id="rId9"/>
    <p:sldId id="267" r:id="rId10"/>
    <p:sldId id="260" r:id="rId11"/>
    <p:sldId id="259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8F24-D381-4B57-8A01-D8512E1E053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50234-9400-43DD-BED4-123FC1D32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16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ourblogger.ru/sites/default/files/albums/20205/14071/original/KICX18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8" y="0"/>
            <a:ext cx="92364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8264" y="5038581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334" y="1772816"/>
            <a:ext cx="88360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Театр корифеїв</a:t>
            </a:r>
          </a:p>
          <a:p>
            <a:pPr algn="ctr"/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29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rnews.ru/u/2013/img2013061309270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9327" cy="68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8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wallon.ru/_ph/16/7432183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6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rnews.ru/u/2013/img2013061309270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9327" cy="68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wallon.ru/_ph/16/7432183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1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rnews.ru/u/2013/img2013061309270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9327" cy="68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2527" y="116632"/>
            <a:ext cx="4371961" cy="6624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Century Gothic" pitchFamily="34" charset="0"/>
              </a:rPr>
              <a:t>Театр </a:t>
            </a:r>
            <a:r>
              <a:rPr lang="ru-RU" b="1" dirty="0" err="1">
                <a:latin typeface="Century Gothic" pitchFamily="34" charset="0"/>
              </a:rPr>
              <a:t>корифеїв</a:t>
            </a:r>
            <a:r>
              <a:rPr lang="ru-RU" dirty="0">
                <a:latin typeface="Century Gothic" pitchFamily="34" charset="0"/>
              </a:rPr>
              <a:t> — перший </a:t>
            </a:r>
            <a:r>
              <a:rPr lang="ru-RU" dirty="0" err="1">
                <a:latin typeface="Century Gothic" pitchFamily="34" charset="0"/>
              </a:rPr>
              <a:t>професійний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український</a:t>
            </a:r>
            <a:r>
              <a:rPr lang="ru-RU" dirty="0">
                <a:latin typeface="Century Gothic" pitchFamily="34" charset="0"/>
              </a:rPr>
              <a:t> театр. </a:t>
            </a:r>
            <a:r>
              <a:rPr lang="ru-RU" dirty="0" err="1">
                <a:latin typeface="Century Gothic" pitchFamily="34" charset="0"/>
              </a:rPr>
              <a:t>Його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було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відкрито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1882 року </a:t>
            </a:r>
            <a:r>
              <a:rPr lang="ru-RU" dirty="0" smtClean="0">
                <a:solidFill>
                  <a:srgbClr val="92D050"/>
                </a:solidFill>
                <a:latin typeface="Century Gothic" pitchFamily="34" charset="0"/>
              </a:rPr>
              <a:t>в</a:t>
            </a:r>
            <a:r>
              <a:rPr lang="en-GB" dirty="0" smtClean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entury Gothic" pitchFamily="34" charset="0"/>
              </a:rPr>
              <a:t>Єлисаветграді</a:t>
            </a:r>
            <a:r>
              <a:rPr lang="ru-RU" dirty="0">
                <a:latin typeface="Century Gothic" pitchFamily="34" charset="0"/>
              </a:rPr>
              <a:t>, і в </a:t>
            </a:r>
            <a:r>
              <a:rPr lang="ru-RU" dirty="0" err="1">
                <a:latin typeface="Century Gothic" pitchFamily="34" charset="0"/>
              </a:rPr>
              <a:t>цей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рік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український</a:t>
            </a:r>
            <a:r>
              <a:rPr lang="ru-RU" dirty="0">
                <a:latin typeface="Century Gothic" pitchFamily="34" charset="0"/>
              </a:rPr>
              <a:t> театр </a:t>
            </a:r>
            <a:r>
              <a:rPr lang="ru-RU" dirty="0" err="1">
                <a:latin typeface="Century Gothic" pitchFamily="34" charset="0"/>
              </a:rPr>
              <a:t>відокремився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від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польського</a:t>
            </a:r>
            <a:r>
              <a:rPr lang="ru-RU" dirty="0">
                <a:latin typeface="Century Gothic" pitchFamily="34" charset="0"/>
              </a:rPr>
              <a:t> та </a:t>
            </a:r>
            <a:r>
              <a:rPr lang="ru-RU" dirty="0" err="1">
                <a:latin typeface="Century Gothic" pitchFamily="34" charset="0"/>
              </a:rPr>
              <a:t>російського</a:t>
            </a:r>
            <a:r>
              <a:rPr lang="ru-RU" dirty="0">
                <a:latin typeface="Century Gothic" pitchFamily="34" charset="0"/>
              </a:rPr>
              <a:t>. </a:t>
            </a:r>
            <a:r>
              <a:rPr lang="ru-RU" dirty="0" err="1">
                <a:latin typeface="Century Gothic" pitchFamily="34" charset="0"/>
              </a:rPr>
              <a:t>Засновником</a:t>
            </a:r>
            <a:r>
              <a:rPr lang="ru-RU" dirty="0">
                <a:latin typeface="Century Gothic" pitchFamily="34" charset="0"/>
              </a:rPr>
              <a:t> театру </a:t>
            </a:r>
            <a:r>
              <a:rPr lang="ru-RU" dirty="0" err="1">
                <a:latin typeface="Century Gothic" pitchFamily="34" charset="0"/>
              </a:rPr>
              <a:t>був</a:t>
            </a:r>
            <a:r>
              <a:rPr lang="ru-RU" dirty="0">
                <a:latin typeface="Century Gothic" pitchFamily="34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Марко Лукич </a:t>
            </a:r>
            <a:r>
              <a:rPr lang="ru-RU" dirty="0" err="1">
                <a:solidFill>
                  <a:srgbClr val="002060"/>
                </a:solidFill>
                <a:latin typeface="Century Gothic" pitchFamily="34" charset="0"/>
              </a:rPr>
              <a:t>Кропивницький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latin typeface="Century Gothic" pitchFamily="34" charset="0"/>
              </a:rPr>
              <a:t>що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володів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усіма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театральними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професіями</a:t>
            </a:r>
            <a:r>
              <a:rPr lang="ru-RU" dirty="0">
                <a:latin typeface="Century Gothic" pitchFamily="34" charset="0"/>
              </a:rPr>
              <a:t>. 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372625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3" y="5805264"/>
            <a:ext cx="3888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Марко Лукич </a:t>
            </a:r>
            <a:r>
              <a:rPr lang="ru-RU" sz="2800" b="1" i="1" dirty="0" err="1">
                <a:solidFill>
                  <a:srgbClr val="002060"/>
                </a:solidFill>
              </a:rPr>
              <a:t>Кропивницький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llon.ru/_ph/16/7432183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392488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Century Gothic" pitchFamily="34" charset="0"/>
              </a:rPr>
              <a:t>Після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нього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найдіяльнішим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був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itchFamily="34" charset="0"/>
              </a:rPr>
              <a:t>Микола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itchFamily="34" charset="0"/>
              </a:rPr>
              <a:t>Карпович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itchFamily="34" charset="0"/>
              </a:rPr>
              <a:t>Садовський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latin typeface="Century Gothic" pitchFamily="34" charset="0"/>
              </a:rPr>
              <a:t>що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боровся</a:t>
            </a:r>
            <a:r>
              <a:rPr lang="ru-RU" dirty="0">
                <a:latin typeface="Century Gothic" pitchFamily="34" charset="0"/>
              </a:rPr>
              <a:t> за </a:t>
            </a:r>
            <a:r>
              <a:rPr lang="ru-RU" dirty="0" err="1">
                <a:latin typeface="Century Gothic" pitchFamily="34" charset="0"/>
              </a:rPr>
              <a:t>українське</a:t>
            </a:r>
            <a:r>
              <a:rPr lang="ru-RU" dirty="0">
                <a:latin typeface="Century Gothic" pitchFamily="34" charset="0"/>
              </a:rPr>
              <a:t> слово та </a:t>
            </a:r>
            <a:r>
              <a:rPr lang="ru-RU" dirty="0" err="1">
                <a:latin typeface="Century Gothic" pitchFamily="34" charset="0"/>
              </a:rPr>
              <a:t>український</a:t>
            </a:r>
            <a:r>
              <a:rPr lang="ru-RU" dirty="0">
                <a:latin typeface="Century Gothic" pitchFamily="34" charset="0"/>
              </a:rPr>
              <a:t> театр за </a:t>
            </a:r>
            <a:r>
              <a:rPr lang="ru-RU" dirty="0" err="1">
                <a:latin typeface="Century Gothic" pitchFamily="34" charset="0"/>
              </a:rPr>
              <a:t>часів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їх</a:t>
            </a:r>
            <a:r>
              <a:rPr lang="ru-RU" dirty="0">
                <a:latin typeface="Century Gothic" pitchFamily="34" charset="0"/>
              </a:rPr>
              <a:t> заборони.</a:t>
            </a:r>
          </a:p>
          <a:p>
            <a:pPr marL="0" indent="0">
              <a:buNone/>
            </a:pPr>
            <a:r>
              <a:rPr lang="ru-RU" dirty="0" err="1">
                <a:latin typeface="Century Gothic" pitchFamily="34" charset="0"/>
              </a:rPr>
              <a:t>Із</a:t>
            </a:r>
            <a:r>
              <a:rPr lang="ru-RU" dirty="0">
                <a:latin typeface="Century Gothic" pitchFamily="34" charset="0"/>
              </a:rPr>
              <a:t> Театром </a:t>
            </a:r>
            <a:r>
              <a:rPr lang="ru-RU" dirty="0" err="1">
                <a:latin typeface="Century Gothic" pitchFamily="34" charset="0"/>
              </a:rPr>
              <a:t>корифеїв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також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пов'язані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імена</a:t>
            </a:r>
            <a:r>
              <a:rPr lang="ru-RU" dirty="0">
                <a:latin typeface="Century Gothic" pitchFamily="34" charset="0"/>
              </a:rPr>
              <a:t> </a:t>
            </a:r>
            <a:r>
              <a:rPr lang="ru-RU" dirty="0" err="1">
                <a:solidFill>
                  <a:srgbClr val="002060"/>
                </a:solidFill>
                <a:latin typeface="Century Gothic" pitchFamily="34" charset="0"/>
              </a:rPr>
              <a:t>Марії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  <a:latin typeface="Century Gothic" pitchFamily="34" charset="0"/>
              </a:rPr>
              <a:t>Заньковецької</a:t>
            </a:r>
            <a:r>
              <a:rPr lang="ru-RU" dirty="0">
                <a:latin typeface="Century Gothic" pitchFamily="34" charset="0"/>
              </a:rPr>
              <a:t>, </a:t>
            </a:r>
            <a:r>
              <a:rPr lang="ru-RU" dirty="0" err="1" smtClean="0">
                <a:latin typeface="Century Gothic" pitchFamily="34" charset="0"/>
              </a:rPr>
              <a:t>Панас</a:t>
            </a:r>
            <a:r>
              <a:rPr lang="uk-UA" dirty="0" smtClean="0">
                <a:latin typeface="Century Gothic" pitchFamily="34" charset="0"/>
              </a:rPr>
              <a:t>а </a:t>
            </a:r>
            <a:r>
              <a:rPr lang="ru-RU" dirty="0" err="1" smtClean="0">
                <a:solidFill>
                  <a:srgbClr val="002060"/>
                </a:solidFill>
                <a:latin typeface="Century Gothic" pitchFamily="34" charset="0"/>
              </a:rPr>
              <a:t>Саксаганського</a:t>
            </a:r>
            <a:r>
              <a:rPr lang="ru-RU" dirty="0">
                <a:latin typeface="Century Gothic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67" y="0"/>
            <a:ext cx="2104129" cy="314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20096" y="547192"/>
            <a:ext cx="2117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>
                <a:solidFill>
                  <a:srgbClr val="002060"/>
                </a:solidFill>
              </a:rPr>
              <a:t>Микола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Садовський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3451443"/>
            <a:ext cx="239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>
                <a:solidFill>
                  <a:srgbClr val="002060"/>
                </a:solidFill>
              </a:rPr>
              <a:t>Марія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Заньковецька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27" y="3284984"/>
            <a:ext cx="210413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1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rnews.ru/u/2013/img2013061309270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9327" cy="68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7363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В </a:t>
            </a:r>
            <a:r>
              <a:rPr lang="ru-RU" dirty="0">
                <a:latin typeface="Century Gothic" pitchFamily="34" charset="0"/>
              </a:rPr>
              <a:t>1901 у </a:t>
            </a:r>
            <a:r>
              <a:rPr lang="ru-RU" dirty="0" err="1">
                <a:latin typeface="Century Gothic" pitchFamily="34" charset="0"/>
              </a:rPr>
              <a:t>Києві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вийшла</a:t>
            </a:r>
            <a:r>
              <a:rPr lang="ru-RU" dirty="0">
                <a:latin typeface="Century Gothic" pitchFamily="34" charset="0"/>
              </a:rPr>
              <a:t> книга «Корифеи украинской сцены», яку через цензуру, написали </a:t>
            </a:r>
            <a:r>
              <a:rPr lang="ru-RU" dirty="0" err="1">
                <a:latin typeface="Century Gothic" pitchFamily="34" charset="0"/>
              </a:rPr>
              <a:t>анонімно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провідні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українські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інтелектуали</a:t>
            </a:r>
            <a:r>
              <a:rPr lang="ru-RU" dirty="0">
                <a:latin typeface="Century Gothic" pitchFamily="34" charset="0"/>
              </a:rPr>
              <a:t>. У </a:t>
            </a:r>
            <a:r>
              <a:rPr lang="ru-RU" dirty="0" err="1">
                <a:latin typeface="Century Gothic" pitchFamily="34" charset="0"/>
              </a:rPr>
              <a:t>ній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Марка </a:t>
            </a:r>
            <a:r>
              <a:rPr lang="ru-RU" dirty="0" err="1">
                <a:solidFill>
                  <a:srgbClr val="002060"/>
                </a:solidFill>
                <a:latin typeface="Century Gothic" pitchFamily="34" charset="0"/>
              </a:rPr>
              <a:t>Кропивницького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itchFamily="34" charset="0"/>
              </a:rPr>
              <a:t>Михайла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itchFamily="34" charset="0"/>
              </a:rPr>
              <a:t>Старицького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itchFamily="34" charset="0"/>
              </a:rPr>
              <a:t>Івана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itchFamily="34" charset="0"/>
              </a:rPr>
              <a:t>Тобілевича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dirty="0">
                <a:latin typeface="Century Gothic" pitchFamily="34" charset="0"/>
              </a:rPr>
              <a:t>та </a:t>
            </a:r>
            <a:r>
              <a:rPr lang="ru-RU" dirty="0" err="1">
                <a:latin typeface="Century Gothic" pitchFamily="34" charset="0"/>
              </a:rPr>
              <a:t>інших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уперше</a:t>
            </a:r>
            <a:r>
              <a:rPr lang="ru-RU" dirty="0">
                <a:latin typeface="Century Gothic" pitchFamily="34" charset="0"/>
              </a:rPr>
              <a:t> назвали </a:t>
            </a:r>
            <a:r>
              <a:rPr lang="ru-RU" b="1" i="1" dirty="0">
                <a:latin typeface="Century Gothic" pitchFamily="34" charset="0"/>
              </a:rPr>
              <a:t>корифеями </a:t>
            </a:r>
            <a:r>
              <a:rPr lang="ru-RU" b="1" i="1" dirty="0" err="1">
                <a:latin typeface="Century Gothic" pitchFamily="34" charset="0"/>
              </a:rPr>
              <a:t>українського</a:t>
            </a:r>
            <a:r>
              <a:rPr lang="ru-RU" b="1" i="1" dirty="0">
                <a:latin typeface="Century Gothic" pitchFamily="34" charset="0"/>
              </a:rPr>
              <a:t> театру</a:t>
            </a:r>
            <a:r>
              <a:rPr lang="ru-RU" dirty="0">
                <a:latin typeface="Century Gothic" pitchFamily="34" charset="0"/>
              </a:rPr>
              <a:t>. </a:t>
            </a:r>
            <a:r>
              <a:rPr lang="ru-RU" dirty="0" err="1">
                <a:latin typeface="Century Gothic" pitchFamily="34" charset="0"/>
              </a:rPr>
              <a:t>Цей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дещо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поетичний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термін</a:t>
            </a:r>
            <a:r>
              <a:rPr lang="ru-RU" dirty="0">
                <a:latin typeface="Century Gothic" pitchFamily="34" charset="0"/>
              </a:rPr>
              <a:t> став </a:t>
            </a:r>
            <a:r>
              <a:rPr lang="ru-RU" dirty="0" err="1">
                <a:latin typeface="Century Gothic" pitchFamily="34" charset="0"/>
              </a:rPr>
              <a:t>нерозривним</a:t>
            </a:r>
            <a:r>
              <a:rPr lang="ru-RU" dirty="0">
                <a:latin typeface="Century Gothic" pitchFamily="34" charset="0"/>
              </a:rPr>
              <a:t> з </a:t>
            </a:r>
            <a:r>
              <a:rPr lang="ru-RU" dirty="0" smtClean="0">
                <a:latin typeface="Century Gothic" pitchFamily="34" charset="0"/>
              </a:rPr>
              <a:t>театром.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87432"/>
            <a:ext cx="5191224" cy="341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509120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Єлисаветградський</a:t>
            </a:r>
            <a:r>
              <a:rPr lang="uk-UA" sz="2400" b="1" i="1" dirty="0" smtClean="0">
                <a:solidFill>
                  <a:srgbClr val="002060"/>
                </a:solidFill>
              </a:rPr>
              <a:t> Театр</a:t>
            </a:r>
            <a:endParaRPr lang="uk-UA" sz="2400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1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llon.ru/_ph/16/7432183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4752528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У </a:t>
            </a:r>
            <a:r>
              <a:rPr lang="ru-RU" dirty="0">
                <a:solidFill>
                  <a:srgbClr val="FFFF00"/>
                </a:solidFill>
                <a:latin typeface="Century Gothic" pitchFamily="34" charset="0"/>
              </a:rPr>
              <a:t>1881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році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після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довгих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років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боротьби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корифеїв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українці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 pitchFamily="34" charset="0"/>
              </a:rPr>
              <a:t>одержали </a:t>
            </a:r>
            <a:r>
              <a:rPr lang="ru-RU" dirty="0" err="1">
                <a:solidFill>
                  <a:srgbClr val="FFFF00"/>
                </a:solidFill>
                <a:latin typeface="Century Gothic" pitchFamily="34" charset="0"/>
              </a:rPr>
              <a:t>можливість</a:t>
            </a:r>
            <a:r>
              <a:rPr lang="ru-RU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entury Gothic" pitchFamily="34" charset="0"/>
              </a:rPr>
              <a:t>ставити</a:t>
            </a:r>
            <a:r>
              <a:rPr lang="ru-RU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entury Gothic" pitchFamily="34" charset="0"/>
              </a:rPr>
              <a:t>вистави</a:t>
            </a:r>
            <a:r>
              <a:rPr lang="ru-RU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entury Gothic" pitchFamily="34" charset="0"/>
              </a:rPr>
              <a:t>українською</a:t>
            </a:r>
            <a:r>
              <a:rPr lang="ru-RU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entury Gothic" pitchFamily="34" charset="0"/>
              </a:rPr>
              <a:t>мовою</a:t>
            </a:r>
            <a:r>
              <a:rPr lang="ru-RU" dirty="0">
                <a:latin typeface="Century Gothic" pitchFamily="34" charset="0"/>
              </a:rPr>
              <a:t>. При </a:t>
            </a:r>
            <a:r>
              <a:rPr lang="ru-RU" dirty="0" err="1">
                <a:latin typeface="Century Gothic" pitchFamily="34" charset="0"/>
              </a:rPr>
              <a:t>всіх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обмеженнях</a:t>
            </a:r>
            <a:r>
              <a:rPr lang="ru-RU" dirty="0">
                <a:latin typeface="Century Gothic" pitchFamily="34" charset="0"/>
              </a:rPr>
              <a:t> і </a:t>
            </a:r>
            <a:r>
              <a:rPr lang="ru-RU" dirty="0" err="1">
                <a:latin typeface="Century Gothic" pitchFamily="34" charset="0"/>
              </a:rPr>
              <a:t>умовностях</a:t>
            </a:r>
            <a:r>
              <a:rPr lang="ru-RU" dirty="0">
                <a:latin typeface="Century Gothic" pitchFamily="34" charset="0"/>
              </a:rPr>
              <a:t> (перед кожною </a:t>
            </a:r>
            <a:r>
              <a:rPr lang="ru-RU" dirty="0" err="1">
                <a:latin typeface="Century Gothic" pitchFamily="34" charset="0"/>
              </a:rPr>
              <a:t>українською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виставою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мусила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відбутися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російська</a:t>
            </a:r>
            <a:r>
              <a:rPr lang="ru-RU" dirty="0">
                <a:latin typeface="Century Gothic" pitchFamily="34" charset="0"/>
              </a:rPr>
              <a:t>) </a:t>
            </a:r>
            <a:r>
              <a:rPr lang="ru-RU" dirty="0" err="1">
                <a:latin typeface="Century Gothic" pitchFamily="34" charset="0"/>
              </a:rPr>
              <a:t>цей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крок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міністерства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внутрішніх</a:t>
            </a:r>
            <a:r>
              <a:rPr lang="ru-RU" dirty="0">
                <a:latin typeface="Century Gothic" pitchFamily="34" charset="0"/>
              </a:rPr>
              <a:t> справ все-таки </a:t>
            </a:r>
            <a:r>
              <a:rPr lang="ru-RU" dirty="0" err="1">
                <a:latin typeface="Century Gothic" pitchFamily="34" charset="0"/>
              </a:rPr>
              <a:t>легалізував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український</a:t>
            </a:r>
            <a:r>
              <a:rPr lang="ru-RU" dirty="0">
                <a:latin typeface="Century Gothic" pitchFamily="34" charset="0"/>
              </a:rPr>
              <a:t> театр</a:t>
            </a:r>
            <a:r>
              <a:rPr lang="ru-RU" dirty="0"/>
              <a:t>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090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4509120"/>
            <a:ext cx="3909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ТРУПА ТЕАТРУ КОРИФЕЇВ, 1886 р.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0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rnews.ru/u/2013/img2013061309270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9327" cy="68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26642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entury Gothic" pitchFamily="34" charset="0"/>
              </a:rPr>
              <a:t>1907 р. </a:t>
            </a:r>
            <a:r>
              <a:rPr lang="ru-RU" dirty="0" err="1">
                <a:latin typeface="Century Gothic" pitchFamily="34" charset="0"/>
              </a:rPr>
              <a:t>Миколі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Карповичу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Садовському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вдалося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відкрити</a:t>
            </a:r>
            <a:r>
              <a:rPr lang="ru-RU" dirty="0">
                <a:latin typeface="Century Gothic" pitchFamily="34" charset="0"/>
              </a:rPr>
              <a:t> в </a:t>
            </a:r>
            <a:r>
              <a:rPr lang="ru-RU" dirty="0" err="1">
                <a:latin typeface="Century Gothic" pitchFamily="34" charset="0"/>
              </a:rPr>
              <a:t>Києві</a:t>
            </a:r>
            <a:r>
              <a:rPr lang="ru-RU" dirty="0">
                <a:latin typeface="Century Gothic" pitchFamily="34" charset="0"/>
              </a:rPr>
              <a:t> </a:t>
            </a:r>
            <a:r>
              <a:rPr lang="ru-RU" dirty="0" err="1">
                <a:solidFill>
                  <a:srgbClr val="FFFF00"/>
                </a:solidFill>
                <a:latin typeface="Century Gothic" pitchFamily="34" charset="0"/>
              </a:rPr>
              <a:t>постійний</a:t>
            </a:r>
            <a:r>
              <a:rPr lang="ru-RU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entury Gothic" pitchFamily="34" charset="0"/>
              </a:rPr>
              <a:t>Український</a:t>
            </a:r>
            <a:r>
              <a:rPr lang="ru-RU" dirty="0">
                <a:solidFill>
                  <a:srgbClr val="FFFF00"/>
                </a:solidFill>
                <a:latin typeface="Century Gothic" pitchFamily="34" charset="0"/>
              </a:rPr>
              <a:t> театр</a:t>
            </a:r>
            <a:r>
              <a:rPr lang="ru-RU" dirty="0">
                <a:latin typeface="Century Gothic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У </a:t>
            </a:r>
            <a:r>
              <a:rPr lang="ru-RU" dirty="0" err="1">
                <a:latin typeface="Century Gothic" pitchFamily="34" charset="0"/>
              </a:rPr>
              <a:t>репертуарі</a:t>
            </a:r>
            <a:r>
              <a:rPr lang="ru-RU" dirty="0">
                <a:latin typeface="Century Gothic" pitchFamily="34" charset="0"/>
              </a:rPr>
              <a:t> театру </a:t>
            </a:r>
            <a:r>
              <a:rPr lang="ru-RU" dirty="0" err="1">
                <a:latin typeface="Century Gothic" pitchFamily="34" charset="0"/>
              </a:rPr>
              <a:t>були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такі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вистави</a:t>
            </a:r>
            <a:r>
              <a:rPr lang="ru-RU" dirty="0">
                <a:latin typeface="Century Gothic" pitchFamily="34" charset="0"/>
              </a:rPr>
              <a:t>, як 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«</a:t>
            </a:r>
            <a:r>
              <a:rPr lang="ru-RU" dirty="0" err="1">
                <a:solidFill>
                  <a:srgbClr val="FFC000"/>
                </a:solidFill>
                <a:latin typeface="Century Gothic" pitchFamily="34" charset="0"/>
              </a:rPr>
              <a:t>Запорожець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 за </a:t>
            </a:r>
            <a:r>
              <a:rPr lang="ru-RU" dirty="0" err="1">
                <a:solidFill>
                  <a:srgbClr val="FFC000"/>
                </a:solidFill>
                <a:latin typeface="Century Gothic" pitchFamily="34" charset="0"/>
              </a:rPr>
              <a:t>Дунаєм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»</a:t>
            </a:r>
            <a:r>
              <a:rPr lang="ru-RU" dirty="0">
                <a:latin typeface="Century Gothic" pitchFamily="34" charset="0"/>
              </a:rPr>
              <a:t>,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 «Продана наречена»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«Галька»</a:t>
            </a:r>
            <a:r>
              <a:rPr lang="ru-RU" dirty="0">
                <a:latin typeface="Century Gothic" pitchFamily="34" charset="0"/>
              </a:rPr>
              <a:t>,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 «Катерина»</a:t>
            </a:r>
            <a:r>
              <a:rPr lang="ru-RU" dirty="0">
                <a:latin typeface="Century Gothic" pitchFamily="34" charset="0"/>
              </a:rPr>
              <a:t>,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 «</a:t>
            </a:r>
            <a:r>
              <a:rPr lang="ru-RU" dirty="0" err="1">
                <a:solidFill>
                  <a:srgbClr val="FFC000"/>
                </a:solidFill>
                <a:latin typeface="Century Gothic" pitchFamily="34" charset="0"/>
              </a:rPr>
              <a:t>Енеїда</a:t>
            </a:r>
            <a:r>
              <a:rPr lang="ru-RU" dirty="0" smtClean="0">
                <a:solidFill>
                  <a:srgbClr val="FFC000"/>
                </a:solidFill>
                <a:latin typeface="Century Gothic" pitchFamily="34" charset="0"/>
              </a:rPr>
              <a:t>» </a:t>
            </a:r>
            <a:r>
              <a:rPr lang="ru-RU" dirty="0" err="1" smtClean="0">
                <a:solidFill>
                  <a:srgbClr val="FFC000"/>
                </a:solidFill>
                <a:latin typeface="Century Gothic" pitchFamily="34" charset="0"/>
              </a:rPr>
              <a:t>Котляревського</a:t>
            </a:r>
            <a:r>
              <a:rPr lang="ru-RU" dirty="0">
                <a:latin typeface="Century Gothic" pitchFamily="34" charset="0"/>
              </a:rPr>
              <a:t>. </a:t>
            </a:r>
            <a:r>
              <a:rPr lang="ru-RU" dirty="0" err="1">
                <a:latin typeface="Century Gothic" pitchFamily="34" charset="0"/>
              </a:rPr>
              <a:t>Сміливою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перемогою</a:t>
            </a:r>
            <a:r>
              <a:rPr lang="ru-RU" dirty="0">
                <a:latin typeface="Century Gothic" pitchFamily="34" charset="0"/>
              </a:rPr>
              <a:t> стала постановка </a:t>
            </a:r>
            <a:r>
              <a:rPr lang="ru-RU" dirty="0" err="1">
                <a:latin typeface="Century Gothic" pitchFamily="34" charset="0"/>
              </a:rPr>
              <a:t>українською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мовою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 pitchFamily="34" charset="0"/>
              </a:rPr>
              <a:t>«</a:t>
            </a:r>
            <a:r>
              <a:rPr lang="ru-RU" dirty="0" err="1" smtClean="0">
                <a:solidFill>
                  <a:srgbClr val="FFFF00"/>
                </a:solidFill>
                <a:latin typeface="Century Gothic" pitchFamily="34" charset="0"/>
              </a:rPr>
              <a:t>Ревізора</a:t>
            </a:r>
            <a:r>
              <a:rPr lang="ru-RU" dirty="0" smtClean="0">
                <a:solidFill>
                  <a:srgbClr val="FFFF00"/>
                </a:solidFill>
                <a:latin typeface="Century Gothic" pitchFamily="34" charset="0"/>
              </a:rPr>
              <a:t>» </a:t>
            </a:r>
            <a:r>
              <a:rPr lang="ru-RU" dirty="0" smtClean="0">
                <a:latin typeface="Century Gothic" pitchFamily="34" charset="0"/>
              </a:rPr>
              <a:t>Гоголя.</a:t>
            </a:r>
            <a:endParaRPr lang="ru-RU" dirty="0">
              <a:latin typeface="Century Gothic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5400600" cy="35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386104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Вистава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 «По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ревізії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» 1885 року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9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llon.ru/_ph/16/7432183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8784976" cy="37444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Century Gothic" pitchFamily="34" charset="0"/>
              </a:rPr>
              <a:t>Микола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Садовський</a:t>
            </a:r>
            <a:r>
              <a:rPr lang="ru-RU" dirty="0">
                <a:latin typeface="Century Gothic" pitchFamily="34" charset="0"/>
              </a:rPr>
              <a:t> </a:t>
            </a:r>
            <a:r>
              <a:rPr lang="ru-RU" dirty="0" err="1">
                <a:latin typeface="Century Gothic" pitchFamily="34" charset="0"/>
              </a:rPr>
              <a:t>зробив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свій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стаціонарний</a:t>
            </a:r>
            <a:r>
              <a:rPr lang="ru-RU" dirty="0">
                <a:latin typeface="Century Gothic" pitchFamily="34" charset="0"/>
              </a:rPr>
              <a:t> театр </a:t>
            </a:r>
            <a:r>
              <a:rPr lang="ru-RU" dirty="0" err="1">
                <a:latin typeface="Century Gothic" pitchFamily="34" charset="0"/>
              </a:rPr>
              <a:t>по-справжньому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народним</a:t>
            </a:r>
            <a:r>
              <a:rPr lang="ru-RU" dirty="0">
                <a:latin typeface="Century Gothic" pitchFamily="34" charset="0"/>
              </a:rPr>
              <a:t> не </a:t>
            </a:r>
            <a:r>
              <a:rPr lang="ru-RU" dirty="0" err="1">
                <a:latin typeface="Century Gothic" pitchFamily="34" charset="0"/>
              </a:rPr>
              <a:t>тільки</a:t>
            </a:r>
            <a:r>
              <a:rPr lang="ru-RU" dirty="0">
                <a:latin typeface="Century Gothic" pitchFamily="34" charset="0"/>
              </a:rPr>
              <a:t> в </a:t>
            </a:r>
            <a:r>
              <a:rPr lang="ru-RU" dirty="0" err="1">
                <a:latin typeface="Century Gothic" pitchFamily="34" charset="0"/>
              </a:rPr>
              <a:t>репертуарі</a:t>
            </a:r>
            <a:r>
              <a:rPr lang="ru-RU" dirty="0">
                <a:latin typeface="Century Gothic" pitchFamily="34" charset="0"/>
              </a:rPr>
              <a:t>, але й у </a:t>
            </a:r>
            <a:r>
              <a:rPr lang="ru-RU" dirty="0" err="1">
                <a:latin typeface="Century Gothic" pitchFamily="34" charset="0"/>
              </a:rPr>
              <a:t>доступності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його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відвідування</a:t>
            </a:r>
            <a:r>
              <a:rPr lang="ru-RU" dirty="0">
                <a:latin typeface="Century Gothic" pitchFamily="34" charset="0"/>
              </a:rPr>
              <a:t>. </a:t>
            </a:r>
            <a:r>
              <a:rPr lang="ru-RU" dirty="0" err="1">
                <a:latin typeface="Century Gothic" pitchFamily="34" charset="0"/>
              </a:rPr>
              <a:t>Ціни</a:t>
            </a:r>
            <a:r>
              <a:rPr lang="ru-RU" dirty="0">
                <a:latin typeface="Century Gothic" pitchFamily="34" charset="0"/>
              </a:rPr>
              <a:t> на квитки </a:t>
            </a:r>
            <a:r>
              <a:rPr lang="ru-RU" dirty="0" err="1">
                <a:latin typeface="Century Gothic" pitchFamily="34" charset="0"/>
              </a:rPr>
              <a:t>були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значно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нижчими</a:t>
            </a:r>
            <a:r>
              <a:rPr lang="ru-RU" dirty="0">
                <a:latin typeface="Century Gothic" pitchFamily="34" charset="0"/>
              </a:rPr>
              <a:t> за </a:t>
            </a:r>
            <a:r>
              <a:rPr lang="ru-RU" dirty="0" err="1">
                <a:latin typeface="Century Gothic" pitchFamily="34" charset="0"/>
              </a:rPr>
              <a:t>інші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київські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театри</a:t>
            </a:r>
            <a:r>
              <a:rPr lang="ru-RU" dirty="0">
                <a:latin typeface="Century Gothic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Театр </a:t>
            </a:r>
            <a:r>
              <a:rPr lang="ru-RU" dirty="0" err="1">
                <a:latin typeface="Century Gothic" pitchFamily="34" charset="0"/>
              </a:rPr>
              <a:t>Садовського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проіснував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сім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років</a:t>
            </a:r>
            <a:r>
              <a:rPr lang="ru-RU" dirty="0">
                <a:latin typeface="Century Gothic" pitchFamily="34" charset="0"/>
              </a:rPr>
              <a:t>, до початку </a:t>
            </a:r>
            <a:r>
              <a:rPr lang="ru-RU" dirty="0" err="1">
                <a:latin typeface="Century Gothic" pitchFamily="34" charset="0"/>
              </a:rPr>
              <a:t>Першої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світової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війни</a:t>
            </a:r>
            <a:r>
              <a:rPr lang="ru-RU" dirty="0">
                <a:latin typeface="Century Gothic" pitchFamily="34" charset="0"/>
              </a:rPr>
              <a:t> </a:t>
            </a:r>
            <a:r>
              <a:rPr lang="ru-RU" dirty="0">
                <a:solidFill>
                  <a:srgbClr val="FF0000"/>
                </a:solidFill>
                <a:latin typeface="Century Gothic" pitchFamily="34" charset="0"/>
              </a:rPr>
              <a:t>(1914 </a:t>
            </a:r>
            <a:r>
              <a:rPr lang="ru-RU" dirty="0" err="1">
                <a:solidFill>
                  <a:srgbClr val="FF0000"/>
                </a:solidFill>
                <a:latin typeface="Century Gothic" pitchFamily="34" charset="0"/>
              </a:rPr>
              <a:t>рік</a:t>
            </a:r>
            <a:r>
              <a:rPr lang="ru-RU" dirty="0">
                <a:solidFill>
                  <a:srgbClr val="FF0000"/>
                </a:solidFill>
                <a:latin typeface="Century Gothic" pitchFamily="34" charset="0"/>
              </a:rPr>
              <a:t>)</a:t>
            </a:r>
            <a:r>
              <a:rPr lang="ru-RU" dirty="0">
                <a:latin typeface="Century Gothic" pitchFamily="34" charset="0"/>
              </a:rPr>
              <a:t>,</a:t>
            </a:r>
            <a:r>
              <a:rPr lang="ru-RU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dirty="0">
                <a:latin typeface="Century Gothic" pitchFamily="34" charset="0"/>
              </a:rPr>
              <a:t>коли </a:t>
            </a:r>
            <a:r>
              <a:rPr lang="ru-RU" dirty="0" err="1">
                <a:latin typeface="Century Gothic" pitchFamily="34" charset="0"/>
              </a:rPr>
              <a:t>владою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було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закрито</a:t>
            </a:r>
            <a:r>
              <a:rPr lang="ru-RU" dirty="0">
                <a:latin typeface="Century Gothic" pitchFamily="34" charset="0"/>
              </a:rPr>
              <a:t> не </a:t>
            </a:r>
            <a:r>
              <a:rPr lang="ru-RU" dirty="0" err="1">
                <a:latin typeface="Century Gothic" pitchFamily="34" charset="0"/>
              </a:rPr>
              <a:t>тільки</a:t>
            </a:r>
            <a:r>
              <a:rPr lang="ru-RU" dirty="0">
                <a:latin typeface="Century Gothic" pitchFamily="34" charset="0"/>
              </a:rPr>
              <a:t> театр, а й </a:t>
            </a:r>
            <a:r>
              <a:rPr lang="ru-RU" dirty="0" err="1">
                <a:latin typeface="Century Gothic" pitchFamily="34" charset="0"/>
              </a:rPr>
              <a:t>усі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українські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газети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latin typeface="Century Gothic" pitchFamily="34" charset="0"/>
              </a:rPr>
              <a:t>журнали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latin typeface="Century Gothic" pitchFamily="34" charset="0"/>
              </a:rPr>
              <a:t>книгарні</a:t>
            </a:r>
            <a:r>
              <a:rPr lang="ru-RU" dirty="0">
                <a:latin typeface="Century Gothic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79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rnews.ru/u/2013/img2013061309270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9327" cy="68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8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wallon.ru/_ph/16/7432183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18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139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Pandorica</dc:creator>
  <cp:lastModifiedBy>Pandorica</cp:lastModifiedBy>
  <cp:revision>5</cp:revision>
  <dcterms:created xsi:type="dcterms:W3CDTF">2014-04-14T19:02:37Z</dcterms:created>
  <dcterms:modified xsi:type="dcterms:W3CDTF">2014-04-15T04:59:17Z</dcterms:modified>
</cp:coreProperties>
</file>