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02.11.2013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02.11.2013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02.11.2013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02.11.2013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02.11.2013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02.11.2013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02.11.2013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02.11.2013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02.11.2013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02.11.2013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02.11.2013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A66AE-81F5-474A-B74B-EE41E9320F19}" type="datetimeFigureOut">
              <a:rPr lang="uk-UA" smtClean="0"/>
              <a:t>02.11.2013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2%D1%96%D0%BB%D1%8C%D1%8F%D0%BC_%D0%93%D0%B5%D1%80%D1%88%D0%B5%D0%BB%D1%8C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248" y="15133"/>
            <a:ext cx="9154248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198568" cy="2306687"/>
          </a:xfrm>
        </p:spPr>
        <p:txBody>
          <a:bodyPr>
            <a:noAutofit/>
          </a:bodyPr>
          <a:lstStyle/>
          <a:p>
            <a:r>
              <a:rPr lang="uk-UA" sz="88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Планета</a:t>
            </a:r>
            <a:br>
              <a:rPr lang="uk-UA" sz="88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</a:br>
            <a:r>
              <a:rPr lang="uk-UA" sz="88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Уран</a:t>
            </a:r>
            <a:endParaRPr lang="uk-UA" sz="8800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7299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Місце для вмісту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289" y="0"/>
            <a:ext cx="9154248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5256584" cy="6583362"/>
          </a:xfrm>
        </p:spPr>
        <p:txBody>
          <a:bodyPr>
            <a:noAutofit/>
          </a:bodyPr>
          <a:lstStyle/>
          <a:p>
            <a:r>
              <a:rPr lang="uk-UA" sz="3200" dirty="0" smtClean="0">
                <a:solidFill>
                  <a:schemeClr val="bg1"/>
                </a:solidFill>
              </a:rPr>
              <a:t>Уран належить до числа планет-гігантів: його екваторіальний радіус -25600 км майже в чотири рази більший, а маса 8,7·1025 кг — у 14,6 разів більша, ніж у Землі. Середня густина Урана (1,26 г/см³) у 4,38 рази менша, ніж густина Землі. </a:t>
            </a:r>
            <a:endParaRPr lang="uk-UA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6936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Місце для вмісту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850" y="1596"/>
            <a:ext cx="9151850" cy="6856404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92" y="312068"/>
            <a:ext cx="9032304" cy="2684884"/>
          </a:xfrm>
        </p:spPr>
        <p:txBody>
          <a:bodyPr>
            <a:normAutofit fontScale="90000"/>
          </a:bodyPr>
          <a:lstStyle/>
          <a:p>
            <a:r>
              <a:rPr lang="uk-UA" sz="3100" b="1" dirty="0">
                <a:solidFill>
                  <a:schemeClr val="bg1"/>
                </a:solidFill>
              </a:rPr>
              <a:t>Уран</a:t>
            </a:r>
            <a:r>
              <a:rPr lang="uk-UA" sz="3100" dirty="0">
                <a:solidFill>
                  <a:schemeClr val="bg1"/>
                </a:solidFill>
              </a:rPr>
              <a:t> — сьома від </a:t>
            </a:r>
            <a:r>
              <a:rPr lang="uk-UA" sz="3100" dirty="0" smtClean="0">
                <a:solidFill>
                  <a:schemeClr val="bg1"/>
                </a:solidFill>
              </a:rPr>
              <a:t>сонця </a:t>
            </a:r>
            <a:r>
              <a:rPr lang="uk-UA" sz="3100" dirty="0">
                <a:solidFill>
                  <a:schemeClr val="bg1"/>
                </a:solidFill>
              </a:rPr>
              <a:t> велика </a:t>
            </a:r>
            <a:r>
              <a:rPr lang="uk-UA" sz="3100" dirty="0" smtClean="0">
                <a:solidFill>
                  <a:schemeClr val="bg1"/>
                </a:solidFill>
              </a:rPr>
              <a:t>планета Сонячної системи, </a:t>
            </a:r>
            <a:r>
              <a:rPr lang="uk-UA" sz="3100" dirty="0">
                <a:solidFill>
                  <a:schemeClr val="bg1"/>
                </a:solidFill>
              </a:rPr>
              <a:t>належить до </a:t>
            </a:r>
            <a:r>
              <a:rPr lang="uk-UA" sz="3100" dirty="0" smtClean="0">
                <a:solidFill>
                  <a:schemeClr val="bg1"/>
                </a:solidFill>
              </a:rPr>
              <a:t>планет-гігантів. </a:t>
            </a:r>
            <a:r>
              <a:rPr lang="uk-UA" sz="3100" dirty="0">
                <a:solidFill>
                  <a:schemeClr val="bg1"/>
                </a:solidFill>
              </a:rPr>
              <a:t>Третя за діаметром та четверта за масою планета Сонячної системи. Була відкрита у </a:t>
            </a:r>
            <a:r>
              <a:rPr lang="uk-UA" sz="3100" dirty="0" smtClean="0">
                <a:solidFill>
                  <a:schemeClr val="bg1"/>
                </a:solidFill>
              </a:rPr>
              <a:t>1781</a:t>
            </a:r>
            <a:r>
              <a:rPr lang="uk-UA" sz="3100" dirty="0">
                <a:solidFill>
                  <a:schemeClr val="bg1"/>
                </a:solidFill>
              </a:rPr>
              <a:t> році англійським астрономом </a:t>
            </a:r>
            <a:r>
              <a:rPr lang="uk-UA" sz="3100" dirty="0" smtClean="0">
                <a:solidFill>
                  <a:schemeClr val="bg1"/>
                </a:solidFill>
              </a:rPr>
              <a:t/>
            </a:r>
            <a:br>
              <a:rPr lang="uk-UA" sz="3100" dirty="0" smtClean="0">
                <a:solidFill>
                  <a:schemeClr val="bg1"/>
                </a:solidFill>
              </a:rPr>
            </a:br>
            <a:r>
              <a:rPr lang="uk-UA" sz="3100" dirty="0" smtClean="0">
                <a:solidFill>
                  <a:schemeClr val="bg1"/>
                </a:solidFill>
              </a:rPr>
              <a:t>Вільямом </a:t>
            </a:r>
            <a:r>
              <a:rPr lang="uk-UA" sz="3100" dirty="0" smtClean="0">
                <a:solidFill>
                  <a:schemeClr val="bg1"/>
                </a:solidFill>
                <a:hlinkClick r:id="rId3" tooltip="Вільям Гершель"/>
              </a:rPr>
              <a:t> </a:t>
            </a:r>
            <a:r>
              <a:rPr lang="uk-UA" sz="3100" dirty="0" err="1" smtClean="0">
                <a:solidFill>
                  <a:schemeClr val="bg1"/>
                </a:solidFill>
              </a:rPr>
              <a:t>Гершелем</a:t>
            </a:r>
            <a:r>
              <a:rPr lang="uk-UA" sz="3100" dirty="0" smtClean="0">
                <a:solidFill>
                  <a:schemeClr val="bg1"/>
                </a:solidFill>
              </a:rPr>
              <a:t>. </a:t>
            </a:r>
            <a:r>
              <a:rPr lang="uk-UA" sz="3100" dirty="0">
                <a:solidFill>
                  <a:schemeClr val="bg1"/>
                </a:solidFill>
              </a:rPr>
              <a:t>Планета названа ім'ям античного божества </a:t>
            </a:r>
            <a:r>
              <a:rPr lang="uk-UA" sz="3100" dirty="0" smtClean="0">
                <a:solidFill>
                  <a:schemeClr val="bg1"/>
                </a:solidFill>
              </a:rPr>
              <a:t>Урана, </a:t>
            </a:r>
            <a:r>
              <a:rPr lang="uk-UA" sz="3100" dirty="0">
                <a:solidFill>
                  <a:schemeClr val="bg1"/>
                </a:solidFill>
              </a:rPr>
              <a:t>уособлення неба та піднебесного простору.</a:t>
            </a:r>
            <a:r>
              <a:rPr lang="uk-UA" sz="2400" dirty="0">
                <a:solidFill>
                  <a:schemeClr val="bg1"/>
                </a:solidFill>
              </a:rPr>
              <a:t/>
            </a:r>
            <a:br>
              <a:rPr lang="uk-UA" sz="2400" dirty="0">
                <a:solidFill>
                  <a:schemeClr val="bg1"/>
                </a:solidFill>
              </a:rPr>
            </a:br>
            <a:endParaRPr lang="uk-UA" sz="2400" dirty="0">
              <a:solidFill>
                <a:schemeClr val="bg1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1" y="3068960"/>
            <a:ext cx="8712969" cy="3672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3605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Місце для вмісту 3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525" y="0"/>
            <a:ext cx="9153525" cy="6858000"/>
          </a:xfr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33118">
            <a:off x="3936814" y="1610862"/>
            <a:ext cx="4837212" cy="367240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/>
            </a:r>
            <a:br>
              <a:rPr lang="ru-RU" sz="2400" b="1" dirty="0" smtClean="0">
                <a:solidFill>
                  <a:schemeClr val="bg1"/>
                </a:solidFill>
              </a:rPr>
            </a:br>
            <a:r>
              <a:rPr lang="ru-RU" sz="2700" dirty="0" smtClean="0">
                <a:solidFill>
                  <a:schemeClr val="bg1"/>
                </a:solidFill>
              </a:rPr>
              <a:t/>
            </a:r>
            <a:br>
              <a:rPr lang="ru-RU" sz="2700" dirty="0" smtClean="0">
                <a:solidFill>
                  <a:schemeClr val="bg1"/>
                </a:solidFill>
              </a:rPr>
            </a:br>
            <a:endParaRPr lang="uk-UA" sz="2700" dirty="0">
              <a:solidFill>
                <a:schemeClr val="bg1"/>
              </a:solidFill>
            </a:endParaRPr>
          </a:p>
        </p:txBody>
      </p:sp>
      <p:sp>
        <p:nvSpPr>
          <p:cNvPr id="5" name="Підзаголовок 4"/>
          <p:cNvSpPr>
            <a:spLocks noGrp="1"/>
          </p:cNvSpPr>
          <p:nvPr>
            <p:ph type="subTitle" idx="1"/>
          </p:nvPr>
        </p:nvSpPr>
        <p:spPr>
          <a:xfrm>
            <a:off x="107504" y="1196752"/>
            <a:ext cx="3776464" cy="4392488"/>
          </a:xfrm>
        </p:spPr>
        <p:txBody>
          <a:bodyPr>
            <a:normAutofit fontScale="77500" lnSpcReduction="20000"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Атмосфера містить: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uk-UA" dirty="0" smtClean="0">
                <a:solidFill>
                  <a:schemeClr val="bg1"/>
                </a:solidFill>
              </a:rPr>
              <a:t>84% молекулярного водню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uk-UA" dirty="0">
                <a:solidFill>
                  <a:schemeClr val="bg1"/>
                </a:solidFill>
              </a:rPr>
              <a:t>14% </a:t>
            </a:r>
            <a:r>
              <a:rPr lang="uk-UA" dirty="0" smtClean="0">
                <a:solidFill>
                  <a:schemeClr val="bg1"/>
                </a:solidFill>
              </a:rPr>
              <a:t>гелію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uk-UA" dirty="0">
                <a:solidFill>
                  <a:schemeClr val="bg1"/>
                </a:solidFill>
              </a:rPr>
              <a:t>2% </a:t>
            </a:r>
            <a:r>
              <a:rPr lang="uk-UA" dirty="0" smtClean="0">
                <a:solidFill>
                  <a:schemeClr val="bg1"/>
                </a:solidFill>
              </a:rPr>
              <a:t>метану</a:t>
            </a:r>
          </a:p>
          <a:p>
            <a:pPr algn="l"/>
            <a:r>
              <a:rPr lang="ru-RU" dirty="0" smtClean="0">
                <a:solidFill>
                  <a:schemeClr val="bg1"/>
                </a:solidFill>
              </a:rPr>
              <a:t>температура</a:t>
            </a:r>
            <a:r>
              <a:rPr lang="ru-RU" dirty="0">
                <a:solidFill>
                  <a:schemeClr val="bg1"/>
                </a:solidFill>
              </a:rPr>
              <a:t> в </a:t>
            </a:r>
            <a:r>
              <a:rPr lang="ru-RU" dirty="0" err="1">
                <a:solidFill>
                  <a:schemeClr val="bg1"/>
                </a:solidFill>
              </a:rPr>
              <a:t>центрі</a:t>
            </a:r>
            <a:r>
              <a:rPr lang="ru-RU" dirty="0">
                <a:solidFill>
                  <a:schemeClr val="bg1"/>
                </a:solidFill>
              </a:rPr>
              <a:t> Урана — </a:t>
            </a:r>
            <a:r>
              <a:rPr lang="ru-RU" dirty="0" err="1">
                <a:solidFill>
                  <a:schemeClr val="bg1"/>
                </a:solidFill>
              </a:rPr>
              <a:t>близько</a:t>
            </a:r>
            <a:r>
              <a:rPr lang="ru-RU" dirty="0">
                <a:solidFill>
                  <a:schemeClr val="bg1"/>
                </a:solidFill>
              </a:rPr>
              <a:t> 10 000 °C, </a:t>
            </a:r>
            <a:r>
              <a:rPr lang="ru-RU" dirty="0" err="1" smtClean="0">
                <a:solidFill>
                  <a:schemeClr val="bg1"/>
                </a:solidFill>
              </a:rPr>
              <a:t>тиск</a:t>
            </a:r>
            <a:r>
              <a:rPr lang="ru-RU" dirty="0">
                <a:solidFill>
                  <a:schemeClr val="bg1"/>
                </a:solidFill>
              </a:rPr>
              <a:t> </a:t>
            </a:r>
            <a:endParaRPr lang="ru-RU" dirty="0" smtClean="0">
              <a:solidFill>
                <a:schemeClr val="bg1"/>
              </a:solidFill>
            </a:endParaRPr>
          </a:p>
          <a:p>
            <a:pPr algn="l"/>
            <a:r>
              <a:rPr lang="ru-RU" dirty="0" smtClean="0">
                <a:solidFill>
                  <a:schemeClr val="bg1"/>
                </a:solidFill>
              </a:rPr>
              <a:t>7-8</a:t>
            </a:r>
            <a:r>
              <a:rPr lang="ru-RU" dirty="0">
                <a:solidFill>
                  <a:schemeClr val="bg1"/>
                </a:solidFill>
              </a:rPr>
              <a:t> млн </a:t>
            </a:r>
            <a:r>
              <a:rPr lang="ru-RU" dirty="0" smtClean="0">
                <a:solidFill>
                  <a:schemeClr val="bg1"/>
                </a:solidFill>
              </a:rPr>
              <a:t>атмосфер. </a:t>
            </a:r>
            <a:r>
              <a:rPr lang="ru-RU" dirty="0">
                <a:solidFill>
                  <a:schemeClr val="bg1"/>
                </a:solidFill>
              </a:rPr>
              <a:t>На </a:t>
            </a:r>
            <a:r>
              <a:rPr lang="ru-RU" dirty="0" err="1">
                <a:solidFill>
                  <a:schemeClr val="bg1"/>
                </a:solidFill>
              </a:rPr>
              <a:t>межі</a:t>
            </a:r>
            <a:r>
              <a:rPr lang="ru-RU" dirty="0">
                <a:solidFill>
                  <a:schemeClr val="bg1"/>
                </a:solidFill>
              </a:rPr>
              <a:t> ядра </a:t>
            </a:r>
            <a:r>
              <a:rPr lang="ru-RU" dirty="0" err="1" smtClean="0">
                <a:solidFill>
                  <a:schemeClr val="bg1"/>
                </a:solidFill>
              </a:rPr>
              <a:t>тиск</a:t>
            </a:r>
            <a:r>
              <a:rPr lang="ru-RU" dirty="0">
                <a:solidFill>
                  <a:schemeClr val="bg1"/>
                </a:solidFill>
              </a:rPr>
              <a:t> </a:t>
            </a:r>
            <a:r>
              <a:rPr lang="ru-RU" dirty="0" err="1">
                <a:solidFill>
                  <a:schemeClr val="bg1"/>
                </a:solidFill>
              </a:rPr>
              <a:t>приблизно</a:t>
            </a:r>
            <a:r>
              <a:rPr lang="ru-RU" dirty="0">
                <a:solidFill>
                  <a:schemeClr val="bg1"/>
                </a:solidFill>
              </a:rPr>
              <a:t> на два порядки </a:t>
            </a:r>
            <a:r>
              <a:rPr lang="ru-RU" dirty="0" err="1">
                <a:solidFill>
                  <a:schemeClr val="bg1"/>
                </a:solidFill>
              </a:rPr>
              <a:t>нижчий</a:t>
            </a:r>
            <a:r>
              <a:rPr lang="ru-RU" dirty="0">
                <a:solidFill>
                  <a:schemeClr val="bg1"/>
                </a:solidFill>
              </a:rPr>
              <a:t>.</a:t>
            </a:r>
            <a:endParaRPr lang="uk-U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6789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Місце для вмісту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422"/>
            <a:ext cx="9143096" cy="6850578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2434282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chemeClr val="bg1"/>
                </a:solidFill>
              </a:rPr>
              <a:t/>
            </a:r>
            <a:br>
              <a:rPr lang="ru-RU" sz="3200" dirty="0" smtClean="0">
                <a:solidFill>
                  <a:schemeClr val="bg1"/>
                </a:solidFill>
              </a:rPr>
            </a:br>
            <a:r>
              <a:rPr lang="uk-UA" sz="3200" dirty="0" smtClean="0">
                <a:solidFill>
                  <a:schemeClr val="bg1"/>
                </a:solidFill>
              </a:rPr>
              <a:t>Супутники Урана можна поділити на три групи:</a:t>
            </a:r>
            <a:br>
              <a:rPr lang="uk-UA" sz="3200" dirty="0" smtClean="0">
                <a:solidFill>
                  <a:schemeClr val="bg1"/>
                </a:solidFill>
              </a:rPr>
            </a:br>
            <a:r>
              <a:rPr lang="uk-UA" sz="3200" dirty="0" smtClean="0">
                <a:solidFill>
                  <a:schemeClr val="bg1"/>
                </a:solidFill>
              </a:rPr>
              <a:t>тринадцять внутрішніх, п'ять великих,</a:t>
            </a:r>
            <a:br>
              <a:rPr lang="uk-UA" sz="3200" dirty="0" smtClean="0">
                <a:solidFill>
                  <a:schemeClr val="bg1"/>
                </a:solidFill>
              </a:rPr>
            </a:br>
            <a:r>
              <a:rPr lang="uk-UA" sz="3200" dirty="0" smtClean="0">
                <a:solidFill>
                  <a:schemeClr val="bg1"/>
                </a:solidFill>
              </a:rPr>
              <a:t>дев'ять нерегулярних супутників.</a:t>
            </a:r>
            <a:br>
              <a:rPr lang="uk-UA" sz="3200" dirty="0" smtClean="0">
                <a:solidFill>
                  <a:schemeClr val="bg1"/>
                </a:solidFill>
              </a:rPr>
            </a:br>
            <a:r>
              <a:rPr lang="uk-UA" sz="3200" dirty="0" smtClean="0">
                <a:solidFill>
                  <a:schemeClr val="bg1"/>
                </a:solidFill>
              </a:rPr>
              <a:t>Орбіти більшості з них майже збігаються з площиною екватора планети.</a:t>
            </a:r>
            <a:endParaRPr lang="uk-UA" sz="3200" dirty="0">
              <a:solidFill>
                <a:schemeClr val="bg1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885" y="3193047"/>
            <a:ext cx="9144000" cy="2800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118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Місце для вмісту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4248" cy="6858000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7362" y="24369"/>
            <a:ext cx="6912768" cy="6704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5180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Місце для вмісту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4248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818656" cy="5386610"/>
          </a:xfrm>
        </p:spPr>
        <p:txBody>
          <a:bodyPr>
            <a:normAutofit/>
          </a:bodyPr>
          <a:lstStyle/>
          <a:p>
            <a:r>
              <a:rPr lang="uk-UA" sz="3200" dirty="0" smtClean="0">
                <a:solidFill>
                  <a:schemeClr val="bg1"/>
                </a:solidFill>
              </a:rPr>
              <a:t>Вісь обертання Урану майже паралельна площині орбіти.</a:t>
            </a:r>
            <a:endParaRPr lang="uk-UA" sz="3200" dirty="0">
              <a:solidFill>
                <a:schemeClr val="bg1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332656"/>
            <a:ext cx="5475514" cy="5355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3592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Місце для вмісту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248" y="-18403"/>
            <a:ext cx="9154248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539552" y="5013176"/>
            <a:ext cx="8064896" cy="1728192"/>
          </a:xfrm>
        </p:spPr>
        <p:txBody>
          <a:bodyPr>
            <a:normAutofit/>
          </a:bodyPr>
          <a:lstStyle/>
          <a:p>
            <a:r>
              <a:rPr lang="uk-UA" sz="3200" dirty="0" smtClean="0">
                <a:solidFill>
                  <a:schemeClr val="bg1"/>
                </a:solidFill>
              </a:rPr>
              <a:t>Один оборот навколо Сонця робить за </a:t>
            </a:r>
            <a:r>
              <a:rPr lang="uk-UA" sz="3200" dirty="0">
                <a:solidFill>
                  <a:schemeClr val="bg1"/>
                </a:solidFill>
              </a:rPr>
              <a:t>84,01</a:t>
            </a:r>
            <a:r>
              <a:rPr lang="uk-UA" sz="3200" dirty="0" smtClean="0">
                <a:solidFill>
                  <a:schemeClr val="bg1"/>
                </a:solidFill>
              </a:rPr>
              <a:t> земного року.</a:t>
            </a:r>
            <a:endParaRPr lang="uk-UA" sz="3200" dirty="0">
              <a:solidFill>
                <a:schemeClr val="bg1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188640"/>
            <a:ext cx="5844480" cy="475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498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Місце для вмісту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4248" cy="6858000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88640"/>
            <a:ext cx="5149516" cy="3866147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2708920"/>
            <a:ext cx="4734232" cy="3546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37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Місце для вмісту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4248" cy="6858000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260648"/>
            <a:ext cx="3516351" cy="5211337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2103512"/>
            <a:ext cx="3852153" cy="3871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262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41</Words>
  <Application>Microsoft Office PowerPoint</Application>
  <PresentationFormat>Екран (4:3)</PresentationFormat>
  <Paragraphs>13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10</vt:i4>
      </vt:variant>
    </vt:vector>
  </HeadingPairs>
  <TitlesOfParts>
    <vt:vector size="11" baseType="lpstr">
      <vt:lpstr>Тема Office</vt:lpstr>
      <vt:lpstr>Планета Уран</vt:lpstr>
      <vt:lpstr>Уран — сьома від сонця  велика планета Сонячної системи, належить до планет-гігантів. Третя за діаметром та четверта за масою планета Сонячної системи. Була відкрита у 1781 році англійським астрономом  Вільямом  Гершелем. Планета названа ім'ям античного божества Урана, уособлення неба та піднебесного простору. </vt:lpstr>
      <vt:lpstr>  </vt:lpstr>
      <vt:lpstr> Супутники Урана можна поділити на три групи: тринадцять внутрішніх, п'ять великих, дев'ять нерегулярних супутників. Орбіти більшості з них майже збігаються з площиною екватора планети.</vt:lpstr>
      <vt:lpstr>Презентація PowerPoint</vt:lpstr>
      <vt:lpstr>Вісь обертання Урану майже паралельна площині орбіти.</vt:lpstr>
      <vt:lpstr>Один оборот навколо Сонця робить за 84,01 земного року.</vt:lpstr>
      <vt:lpstr>Презентація PowerPoint</vt:lpstr>
      <vt:lpstr>Презентація PowerPoint</vt:lpstr>
      <vt:lpstr>Уран належить до числа планет-гігантів: його екваторіальний радіус -25600 км майже в чотири рази більший, а маса 8,7·1025 кг — у 14,6 разів більша, ніж у Землі. Середня густина Урана (1,26 г/см³) у 4,38 рази менша, ніж густина Землі. 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Планета Уран</dc:title>
  <dc:creator>Sara Yasmeen (Wipro Technologies)</dc:creator>
  <cp:lastModifiedBy>Brody</cp:lastModifiedBy>
  <cp:revision>3</cp:revision>
  <dcterms:created xsi:type="dcterms:W3CDTF">2010-02-23T11:30:32Z</dcterms:created>
  <dcterms:modified xsi:type="dcterms:W3CDTF">2013-11-02T15:41:42Z</dcterms:modified>
</cp:coreProperties>
</file>