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</p:sldMasterIdLst>
  <p:sldIdLst>
    <p:sldId id="256" r:id="rId2"/>
    <p:sldId id="280" r:id="rId3"/>
    <p:sldId id="281" r:id="rId4"/>
    <p:sldId id="278" r:id="rId5"/>
    <p:sldId id="277" r:id="rId6"/>
    <p:sldId id="297" r:id="rId7"/>
    <p:sldId id="279" r:id="rId8"/>
    <p:sldId id="29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hlink"/>
    </p:penClr>
    <p:extLst>
      <p:ext uri="{EC167BDD-8182-4AB7-AECC-EB403E3ABB37}">
        <p14:laserClr xmlns:p14="http://schemas.microsoft.com/office/powerpoint/2010/main">
          <a:srgbClr val="0000FF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>
      <p:cViewPr>
        <p:scale>
          <a:sx n="76" d="100"/>
          <a:sy n="76" d="100"/>
        </p:scale>
        <p:origin x="-184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B584D-9E3A-4F8E-B8DD-20E54C71F7E0}" type="datetimeFigureOut">
              <a:rPr lang="ru-RU" smtClean="0"/>
              <a:pPr/>
              <a:t>07.09.2014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E0045-6BDE-456A-8551-31AB8002B2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B584D-9E3A-4F8E-B8DD-20E54C71F7E0}" type="datetimeFigureOut">
              <a:rPr lang="ru-RU" smtClean="0"/>
              <a:pPr/>
              <a:t>07.09.2014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E0045-6BDE-456A-8551-31AB8002B2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B584D-9E3A-4F8E-B8DD-20E54C71F7E0}" type="datetimeFigureOut">
              <a:rPr lang="ru-RU" smtClean="0"/>
              <a:pPr/>
              <a:t>07.09.2014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E0045-6BDE-456A-8551-31AB8002B2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B584D-9E3A-4F8E-B8DD-20E54C71F7E0}" type="datetimeFigureOut">
              <a:rPr lang="ru-RU" smtClean="0"/>
              <a:pPr/>
              <a:t>07.09.2014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E0045-6BDE-456A-8551-31AB8002B2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B584D-9E3A-4F8E-B8DD-20E54C71F7E0}" type="datetimeFigureOut">
              <a:rPr lang="ru-RU" smtClean="0"/>
              <a:pPr/>
              <a:t>07.09.2014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E0045-6BDE-456A-8551-31AB8002B2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B584D-9E3A-4F8E-B8DD-20E54C71F7E0}" type="datetimeFigureOut">
              <a:rPr lang="ru-RU" smtClean="0"/>
              <a:pPr/>
              <a:t>07.09.2014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E0045-6BDE-456A-8551-31AB8002B2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B584D-9E3A-4F8E-B8DD-20E54C71F7E0}" type="datetimeFigureOut">
              <a:rPr lang="ru-RU" smtClean="0"/>
              <a:pPr/>
              <a:t>07.09.2014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E0045-6BDE-456A-8551-31AB8002B2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B584D-9E3A-4F8E-B8DD-20E54C71F7E0}" type="datetimeFigureOut">
              <a:rPr lang="ru-RU" smtClean="0"/>
              <a:pPr/>
              <a:t>07.09.2014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E0045-6BDE-456A-8551-31AB8002B2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B584D-9E3A-4F8E-B8DD-20E54C71F7E0}" type="datetimeFigureOut">
              <a:rPr lang="ru-RU" smtClean="0"/>
              <a:pPr/>
              <a:t>07.09.2014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E0045-6BDE-456A-8551-31AB8002B2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B584D-9E3A-4F8E-B8DD-20E54C71F7E0}" type="datetimeFigureOut">
              <a:rPr lang="ru-RU" smtClean="0"/>
              <a:pPr/>
              <a:t>07.09.2014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E0045-6BDE-456A-8551-31AB8002B2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B584D-9E3A-4F8E-B8DD-20E54C71F7E0}" type="datetimeFigureOut">
              <a:rPr lang="ru-RU" smtClean="0"/>
              <a:pPr/>
              <a:t>07.09.2014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E0045-6BDE-456A-8551-31AB8002B2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B9B584D-9E3A-4F8E-B8DD-20E54C71F7E0}" type="datetimeFigureOut">
              <a:rPr lang="ru-RU" smtClean="0"/>
              <a:pPr/>
              <a:t>07.09.2014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39E0045-6BDE-456A-8551-31AB8002B2C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14" y="1428736"/>
            <a:ext cx="7143800" cy="5214974"/>
          </a:xfrm>
        </p:spPr>
        <p:txBody>
          <a:bodyPr/>
          <a:lstStyle/>
          <a:p>
            <a:r>
              <a:rPr lang="en-US" dirty="0" smtClean="0"/>
              <a:t>                              (1924-2009)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42852"/>
            <a:ext cx="7772400" cy="1285883"/>
          </a:xfrm>
        </p:spPr>
        <p:txBody>
          <a:bodyPr>
            <a:normAutofit/>
          </a:bodyPr>
          <a:lstStyle/>
          <a:p>
            <a:pPr marL="182880" indent="0">
              <a:buNone/>
            </a:pPr>
            <a:r>
              <a:rPr lang="en-US" sz="4800" b="1" i="1" dirty="0" smtClean="0">
                <a:latin typeface="Arial Narrow" pitchFamily="34" charset="0"/>
              </a:rPr>
              <a:t>     </a:t>
            </a:r>
            <a:r>
              <a:rPr lang="en-US" sz="4800" b="1" i="1" dirty="0" err="1" smtClean="0">
                <a:latin typeface="Arial Narrow" pitchFamily="34" charset="0"/>
              </a:rPr>
              <a:t>Павло</a:t>
            </a:r>
            <a:r>
              <a:rPr lang="en-US" sz="4800" b="1" i="1" dirty="0" smtClean="0">
                <a:latin typeface="Arial Narrow" pitchFamily="34" charset="0"/>
              </a:rPr>
              <a:t> </a:t>
            </a:r>
            <a:r>
              <a:rPr lang="en-US" sz="4800" b="1" i="1" dirty="0" err="1" smtClean="0">
                <a:latin typeface="Arial Narrow" pitchFamily="34" charset="0"/>
              </a:rPr>
              <a:t>Загребельний</a:t>
            </a:r>
            <a:endParaRPr lang="ru-RU" sz="4800" b="1" i="1" dirty="0">
              <a:latin typeface="Arial Narrow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1" y="2060848"/>
            <a:ext cx="5583570" cy="473053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20570">
        <p:fade/>
      </p:transition>
    </mc:Choice>
    <mc:Fallback>
      <p:transition spd="med" advTm="2057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>
            <a:noAutofit/>
          </a:bodyPr>
          <a:lstStyle/>
          <a:p>
            <a:r>
              <a:rPr lang="uk-UA" sz="3200" b="1" i="1" dirty="0" smtClean="0"/>
              <a:t>Життєвий і творчий шлях </a:t>
            </a:r>
            <a:br>
              <a:rPr lang="uk-UA" sz="3200" b="1" i="1" dirty="0" smtClean="0"/>
            </a:br>
            <a:r>
              <a:rPr lang="uk-UA" sz="3200" b="1" i="1" dirty="0" smtClean="0"/>
              <a:t>Павла Загребельного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3"/>
          </p:nvPr>
        </p:nvGraphicFramePr>
        <p:xfrm>
          <a:off x="142844" y="928669"/>
          <a:ext cx="8858312" cy="5878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0132"/>
                <a:gridCol w="7288180"/>
              </a:tblGrid>
              <a:tr h="857257">
                <a:tc>
                  <a:txBody>
                    <a:bodyPr/>
                    <a:lstStyle/>
                    <a:p>
                      <a:pPr algn="just"/>
                      <a:r>
                        <a:rPr kumimoji="1" lang="uk-UA" sz="28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25 серпня 1924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1" lang="uk-UA" sz="28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У с. Солошиному на Полтавщині народився Павло Архипович Загребельний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698327">
                <a:tc>
                  <a:txBody>
                    <a:bodyPr/>
                    <a:lstStyle/>
                    <a:p>
                      <a:pPr algn="just"/>
                      <a:r>
                        <a:rPr kumimoji="1" lang="uk-UA" sz="280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1931-1941</a:t>
                      </a:r>
                      <a:endParaRPr lang="ru-RU" sz="28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1" lang="uk-UA" sz="280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Навчається в середній школі, має велику пристрасть до читання, жадібність до знань, чудову пам'ять, захоплюється математикою, мріє бути вченим.</a:t>
                      </a:r>
                      <a:endParaRPr lang="ru-RU" sz="28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135405">
                <a:tc>
                  <a:txBody>
                    <a:bodyPr/>
                    <a:lstStyle/>
                    <a:p>
                      <a:pPr algn="just"/>
                      <a:r>
                        <a:rPr kumimoji="1" lang="uk-UA" sz="280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1941-1945</a:t>
                      </a:r>
                      <a:endParaRPr lang="ru-RU" sz="28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1" lang="uk-UA" sz="280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Закінчив десятирічку, добровольцем пішов до армії. Був курсантом артучилища, закінчив Харківське училище протитанкової артилерії, був поранений, попав у полон, перебував у концтаборах, втікав, партизанив. « До двадцяти років пережив сирітство, голод, війну, фронт, фашистські концтабори, безліч умирань і воскресінь» (П.Загребельний).</a:t>
                      </a:r>
                      <a:endParaRPr lang="ru-RU" sz="28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7871">
        <p:fade/>
      </p:transition>
    </mc:Choice>
    <mc:Fallback>
      <p:transition spd="med" advTm="37871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1429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3"/>
          </p:nvPr>
        </p:nvGraphicFramePr>
        <p:xfrm>
          <a:off x="142844" y="214313"/>
          <a:ext cx="8858312" cy="643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6850"/>
                <a:gridCol w="7211462"/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1" lang="uk-UA" sz="28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1946-1951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1" lang="uk-UA" sz="28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Навчається на філологічному факультеті Дніпропетровського університету.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1" lang="uk-UA" sz="280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1951-1963</a:t>
                      </a:r>
                      <a:endParaRPr lang="ru-RU" sz="28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1" lang="uk-UA" sz="280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Журналістська робота в обласній газеті, згодом переїздить до Києва, з’являються друком перші збірки його оповідань. Головний редактор газети «Літературна Україна».</a:t>
                      </a:r>
                      <a:endParaRPr lang="ru-RU" sz="28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1" lang="uk-UA" sz="280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1960-1980</a:t>
                      </a:r>
                      <a:endParaRPr lang="ru-RU" sz="28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1" lang="uk-UA" sz="280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Багато і плідно працює, з-під його пера виходить 18 романів, п’єси, кіносценарії, повісті, критичні статті.</a:t>
                      </a:r>
                      <a:endParaRPr lang="ru-RU" sz="28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1" lang="uk-UA" sz="280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1979-1986</a:t>
                      </a:r>
                      <a:endParaRPr lang="ru-RU" sz="28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1" lang="uk-UA" sz="280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Очолює Спілку письменників України, стає лауреатом державної премії СРСР за роман «Розгін».</a:t>
                      </a:r>
                      <a:endParaRPr lang="ru-RU" sz="28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1" lang="uk-UA" sz="280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3 лютого   2009</a:t>
                      </a:r>
                      <a:endParaRPr lang="ru-RU" sz="28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1" lang="uk-UA" sz="280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Серце письменника перестало битися, похований на Байковому кладовищі.</a:t>
                      </a:r>
                      <a:endParaRPr lang="ru-RU" sz="28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5683">
        <p:fade/>
      </p:transition>
    </mc:Choice>
    <mc:Fallback>
      <p:transition spd="med" advTm="35683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28575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115714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214414" y="142852"/>
            <a:ext cx="7286676" cy="5840889"/>
          </a:xfrm>
          <a:prstGeom prst="rect">
            <a:avLst/>
          </a:prstGeom>
          <a:noFill/>
          <a:ln w="5715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</p:pic>
      <p:sp>
        <p:nvSpPr>
          <p:cNvPr id="115715" name="Rectangle 3"/>
          <p:cNvSpPr>
            <a:spLocks noChangeArrowheads="1"/>
          </p:cNvSpPr>
          <p:nvPr/>
        </p:nvSpPr>
        <p:spPr bwMode="auto">
          <a:xfrm>
            <a:off x="2786050" y="5929330"/>
            <a:ext cx="492919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  Батьківська хата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679">
        <p:fade/>
      </p:transition>
    </mc:Choice>
    <mc:Fallback>
      <p:transition spd="med" advTm="3679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21431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114691" name="Rectangle 3"/>
          <p:cNvSpPr>
            <a:spLocks noChangeArrowheads="1"/>
          </p:cNvSpPr>
          <p:nvPr/>
        </p:nvSpPr>
        <p:spPr bwMode="auto">
          <a:xfrm>
            <a:off x="500034" y="5746923"/>
            <a:ext cx="814393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		</a:t>
            </a:r>
            <a:r>
              <a:rPr lang="en-US" sz="3200" dirty="0" err="1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Дружина</a:t>
            </a:r>
            <a:r>
              <a:rPr lang="en-US" sz="3200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Елла</a:t>
            </a:r>
            <a:r>
              <a:rPr lang="en-US" sz="3200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Михайлівна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5" name="Picture 4" descr="Елла Михайлівна,  вдова письменика Павла Загребельного, показує афішу творчого вечора чоловіка. У шлюбі вони прожили 60 років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620688"/>
            <a:ext cx="7153029" cy="4776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8051">
        <p:fade/>
      </p:transition>
    </mc:Choice>
    <mc:Fallback>
      <p:transition spd="med" advTm="8051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7" y="285728"/>
            <a:ext cx="6858048" cy="4557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714348" y="5357826"/>
            <a:ext cx="764386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Arial Narrow" pitchFamily="34" charset="0"/>
              </a:rPr>
              <a:t>   </a:t>
            </a:r>
            <a:r>
              <a:rPr lang="ru-RU" sz="3200" b="1" dirty="0" err="1" smtClean="0">
                <a:latin typeface="Arial Narrow" pitchFamily="34" charset="0"/>
              </a:rPr>
              <a:t>Павло</a:t>
            </a:r>
            <a:r>
              <a:rPr lang="ru-RU" sz="3200" b="1" dirty="0" smtClean="0">
                <a:latin typeface="Arial Narrow" pitchFamily="34" charset="0"/>
              </a:rPr>
              <a:t> </a:t>
            </a:r>
            <a:r>
              <a:rPr lang="ru-RU" sz="3200" b="1" dirty="0" err="1" smtClean="0">
                <a:latin typeface="Arial Narrow" pitchFamily="34" charset="0"/>
              </a:rPr>
              <a:t>Загребельний</a:t>
            </a:r>
            <a:r>
              <a:rPr lang="ru-RU" sz="3200" dirty="0" smtClean="0">
                <a:latin typeface="Arial Narrow" pitchFamily="34" charset="0"/>
              </a:rPr>
              <a:t> на </a:t>
            </a:r>
            <a:r>
              <a:rPr lang="ru-RU" sz="3200" dirty="0" err="1" smtClean="0">
                <a:latin typeface="Arial Narrow" pitchFamily="34" charset="0"/>
              </a:rPr>
              <a:t>дачі</a:t>
            </a:r>
            <a:r>
              <a:rPr lang="ru-RU" sz="3200" dirty="0" smtClean="0">
                <a:latin typeface="Arial Narrow" pitchFamily="34" charset="0"/>
              </a:rPr>
              <a:t> у </a:t>
            </a:r>
            <a:r>
              <a:rPr lang="ru-RU" sz="3200" dirty="0" err="1" smtClean="0">
                <a:latin typeface="Arial Narrow" pitchFamily="34" charset="0"/>
              </a:rPr>
              <a:t>Кончі-Заспі</a:t>
            </a:r>
            <a:r>
              <a:rPr lang="ru-RU" sz="3200" dirty="0" smtClean="0">
                <a:latin typeface="Arial Narrow" pitchFamily="34" charset="0"/>
              </a:rPr>
              <a:t>. </a:t>
            </a:r>
            <a:endParaRPr lang="ru-RU" sz="3200" dirty="0">
              <a:latin typeface="Arial Narrow" pitchFamily="34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2827">
        <p:fade/>
      </p:transition>
    </mc:Choice>
    <mc:Fallback>
      <p:transition spd="med" advTm="2827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28572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116738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428728" y="571480"/>
            <a:ext cx="7286676" cy="5005407"/>
          </a:xfrm>
          <a:prstGeom prst="rect">
            <a:avLst/>
          </a:prstGeom>
          <a:noFill/>
          <a:ln w="5715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</p:pic>
      <p:sp>
        <p:nvSpPr>
          <p:cNvPr id="116739" name="Rectangle 3"/>
          <p:cNvSpPr>
            <a:spLocks noChangeArrowheads="1"/>
          </p:cNvSpPr>
          <p:nvPr/>
        </p:nvSpPr>
        <p:spPr bwMode="auto">
          <a:xfrm>
            <a:off x="1571604" y="5572140"/>
            <a:ext cx="707236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Колишня школа в </a:t>
            </a:r>
            <a:r>
              <a:rPr kumimoji="0" lang="uk-UA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с.Озера</a:t>
            </a: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, в якій навчався П.Загребельний – випускник 1941р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984">
        <p:fade/>
      </p:transition>
    </mc:Choice>
    <mc:Fallback>
      <p:transition spd="med" advTm="3984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214290"/>
            <a:ext cx="4614451" cy="5499115"/>
          </a:xfrm>
          <a:prstGeom prst="rect">
            <a:avLst/>
          </a:prstGeom>
          <a:noFill/>
          <a:ln w="5715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714348" y="5786454"/>
            <a:ext cx="78581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Arial Narrow" pitchFamily="34" charset="0"/>
                <a:ea typeface="Calibri"/>
              </a:rPr>
              <a:t>    </a:t>
            </a:r>
            <a:r>
              <a:rPr lang="uk-UA" sz="2800" dirty="0" smtClean="0">
                <a:latin typeface="Arial Narrow" pitchFamily="34" charset="0"/>
                <a:ea typeface="Calibri"/>
              </a:rPr>
              <a:t>Могила </a:t>
            </a:r>
            <a:r>
              <a:rPr lang="ru-RU" sz="2800" dirty="0" err="1" smtClean="0">
                <a:latin typeface="Arial Narrow" pitchFamily="34" charset="0"/>
                <a:ea typeface="Calibri"/>
              </a:rPr>
              <a:t>Павл</a:t>
            </a:r>
            <a:r>
              <a:rPr lang="uk-UA" sz="2800" dirty="0" smtClean="0">
                <a:latin typeface="Arial Narrow" pitchFamily="34" charset="0"/>
                <a:ea typeface="Calibri"/>
              </a:rPr>
              <a:t>а</a:t>
            </a:r>
            <a:r>
              <a:rPr lang="ru-RU" sz="2800" dirty="0" smtClean="0">
                <a:latin typeface="Arial Narrow" pitchFamily="34" charset="0"/>
                <a:ea typeface="Calibri"/>
              </a:rPr>
              <a:t> Архипович</a:t>
            </a:r>
            <a:r>
              <a:rPr lang="uk-UA" sz="2800" dirty="0" smtClean="0">
                <a:latin typeface="Arial Narrow" pitchFamily="34" charset="0"/>
                <a:ea typeface="Calibri"/>
              </a:rPr>
              <a:t>а на </a:t>
            </a:r>
            <a:r>
              <a:rPr lang="ru-RU" sz="2800" dirty="0" err="1" smtClean="0">
                <a:latin typeface="Arial Narrow" pitchFamily="34" charset="0"/>
                <a:ea typeface="Calibri"/>
              </a:rPr>
              <a:t>Байков</a:t>
            </a:r>
            <a:r>
              <a:rPr lang="uk-UA" sz="2800" dirty="0" smtClean="0">
                <a:latin typeface="Arial Narrow" pitchFamily="34" charset="0"/>
                <a:ea typeface="Calibri"/>
              </a:rPr>
              <a:t>ому</a:t>
            </a:r>
            <a:r>
              <a:rPr lang="ru-RU" sz="2800" dirty="0" smtClean="0">
                <a:latin typeface="Arial Narrow" pitchFamily="34" charset="0"/>
                <a:ea typeface="Calibri"/>
              </a:rPr>
              <a:t> </a:t>
            </a:r>
            <a:r>
              <a:rPr lang="ru-RU" sz="2800" dirty="0" err="1" smtClean="0">
                <a:latin typeface="Arial Narrow" pitchFamily="34" charset="0"/>
                <a:ea typeface="Calibri"/>
              </a:rPr>
              <a:t>кладовищ</a:t>
            </a:r>
            <a:r>
              <a:rPr lang="uk-UA" sz="2800" dirty="0" smtClean="0">
                <a:latin typeface="Arial Narrow" pitchFamily="34" charset="0"/>
                <a:ea typeface="Calibri"/>
              </a:rPr>
              <a:t>і </a:t>
            </a:r>
            <a:endParaRPr lang="ru-RU" sz="2800" dirty="0">
              <a:latin typeface="Arial Narrow" pitchFamily="34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7697">
        <p:fade/>
      </p:transition>
    </mc:Choice>
    <mc:Fallback>
      <p:transition spd="med" advTm="37697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3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2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2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7"/>
</p:tagLst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1426</TotalTime>
  <Words>227</Words>
  <Application>Microsoft Office PowerPoint</Application>
  <PresentationFormat>Экран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     Павло Загребельний</vt:lpstr>
      <vt:lpstr>Життєвий і творчий шлях  Павла Загребельного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Мар'яна</cp:lastModifiedBy>
  <cp:revision>149</cp:revision>
  <dcterms:created xsi:type="dcterms:W3CDTF">2011-04-05T17:39:26Z</dcterms:created>
  <dcterms:modified xsi:type="dcterms:W3CDTF">2014-09-07T19:18:17Z</dcterms:modified>
</cp:coreProperties>
</file>