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4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196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9588F-C22C-44B3-B01D-851F473DDE08}" type="datetimeFigureOut">
              <a:rPr lang="ru-RU" smtClean="0"/>
              <a:t>27.02.2014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47EFE-55EA-4431-BC9F-3DAD8123A0C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6961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47EFE-55EA-4431-BC9F-3DAD8123A0CC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7747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13.jpg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522" y="836712"/>
            <a:ext cx="8460940" cy="2376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Сучасну українську культуру важко уявити без творчої спадщини Кобзаря </a:t>
            </a:r>
            <a:endParaRPr lang="uk-UA" sz="48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580" y="3378436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latin typeface="Monotype Corsiva" panose="03010101010201010101" pitchFamily="66" charset="0"/>
              </a:rPr>
              <a:t>великого українського поета Тараса Григоровича Шевченка</a:t>
            </a:r>
            <a:endParaRPr lang="uk-UA" sz="4800" dirty="0"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669" y="18384"/>
            <a:ext cx="5412645" cy="6839616"/>
          </a:xfrm>
          <a:prstGeom prst="rect">
            <a:avLst/>
          </a:prstGeom>
        </p:spPr>
      </p:pic>
      <p:pic>
        <p:nvPicPr>
          <p:cNvPr id="4" name="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52320" y="56867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96326"/>
      </p:ext>
    </p:extLst>
  </p:cSld>
  <p:clrMapOvr>
    <a:masterClrMapping/>
  </p:clrMapOvr>
  <p:transition spd="slow" advTm="1070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4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6" grpId="0"/>
    </p:bldLst>
  </p:timing>
  <p:extLst>
    <p:ext uri="{E180D4A7-C9FB-4DFB-919C-405C955672EB}">
      <p14:showEvtLst xmlns:p14="http://schemas.microsoft.com/office/powerpoint/2010/main">
        <p14:playEvt time="0" objId="4"/>
        <p14:stopEvt time="10516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768" y="314583"/>
            <a:ext cx="648072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Monotype Corsiva" panose="03010101010201010101" pitchFamily="66" charset="0"/>
              </a:rPr>
              <a:t>Саме він перетворив українську літературу на явище всесвітньої літератури. У його творчості найвиразніше проявилося те, що потім стало важливим, провідним для передових </a:t>
            </a:r>
            <a:r>
              <a:rPr lang="ru-RU" sz="28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українських </a:t>
            </a:r>
            <a:r>
              <a:rPr lang="ru-RU" sz="2800" dirty="0">
                <a:solidFill>
                  <a:schemeClr val="bg1"/>
                </a:solidFill>
                <a:latin typeface="Monotype Corsiva" panose="03010101010201010101" pitchFamily="66" charset="0"/>
              </a:rPr>
              <a:t>письменників другої половини </a:t>
            </a:r>
            <a:r>
              <a:rPr lang="en-US" sz="2800" dirty="0">
                <a:solidFill>
                  <a:schemeClr val="bg1"/>
                </a:solidFill>
                <a:latin typeface="Monotype Corsiva" panose="03010101010201010101" pitchFamily="66" charset="0"/>
              </a:rPr>
              <a:t>XIX — </a:t>
            </a:r>
            <a:r>
              <a:rPr lang="ru-RU" sz="2800" dirty="0">
                <a:solidFill>
                  <a:schemeClr val="bg1"/>
                </a:solidFill>
                <a:latin typeface="Monotype Corsiva" panose="03010101010201010101" pitchFamily="66" charset="0"/>
              </a:rPr>
              <a:t>початку </a:t>
            </a:r>
            <a:r>
              <a:rPr lang="en-US" sz="2800" dirty="0">
                <a:solidFill>
                  <a:schemeClr val="bg1"/>
                </a:solidFill>
                <a:latin typeface="Monotype Corsiva" panose="03010101010201010101" pitchFamily="66" charset="0"/>
              </a:rPr>
              <a:t>XX </a:t>
            </a:r>
            <a:r>
              <a:rPr lang="uk-UA" sz="28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століть</a:t>
            </a:r>
            <a:r>
              <a:rPr lang="ru-RU" sz="28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Monotype Corsiva" panose="03010101010201010101" pitchFamily="66" charset="0"/>
              </a:rPr>
              <a:t>— </a:t>
            </a:r>
            <a:r>
              <a:rPr lang="ru-RU" sz="3600" dirty="0">
                <a:solidFill>
                  <a:schemeClr val="bg1"/>
                </a:solidFill>
                <a:latin typeface="Monotype Corsiva" panose="03010101010201010101" pitchFamily="66" charset="0"/>
              </a:rPr>
              <a:t>народність і реалізм. </a:t>
            </a:r>
          </a:p>
        </p:txBody>
      </p:sp>
      <p:pic>
        <p:nvPicPr>
          <p:cNvPr id="3" name="2)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60232" y="5661248"/>
            <a:ext cx="609600" cy="609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984"/>
            <a:ext cx="34861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87640"/>
      </p:ext>
    </p:extLst>
  </p:cSld>
  <p:clrMapOvr>
    <a:masterClrMapping/>
  </p:clrMapOvr>
  <p:transition spd="slow" advTm="20294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  <p:extLst>
    <p:ext uri="{E180D4A7-C9FB-4DFB-919C-405C955672EB}">
      <p14:showEvtLst xmlns:p14="http://schemas.microsoft.com/office/powerpoint/2010/main">
        <p14:playEvt time="0" objId="3"/>
        <p14:stopEvt time="20234" objId="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89430" y="291980"/>
            <a:ext cx="6264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Через усю творчість Тараса Григоровича </a:t>
            </a:r>
            <a:r>
              <a:rPr lang="uk-UA" sz="28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пролягла </a:t>
            </a:r>
            <a:r>
              <a:rPr lang="uk-UA" sz="28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любов до України та її багатостраждального народу.</a:t>
            </a:r>
            <a:endParaRPr lang="uk-UA" sz="28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1687982"/>
            <a:ext cx="56521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Та однією з центральних  тем його поетичних  і  художніх творів є тема трагічної  долі жінки — сестри, матері — у тогочасному суспільстві.</a:t>
            </a:r>
            <a:endParaRPr lang="uk-UA" sz="28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3)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52320" y="5661248"/>
            <a:ext cx="609600" cy="60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531748"/>
            <a:ext cx="4932040" cy="317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69968"/>
      </p:ext>
    </p:extLst>
  </p:cSld>
  <p:clrMapOvr>
    <a:masterClrMapping/>
  </p:clrMapOvr>
  <p:transition spd="slow" advTm="1956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4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</p:bldLst>
  </p:timing>
  <p:extLst mod="1">
    <p:ext uri="{E180D4A7-C9FB-4DFB-919C-405C955672EB}">
      <p14:showEvtLst xmlns:p14="http://schemas.microsoft.com/office/powerpoint/2010/main">
        <p14:playEvt time="0" objId="3"/>
        <p14:stopEvt time="19489" objId="3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808" y="332656"/>
            <a:ext cx="56166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Жіноча доля для Шевченка — не просто одна з тем його творчості. Це справді незагоєна рана поетової  душі. Образ жінки-кріпачки нерозривно поєднаний у нього з образом власної матері, яку «ще молодою — у могилу нужда та праця положила».</a:t>
            </a:r>
            <a:endParaRPr lang="uk-UA" sz="28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4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52320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79141"/>
      </p:ext>
    </p:extLst>
  </p:cSld>
  <p:clrMapOvr>
    <a:masterClrMapping/>
  </p:clrMapOvr>
  <p:transition spd="slow" advTm="19427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accel="10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accel="10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5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  <p:extLst>
    <p:ext uri="{E180D4A7-C9FB-4DFB-919C-405C955672EB}">
      <p14:showEvtLst xmlns:p14="http://schemas.microsoft.com/office/powerpoint/2010/main">
        <p14:playEvt time="0" objId="3"/>
        <p14:stopEvt time="19427" objId="3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9832" y="403565"/>
            <a:ext cx="56886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Доля жінки у кріпосницькому суспільстві була просто нестерпною, і Шевченко був одним із перших, хто зібрав воєдино всі страждання закріпачених жінок і вголос заговорив про них, виступив на захист жіночих прав.</a:t>
            </a:r>
            <a:endParaRPr lang="uk-UA" sz="28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772058" cy="6021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03565"/>
            <a:ext cx="4508637" cy="6241725"/>
          </a:xfrm>
          <a:prstGeom prst="rect">
            <a:avLst/>
          </a:prstGeom>
        </p:spPr>
      </p:pic>
      <p:pic>
        <p:nvPicPr>
          <p:cNvPr id="3" name="5)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24328" y="57027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029"/>
      </p:ext>
    </p:extLst>
  </p:cSld>
  <p:clrMapOvr>
    <a:masterClrMapping/>
  </p:clrMapOvr>
  <p:transition spd="slow" advTm="1790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8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  <p:extLst>
    <p:ext uri="{E180D4A7-C9FB-4DFB-919C-405C955672EB}">
      <p14:showEvtLst xmlns:p14="http://schemas.microsoft.com/office/powerpoint/2010/main">
        <p14:playEvt time="1500" objId="3"/>
        <p14:stopEvt time="17908" objId="3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6632"/>
            <a:ext cx="86764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Monotype Corsiva" panose="03010101010201010101" pitchFamily="66" charset="0"/>
              </a:rPr>
              <a:t>Одним із кращих творів Шевченка, присвячених жіночій долі, можна вважати поему «Катерина». У поемі відтворено одну з характерних проблем тогочасного суспільства — долю збезчещеної дівчини. Уже з перших рядків поет звертається до дівчат: </a:t>
            </a:r>
            <a:r>
              <a:rPr lang="uk-UA" sz="28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«Кохайтеся, чорнобриві, та не з москалями...» </a:t>
            </a:r>
            <a:r>
              <a:rPr lang="uk-UA" sz="2800" dirty="0" smtClean="0">
                <a:latin typeface="Monotype Corsiva" panose="03010101010201010101" pitchFamily="66" charset="0"/>
              </a:rPr>
              <a:t>Далі Шевченко розповідає про трагічну долю дівчини-покритки, майбутньої матері. </a:t>
            </a:r>
            <a:endParaRPr lang="uk-UA" sz="28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780928"/>
            <a:ext cx="2914650" cy="381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075785"/>
            <a:ext cx="2592288" cy="35151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42" y="3573016"/>
            <a:ext cx="2348284" cy="3017912"/>
          </a:xfrm>
          <a:prstGeom prst="rect">
            <a:avLst/>
          </a:prstGeom>
        </p:spPr>
      </p:pic>
      <p:pic>
        <p:nvPicPr>
          <p:cNvPr id="3" name="6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96336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6437"/>
      </p:ext>
    </p:extLst>
  </p:cSld>
  <p:clrMapOvr>
    <a:masterClrMapping/>
  </p:clrMapOvr>
  <p:transition spd="slow" advTm="2798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1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  <p:extLst>
    <p:ext uri="{E180D4A7-C9FB-4DFB-919C-405C955672EB}">
      <p14:showEvtLst xmlns:p14="http://schemas.microsoft.com/office/powerpoint/2010/main">
        <p14:playEvt time="0" objId="3"/>
        <p14:stopEvt time="27989" objId="3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0648"/>
            <a:ext cx="882047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Monotype Corsiva" panose="03010101010201010101" pitchFamily="66" charset="0"/>
              </a:rPr>
              <a:t>Доля зводить Катерину з коханим — батьком її дитини. Вона, боса, вибігає йому назустріч, прагне викликати почуття якщо не любові, то принаймні жалю — не до себе, до сина. Та байдуже москалеві й до Катерини, і до сина. Бідолашна ладна навіть пожертвувати власним життям, аби врятувати дитину від ганьби. </a:t>
            </a:r>
          </a:p>
          <a:p>
            <a:r>
              <a:rPr lang="uk-UA" sz="3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Самопожертва</a:t>
            </a:r>
            <a:r>
              <a:rPr lang="uk-UA" sz="28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uk-UA" sz="2800" dirty="0" smtClean="0">
                <a:latin typeface="Monotype Corsiva" panose="03010101010201010101" pitchFamily="66" charset="0"/>
              </a:rPr>
              <a:t>— це риса, яка притаманна багатьом жінкам-матерям у творчості Кобзаря. </a:t>
            </a:r>
            <a:endParaRPr lang="uk-UA" sz="2800" dirty="0"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744" y="3923189"/>
            <a:ext cx="44461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dirty="0" smtClean="0">
                <a:latin typeface="Monotype Corsiva" panose="03010101010201010101" pitchFamily="66" charset="0"/>
              </a:rPr>
              <a:t>Покриткою... Який сором!</a:t>
            </a:r>
          </a:p>
          <a:p>
            <a:r>
              <a:rPr lang="uk-UA" sz="2600" dirty="0" smtClean="0">
                <a:latin typeface="Monotype Corsiva" panose="03010101010201010101" pitchFamily="66" charset="0"/>
              </a:rPr>
              <a:t>І за що я гину!</a:t>
            </a:r>
          </a:p>
          <a:p>
            <a:r>
              <a:rPr lang="uk-UA" sz="2600" dirty="0" smtClean="0">
                <a:latin typeface="Monotype Corsiva" panose="03010101010201010101" pitchFamily="66" charset="0"/>
              </a:rPr>
              <a:t>Покинь мене, забудь мене,</a:t>
            </a:r>
          </a:p>
          <a:p>
            <a:r>
              <a:rPr lang="uk-UA" sz="2600" dirty="0" smtClean="0">
                <a:latin typeface="Monotype Corsiva" panose="03010101010201010101" pitchFamily="66" charset="0"/>
              </a:rPr>
              <a:t>Та не кидай сина.</a:t>
            </a:r>
          </a:p>
          <a:p>
            <a:r>
              <a:rPr lang="uk-UA" sz="2600" dirty="0" smtClean="0">
                <a:latin typeface="Monotype Corsiva" panose="03010101010201010101" pitchFamily="66" charset="0"/>
              </a:rPr>
              <a:t>Не покинеш?.. Серце моє,</a:t>
            </a:r>
          </a:p>
          <a:p>
            <a:r>
              <a:rPr lang="uk-UA" sz="2600" dirty="0" smtClean="0">
                <a:latin typeface="Monotype Corsiva" panose="03010101010201010101" pitchFamily="66" charset="0"/>
              </a:rPr>
              <a:t>Не втікай од мене...</a:t>
            </a:r>
          </a:p>
          <a:p>
            <a:r>
              <a:rPr lang="uk-UA" sz="2600" dirty="0" smtClean="0">
                <a:latin typeface="Monotype Corsiva" panose="03010101010201010101" pitchFamily="66" charset="0"/>
              </a:rPr>
              <a:t>Я винесу тобі сина.</a:t>
            </a:r>
            <a:endParaRPr lang="uk-UA" sz="2600" dirty="0">
              <a:latin typeface="Monotype Corsiva" panose="03010101010201010101" pitchFamily="66" charset="0"/>
            </a:endParaRPr>
          </a:p>
        </p:txBody>
      </p:sp>
      <p:pic>
        <p:nvPicPr>
          <p:cNvPr id="3" name="7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70884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0312"/>
      </p:ext>
    </p:extLst>
  </p:cSld>
  <p:clrMapOvr>
    <a:masterClrMapping/>
  </p:clrMapOvr>
  <p:transition spd="slow" advTm="4959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82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</p:bldLst>
  </p:timing>
  <p:extLst>
    <p:ext uri="{E180D4A7-C9FB-4DFB-919C-405C955672EB}">
      <p14:showEvtLst xmlns:p14="http://schemas.microsoft.com/office/powerpoint/2010/main">
        <p14:playEvt time="1268" objId="3"/>
        <p14:stopEvt time="49592" objId="3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000" y="116632"/>
            <a:ext cx="9001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500" dirty="0" smtClean="0">
                <a:latin typeface="Monotype Corsiva" panose="03010101010201010101" pitchFamily="66" charset="0"/>
              </a:rPr>
              <a:t>Долі дівчат, які потерпали від нещасного кохання, болем відгукувалися в серці Кобзаря й знайшли відображення у віршах </a:t>
            </a:r>
            <a:r>
              <a:rPr lang="uk-UA" sz="2500" smtClean="0">
                <a:latin typeface="Monotype Corsiva" panose="03010101010201010101" pitchFamily="66" charset="0"/>
              </a:rPr>
              <a:t>і баладах: </a:t>
            </a:r>
            <a:r>
              <a:rPr lang="uk-UA" sz="28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«Причинна», «Тополя», «Лілея», «Утоплена», «Русалка»... </a:t>
            </a:r>
            <a:r>
              <a:rPr lang="uk-UA" sz="2500" dirty="0" smtClean="0">
                <a:latin typeface="Monotype Corsiva" panose="03010101010201010101" pitchFamily="66" charset="0"/>
              </a:rPr>
              <a:t>Образи жінок і дівчат у творчості поета не тільки трагічні, їм притаманні найкращі риси людського характеру: чуйність, щирість, самопожертва, доброта. І заслуга Шевченка в тому, що він підняв образ жінки-матері, жінки-кріпачки на п'єдестал чистоти почуттів, моральної краси й материнської величі. Жінка з дитиною на руках завжди була для Шевченка світлим і щирим образом, символом чистоти й святості: </a:t>
            </a:r>
          </a:p>
          <a:p>
            <a:endParaRPr lang="uk-UA" sz="2500" dirty="0"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4005064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Monotype Corsiva" panose="03010101010201010101" pitchFamily="66" charset="0"/>
              </a:rPr>
              <a:t>Нічого кращого немає, </a:t>
            </a:r>
            <a:br>
              <a:rPr lang="uk-UA" sz="2400" dirty="0" smtClean="0">
                <a:latin typeface="Monotype Corsiva" panose="03010101010201010101" pitchFamily="66" charset="0"/>
              </a:rPr>
            </a:br>
            <a:r>
              <a:rPr lang="uk-UA" sz="2400" dirty="0" smtClean="0">
                <a:latin typeface="Monotype Corsiva" panose="03010101010201010101" pitchFamily="66" charset="0"/>
              </a:rPr>
              <a:t/>
            </a:r>
            <a:br>
              <a:rPr lang="uk-UA" sz="2400" dirty="0" smtClean="0">
                <a:latin typeface="Monotype Corsiva" panose="03010101010201010101" pitchFamily="66" charset="0"/>
              </a:rPr>
            </a:br>
            <a:r>
              <a:rPr lang="uk-UA" sz="2400" dirty="0" smtClean="0">
                <a:latin typeface="Monotype Corsiva" panose="03010101010201010101" pitchFamily="66" charset="0"/>
              </a:rPr>
              <a:t>Як тая мати молодая </a:t>
            </a:r>
            <a:br>
              <a:rPr lang="uk-UA" sz="2400" dirty="0" smtClean="0">
                <a:latin typeface="Monotype Corsiva" panose="03010101010201010101" pitchFamily="66" charset="0"/>
              </a:rPr>
            </a:br>
            <a:r>
              <a:rPr lang="uk-UA" sz="2400" dirty="0" smtClean="0">
                <a:latin typeface="Monotype Corsiva" panose="03010101010201010101" pitchFamily="66" charset="0"/>
              </a:rPr>
              <a:t/>
            </a:r>
            <a:br>
              <a:rPr lang="uk-UA" sz="2400" dirty="0" smtClean="0">
                <a:latin typeface="Monotype Corsiva" panose="03010101010201010101" pitchFamily="66" charset="0"/>
              </a:rPr>
            </a:br>
            <a:r>
              <a:rPr lang="uk-UA" sz="2400" dirty="0" smtClean="0">
                <a:latin typeface="Monotype Corsiva" panose="03010101010201010101" pitchFamily="66" charset="0"/>
              </a:rPr>
              <a:t>З своїм дитяточком малим. </a:t>
            </a:r>
            <a:br>
              <a:rPr lang="uk-UA" sz="2400" dirty="0" smtClean="0">
                <a:latin typeface="Monotype Corsiva" panose="03010101010201010101" pitchFamily="66" charset="0"/>
              </a:rPr>
            </a:br>
            <a:endParaRPr lang="uk-UA" sz="2400" dirty="0">
              <a:latin typeface="Monotype Corsiva" panose="03010101010201010101" pitchFamily="66" charset="0"/>
            </a:endParaRPr>
          </a:p>
        </p:txBody>
      </p:sp>
      <p:pic>
        <p:nvPicPr>
          <p:cNvPr id="3" name="8)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08304" y="5655810"/>
            <a:ext cx="609600" cy="6096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72894"/>
            <a:ext cx="2029085" cy="2823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772894"/>
            <a:ext cx="2277988" cy="17102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381000"/>
            <a:ext cx="4953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11313"/>
      </p:ext>
    </p:extLst>
  </p:cSld>
  <p:clrMapOvr>
    <a:masterClrMapping/>
  </p:clrMapOvr>
  <p:transition spd="slow" advTm="5483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59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24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29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</p:bldLst>
  </p:timing>
  <p:extLst mod="1">
    <p:ext uri="{E180D4A7-C9FB-4DFB-919C-405C955672EB}">
      <p14:showEvtLst xmlns:p14="http://schemas.microsoft.com/office/powerpoint/2010/main">
        <p14:playEvt time="0" objId="3"/>
        <p14:stopEvt time="54839" objId="3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5856" y="188640"/>
            <a:ext cx="52565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на оновленій землі </a:t>
            </a:r>
            <a:b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Врага не буде, супостата, </a:t>
            </a:r>
            <a:b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буде син і буде мати, </a:t>
            </a:r>
            <a:b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будуть люди на землі</a:t>
            </a:r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uk-UA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9585" y="2364562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Ці слова </a:t>
            </a:r>
            <a:r>
              <a:rPr lang="ru-RU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стали </a:t>
            </a:r>
            <a:r>
              <a:rPr lang="ru-RU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своєрідним символом віри для багатьох поколінь справжніх, щирих українців. І дай Боже, щоб вони стали дійсно пророчими.</a:t>
            </a:r>
          </a:p>
        </p:txBody>
      </p:sp>
      <p:pic>
        <p:nvPicPr>
          <p:cNvPr id="3" name="9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52320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71478"/>
      </p:ext>
    </p:extLst>
  </p:cSld>
  <p:clrMapOvr>
    <a:masterClrMapping/>
  </p:clrMapOvr>
  <p:transition spd="slow" advTm="2000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  <p14:stopEvt time="19946" objId="3"/>
      </p14:showEvtLst>
    </p:ext>
  </p:extLs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480</Words>
  <Application>Microsoft Office PowerPoint</Application>
  <PresentationFormat>Экран (4:3)</PresentationFormat>
  <Paragraphs>22</Paragraphs>
  <Slides>9</Slides>
  <Notes>1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дом</cp:lastModifiedBy>
  <cp:revision>18</cp:revision>
  <dcterms:modified xsi:type="dcterms:W3CDTF">2014-02-27T15:16:07Z</dcterms:modified>
</cp:coreProperties>
</file>