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4000"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214290"/>
            <a:ext cx="6572264" cy="4071966"/>
          </a:xfrm>
        </p:spPr>
        <p:txBody>
          <a:bodyPr>
            <a:normAutofit/>
          </a:bodyPr>
          <a:lstStyle/>
          <a:p>
            <a:r>
              <a:rPr lang="ru-RU" sz="5400" i="1" dirty="0" err="1" smtClean="0">
                <a:solidFill>
                  <a:srgbClr val="FF0000"/>
                </a:solidFill>
                <a:latin typeface="Constantia" pitchFamily="18" charset="0"/>
              </a:rPr>
              <a:t>О́льга</a:t>
            </a:r>
            <a:r>
              <a:rPr lang="ru-RU" sz="5400" i="1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5400" i="1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5400" i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5400" i="1" dirty="0" err="1" smtClean="0">
                <a:solidFill>
                  <a:srgbClr val="FF0000"/>
                </a:solidFill>
                <a:latin typeface="Constantia" pitchFamily="18" charset="0"/>
              </a:rPr>
              <a:t>Юліа́нівна</a:t>
            </a:r>
            <a:r>
              <a:rPr lang="ru-RU" sz="5400" i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5400" i="1" dirty="0" err="1" smtClean="0">
                <a:solidFill>
                  <a:srgbClr val="FF0000"/>
                </a:solidFill>
                <a:latin typeface="Constantia" pitchFamily="18" charset="0"/>
              </a:rPr>
              <a:t>Кобиля́нська</a:t>
            </a:r>
            <a:r>
              <a:rPr lang="ru-RU" sz="5400" i="1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5400" i="1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5400" i="1" dirty="0" smtClean="0">
                <a:solidFill>
                  <a:srgbClr val="FF0000"/>
                </a:solidFill>
                <a:latin typeface="Constantia" pitchFamily="18" charset="0"/>
              </a:rPr>
              <a:t>(1863-1942)</a:t>
            </a:r>
            <a:endParaRPr lang="ru-RU" sz="5400" i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3600" y="4688996"/>
            <a:ext cx="3200400" cy="21690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b="1" i="1" dirty="0" smtClean="0">
                <a:solidFill>
                  <a:schemeClr val="bg1"/>
                </a:solidFill>
              </a:rPr>
              <a:t>Підготувала</a:t>
            </a:r>
          </a:p>
          <a:p>
            <a:pPr algn="l"/>
            <a:r>
              <a:rPr lang="uk-UA" b="1" i="1" dirty="0" smtClean="0">
                <a:solidFill>
                  <a:schemeClr val="bg1"/>
                </a:solidFill>
              </a:rPr>
              <a:t>Учениця 10 класу</a:t>
            </a:r>
          </a:p>
          <a:p>
            <a:pPr algn="l"/>
            <a:r>
              <a:rPr lang="uk-UA" b="1" i="1" dirty="0" smtClean="0">
                <a:solidFill>
                  <a:schemeClr val="bg1"/>
                </a:solidFill>
              </a:rPr>
              <a:t>Мирненської ЗОШ</a:t>
            </a:r>
          </a:p>
          <a:p>
            <a:pPr algn="l"/>
            <a:r>
              <a:rPr lang="uk-UA" b="1" i="1" dirty="0" smtClean="0">
                <a:solidFill>
                  <a:schemeClr val="bg1"/>
                </a:solidFill>
              </a:rPr>
              <a:t>І-ІІІ ступенів</a:t>
            </a:r>
          </a:p>
          <a:p>
            <a:pPr algn="l"/>
            <a:r>
              <a:rPr lang="uk-UA" b="1" i="1" dirty="0" smtClean="0">
                <a:solidFill>
                  <a:schemeClr val="bg1"/>
                </a:solidFill>
              </a:rPr>
              <a:t>Котелюх Ірина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57222" y="1500174"/>
            <a:ext cx="4010034" cy="6243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842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58204" cy="4083056"/>
          </a:xfrm>
        </p:spPr>
        <p:txBody>
          <a:bodyPr>
            <a:noAutofit/>
          </a:bodyPr>
          <a:lstStyle/>
          <a:p>
            <a:r>
              <a:rPr lang="uk-UA" sz="54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Нащадки шанують творчий подвиг письменниці, яка віддала рідному народові “ пісню серця і музику душі ”</a:t>
            </a:r>
            <a:endParaRPr lang="ru-RU" sz="5400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 advTm="1612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6369072"/>
          </a:xfrm>
        </p:spPr>
        <p:txBody>
          <a:bodyPr>
            <a:noAutofit/>
          </a:bodyPr>
          <a:lstStyle/>
          <a:p>
            <a:r>
              <a:rPr lang="uk-UA" sz="13800" i="1" dirty="0" smtClean="0">
                <a:solidFill>
                  <a:srgbClr val="FF0000"/>
                </a:solidFill>
              </a:rPr>
              <a:t>Дякую за увагу!</a:t>
            </a:r>
            <a:endParaRPr lang="ru-RU" sz="13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Tm="221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8572560" cy="4786346"/>
          </a:xfrm>
        </p:spPr>
        <p:txBody>
          <a:bodyPr>
            <a:normAutofit fontScale="90000"/>
          </a:bodyPr>
          <a:lstStyle/>
          <a:p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Народилася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Ольга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Кобилянська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27 листопада 1863р. у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містечку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Гура-Гумора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в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Південній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Буковині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в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багатодітній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сім'ї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дрібного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урядовця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.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(7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дітей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Ольга -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четверта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дитина</a:t>
            </a:r>
            <a: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).</a:t>
            </a:r>
            <a:br>
              <a:rPr lang="ru-RU" sz="48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ru-RU" sz="4800" i="1" dirty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Tm="1339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357538"/>
            <a:ext cx="4143404" cy="328617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622873">
            <a:off x="876481" y="744884"/>
            <a:ext cx="8501090" cy="2571768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З </a:t>
            </a:r>
            <a:r>
              <a:rPr lang="ru-RU" i="1" dirty="0" err="1" smtClean="0">
                <a:solidFill>
                  <a:srgbClr val="FF0000"/>
                </a:solidFill>
                <a:latin typeface="Constantia" pitchFamily="18" charset="0"/>
              </a:rPr>
              <a:t>дитинства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 вона знала не </a:t>
            </a:r>
            <a:r>
              <a:rPr lang="ru-RU" i="1" dirty="0" err="1" smtClean="0">
                <a:solidFill>
                  <a:srgbClr val="FF0000"/>
                </a:solidFill>
                <a:latin typeface="Constantia" pitchFamily="18" charset="0"/>
              </a:rPr>
              <a:t>лише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Constantia" pitchFamily="18" charset="0"/>
              </a:rPr>
              <a:t>українську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, а </a:t>
            </a:r>
            <a:r>
              <a:rPr lang="ru-RU" i="1" dirty="0" err="1" smtClean="0">
                <a:solidFill>
                  <a:srgbClr val="FF0000"/>
                </a:solidFill>
                <a:latin typeface="Constantia" pitchFamily="18" charset="0"/>
              </a:rPr>
              <a:t>й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Constantia" pitchFamily="18" charset="0"/>
              </a:rPr>
              <a:t>польську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 та </a:t>
            </a:r>
            <a:r>
              <a:rPr lang="ru-RU" i="1" dirty="0" err="1" smtClean="0">
                <a:solidFill>
                  <a:srgbClr val="FF0000"/>
                </a:solidFill>
                <a:latin typeface="Constantia" pitchFamily="18" charset="0"/>
              </a:rPr>
              <a:t>німецьку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Constantia" pitchFamily="18" charset="0"/>
              </a:rPr>
              <a:t>мови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Constantia" pitchFamily="18" charset="0"/>
              </a:rPr>
              <a:t>якими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Constantia" pitchFamily="18" charset="0"/>
              </a:rPr>
              <a:t>розмовляли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 в </a:t>
            </a:r>
            <a:r>
              <a:rPr lang="ru-RU" i="1" dirty="0" err="1" smtClean="0">
                <a:solidFill>
                  <a:srgbClr val="FF0000"/>
                </a:solidFill>
                <a:latin typeface="Constantia" pitchFamily="18" charset="0"/>
              </a:rPr>
              <a:t>її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Constantia" pitchFamily="18" charset="0"/>
              </a:rPr>
              <a:t>родині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>.</a:t>
            </a:r>
            <a:endParaRPr lang="ru-RU" i="1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spd="med" advTm="703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3368676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Через 5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років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після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її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народження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батька перевели до м.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Сучави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. Там Ольга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Кобилянська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познайомилася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з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місцевим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парохом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та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українським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письменником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Миколою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Устияновичем</a:t>
            </a:r>
            <a:r>
              <a:rPr lang="ru-RU" i="1" dirty="0" smtClean="0">
                <a:ln w="6350">
                  <a:solidFill>
                    <a:schemeClr val="bg1"/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.</a:t>
            </a:r>
            <a:endParaRPr lang="ru-RU" i="1" dirty="0">
              <a:ln w="6350">
                <a:solidFill>
                  <a:schemeClr val="bg1"/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857628"/>
            <a:ext cx="2071702" cy="242030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3357554" y="6286520"/>
            <a:ext cx="253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i="1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Микола Устиянович</a:t>
            </a:r>
            <a:endParaRPr lang="ru-RU" sz="2000" b="1" i="1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 advTm="990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32"/>
            <a:ext cx="8429684" cy="6143668"/>
          </a:xfrm>
        </p:spPr>
        <p:txBody>
          <a:bodyPr>
            <a:normAutofit fontScale="90000"/>
          </a:bodyPr>
          <a:lstStyle/>
          <a:p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У 1877 </a:t>
            </a: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році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закінчила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чотирикласну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німецьку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 школу в </a:t>
            </a: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Кімполунзі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. </a:t>
            </a: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Згодом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зайнялась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самоосвітою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.</a:t>
            </a:r>
            <a:b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Пізніше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 вона жила в </a:t>
            </a: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селі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 Димка, а </a:t>
            </a: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з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 1891 — у </a:t>
            </a:r>
            <a:r>
              <a:rPr lang="ru-RU" sz="5300" i="1" dirty="0" err="1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Чернівцях</a:t>
            </a:r>
            <a:r>
              <a:rPr lang="ru-RU" sz="5300" i="1" dirty="0" smtClean="0">
                <a:ln w="6350">
                  <a:solidFill>
                    <a:srgbClr val="990000"/>
                  </a:solidFill>
                </a:ln>
                <a:solidFill>
                  <a:srgbClr val="FF0000"/>
                </a:solidFill>
                <a:latin typeface="Constantia" pitchFamily="18" charset="0"/>
              </a:rPr>
              <a:t>.</a:t>
            </a:r>
            <a: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i="1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 advTm="1153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7554" y="214290"/>
            <a:ext cx="5786446" cy="6357982"/>
          </a:xfrm>
        </p:spPr>
        <p:txBody>
          <a:bodyPr>
            <a:noAutofit/>
          </a:bodyPr>
          <a:lstStyle/>
          <a:p>
            <a:r>
              <a:rPr lang="uk-UA" sz="4000" i="1" dirty="0" smtClean="0">
                <a:solidFill>
                  <a:schemeClr val="bg1"/>
                </a:solidFill>
                <a:latin typeface="Constantia" pitchFamily="18" charset="0"/>
              </a:rPr>
              <a:t>З 14 років </a:t>
            </a:r>
            <a:r>
              <a:rPr lang="uk-UA" sz="4000" i="1" dirty="0" err="1" smtClean="0">
                <a:solidFill>
                  <a:schemeClr val="bg1"/>
                </a:solidFill>
                <a:latin typeface="Constantia" pitchFamily="18" charset="0"/>
              </a:rPr>
              <a:t>кобилянська</a:t>
            </a:r>
            <a:r>
              <a:rPr lang="uk-UA" sz="4000" i="1" dirty="0" smtClean="0">
                <a:solidFill>
                  <a:schemeClr val="bg1"/>
                </a:solidFill>
                <a:latin typeface="Constantia" pitchFamily="18" charset="0"/>
              </a:rPr>
              <a:t> вела </a:t>
            </a:r>
            <a:r>
              <a:rPr lang="uk-UA" sz="4000" i="1" dirty="0" err="1" smtClean="0">
                <a:solidFill>
                  <a:schemeClr val="bg1"/>
                </a:solidFill>
                <a:latin typeface="Constantia" pitchFamily="18" charset="0"/>
              </a:rPr>
              <a:t>“Щоденник”</a:t>
            </a:r>
            <a:r>
              <a:rPr lang="uk-UA" sz="4000" i="1" dirty="0" smtClean="0">
                <a:solidFill>
                  <a:schemeClr val="bg1"/>
                </a:solidFill>
                <a:latin typeface="Constantia" pitchFamily="18" charset="0"/>
              </a:rPr>
              <a:t> (німецькою мовою) – неоцінне джерело для пізнання становлення характеру, духовного світу дівчини, її </a:t>
            </a:r>
            <a:r>
              <a:rPr lang="uk-UA" sz="4000" i="1" dirty="0" err="1" smtClean="0">
                <a:solidFill>
                  <a:schemeClr val="bg1"/>
                </a:solidFill>
                <a:latin typeface="Constantia" pitchFamily="18" charset="0"/>
              </a:rPr>
              <a:t>почутів</a:t>
            </a:r>
            <a:r>
              <a:rPr lang="uk-UA" sz="4000" i="1" dirty="0" smtClean="0">
                <a:solidFill>
                  <a:schemeClr val="bg1"/>
                </a:solidFill>
                <a:latin typeface="Constantia" pitchFamily="18" charset="0"/>
              </a:rPr>
              <a:t>,захоплень, вражень.</a:t>
            </a:r>
            <a:endParaRPr lang="ru-RU" sz="4000" i="1" dirty="0">
              <a:solidFill>
                <a:schemeClr val="bg1"/>
              </a:solidFill>
              <a:latin typeface="Constantia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3031386" cy="413657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 advTm="1214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939916"/>
          </a:xfrm>
        </p:spPr>
        <p:txBody>
          <a:bodyPr>
            <a:noAutofit/>
          </a:bodyPr>
          <a:lstStyle/>
          <a:p>
            <a:r>
              <a:rPr lang="uk-UA" sz="4000" i="1" dirty="0" smtClean="0">
                <a:solidFill>
                  <a:srgbClr val="FF0000"/>
                </a:solidFill>
              </a:rPr>
              <a:t>Важливою подією у житті Ольги Кобилянської була зустріч 1881 року з Софією </a:t>
            </a:r>
            <a:r>
              <a:rPr lang="uk-UA" sz="4000" i="1" dirty="0" err="1" smtClean="0">
                <a:solidFill>
                  <a:srgbClr val="FF0000"/>
                </a:solidFill>
              </a:rPr>
              <a:t>Окуневсько</a:t>
            </a:r>
            <a:r>
              <a:rPr lang="uk-UA" sz="4000" i="1" dirty="0" smtClean="0">
                <a:solidFill>
                  <a:srgbClr val="FF0000"/>
                </a:solidFill>
              </a:rPr>
              <a:t>.</a:t>
            </a:r>
            <a:endParaRPr lang="ru-RU" sz="4000" i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33882">
            <a:off x="714348" y="2643182"/>
            <a:ext cx="2641290" cy="35719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562866" flipH="1">
            <a:off x="5792710" y="2605386"/>
            <a:ext cx="2476524" cy="378621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 rot="21292048">
            <a:off x="1065623" y="6186775"/>
            <a:ext cx="2621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dirty="0" smtClean="0">
                <a:solidFill>
                  <a:schemeClr val="bg1"/>
                </a:solidFill>
              </a:rPr>
              <a:t>Софія Окуневська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458502">
            <a:off x="5163151" y="6305172"/>
            <a:ext cx="2795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dirty="0" smtClean="0">
                <a:solidFill>
                  <a:schemeClr val="bg1"/>
                </a:solidFill>
              </a:rPr>
              <a:t>Ольга Кобилянська</a:t>
            </a:r>
            <a:endParaRPr lang="ru-RU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Tm="1109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857884" cy="6429396"/>
          </a:xfrm>
        </p:spPr>
        <p:txBody>
          <a:bodyPr>
            <a:noAutofit/>
          </a:bodyPr>
          <a:lstStyle/>
          <a:p>
            <a:r>
              <a:rPr lang="uk-UA" sz="4000" i="1" dirty="0" smtClean="0">
                <a:solidFill>
                  <a:schemeClr val="bg1"/>
                </a:solidFill>
              </a:rPr>
              <a:t>Доля не була прихильною до Ольги Кобилянської. У 1903 році тяжко захворіла матір, та й сама страждала від серцевої недуги.</a:t>
            </a:r>
            <a:endParaRPr lang="ru-RU" sz="4000" i="1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000108"/>
            <a:ext cx="3071834" cy="464347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 advTm="715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500438"/>
            <a:ext cx="2428892" cy="315044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329642" cy="3571876"/>
          </a:xfrm>
        </p:spPr>
        <p:txBody>
          <a:bodyPr>
            <a:normAutofit/>
          </a:bodyPr>
          <a:lstStyle/>
          <a:p>
            <a:r>
              <a:rPr lang="uk-UA" sz="4400" i="1" dirty="0" smtClean="0">
                <a:solidFill>
                  <a:srgbClr val="FF0000"/>
                </a:solidFill>
              </a:rPr>
              <a:t>21 березня 1942 року Ольга Кобилянська померла. </a:t>
            </a:r>
            <a:br>
              <a:rPr lang="uk-UA" sz="4400" i="1" dirty="0" smtClean="0">
                <a:solidFill>
                  <a:srgbClr val="FF0000"/>
                </a:solidFill>
              </a:rPr>
            </a:br>
            <a:r>
              <a:rPr lang="uk-UA" sz="4400" i="1" dirty="0" smtClean="0">
                <a:solidFill>
                  <a:srgbClr val="FF0000"/>
                </a:solidFill>
              </a:rPr>
              <a:t>Спочиває вона в родинному склепі на Чернівецькому кладовищі. </a:t>
            </a:r>
            <a:endParaRPr lang="ru-RU" sz="4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Tm="635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96</TotalTime>
  <Words>201</Words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О́льга  Юліа́нівна Кобиля́нська (1863-1942)</vt:lpstr>
      <vt:lpstr>Народилася Ольга Кобилянська 27 листопада 1863р. у містечку Гура-Гумора в Південній Буковині в багатодітній сім'ї дрібного урядовця. (7 дітей, Ольга - четверта дитина). </vt:lpstr>
      <vt:lpstr>З дитинства вона знала не лише українську, а й польську та німецьку мови, якими розмовляли в її родині.</vt:lpstr>
      <vt:lpstr>Через 5 років після її народження батька перевели до м. Сучави. Там Ольга Кобилянська познайомилася з місцевим парохом та українським письменником Миколою Устияновичем.</vt:lpstr>
      <vt:lpstr>У 1877 році закінчила чотирикласну німецьку школу в Кімполунзі. Згодом зайнялась самоосвітою. Пізніше вона жила в селі Димка, а з 1891 — у Чернівцях.  </vt:lpstr>
      <vt:lpstr>З 14 років кобилянська вела “Щоденник” (німецькою мовою) – неоцінне джерело для пізнання становлення характеру, духовного світу дівчини, її почутів,захоплень, вражень.</vt:lpstr>
      <vt:lpstr>Важливою подією у житті Ольги Кобилянської була зустріч 1881 року з Софією Окуневсько.</vt:lpstr>
      <vt:lpstr>Доля не була прихильною до Ольги Кобилянської. У 1903 році тяжко захворіла матір, та й сама страждала від серцевої недуги.</vt:lpstr>
      <vt:lpstr>21 березня 1942 року Ольга Кобилянська померла.  Спочиває вона в родинному склепі на Чернівецькому кладовищі. </vt:lpstr>
      <vt:lpstr>Нащадки шанують творчий подвиг письменниці, яка віддала рідному народові “ пісню серця і музику душі ”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12</cp:revision>
  <dcterms:modified xsi:type="dcterms:W3CDTF">2013-02-01T23:06:51Z</dcterms:modified>
</cp:coreProperties>
</file>