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7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6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179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95446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428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87375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0474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90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9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49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6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2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7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4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2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6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12/8/2013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4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1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franko.name/uk/Gallery/Works/vol01-255.html" TargetMode="External"/><Relationship Id="rId2" Type="http://schemas.openxmlformats.org/officeDocument/2006/relationships/hyperlink" Target="http://www.i-franko.name/uk/Gallery/Works/vol01-11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1076" y="339142"/>
            <a:ext cx="8320966" cy="155405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Іван Якович Франко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</a:t>
            </a:r>
            <a:r>
              <a:rPr lang="uk-UA" dirty="0" smtClean="0">
                <a:solidFill>
                  <a:srgbClr val="0070C0"/>
                </a:solidFill>
              </a:rPr>
              <a:t>«З вершин і низин»</a:t>
            </a:r>
            <a:br>
              <a:rPr lang="uk-UA" dirty="0" smtClean="0">
                <a:solidFill>
                  <a:srgbClr val="0070C0"/>
                </a:solidFill>
              </a:rPr>
            </a:br>
            <a:r>
              <a:rPr lang="uk-UA" dirty="0" smtClean="0"/>
              <a:t>    Громадянська лірика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92" y="2181889"/>
            <a:ext cx="3129567" cy="4221058"/>
          </a:xfrm>
          <a:prstGeom prst="rect">
            <a:avLst/>
          </a:prstGeom>
        </p:spPr>
      </p:pic>
      <p:pic>
        <p:nvPicPr>
          <p:cNvPr id="5" name="frederik_shopen_-_marriage_d_amor_zaycev_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17" y="343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6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7" y="0"/>
            <a:ext cx="8293994" cy="6104585"/>
          </a:xfrm>
        </p:spPr>
      </p:pic>
    </p:spTree>
    <p:extLst>
      <p:ext uri="{BB962C8B-B14F-4D97-AF65-F5344CB8AC3E}">
        <p14:creationId xmlns:p14="http://schemas.microsoft.com/office/powerpoint/2010/main" val="318812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6" y="283335"/>
            <a:ext cx="8047995" cy="6035997"/>
          </a:xfrm>
        </p:spPr>
      </p:pic>
    </p:spTree>
    <p:extLst>
      <p:ext uri="{BB962C8B-B14F-4D97-AF65-F5344CB8AC3E}">
        <p14:creationId xmlns:p14="http://schemas.microsoft.com/office/powerpoint/2010/main" val="93372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5" y="961721"/>
            <a:ext cx="6327271" cy="4745454"/>
          </a:xfrm>
        </p:spPr>
      </p:pic>
    </p:spTree>
    <p:extLst>
      <p:ext uri="{BB962C8B-B14F-4D97-AF65-F5344CB8AC3E}">
        <p14:creationId xmlns:p14="http://schemas.microsoft.com/office/powerpoint/2010/main" val="155239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7" y="257579"/>
            <a:ext cx="7864697" cy="5898523"/>
          </a:xfrm>
        </p:spPr>
      </p:pic>
    </p:spTree>
    <p:extLst>
      <p:ext uri="{BB962C8B-B14F-4D97-AF65-F5344CB8AC3E}">
        <p14:creationId xmlns:p14="http://schemas.microsoft.com/office/powerpoint/2010/main" val="381099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487898"/>
            <a:ext cx="3953816" cy="53705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81511" y="2065202"/>
            <a:ext cx="44647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Збірка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 «З вершин і низин» –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це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 не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звичайний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збірник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поезій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це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поетичний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архів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нагромаджений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 за 20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років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творчості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 Франка-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поета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. Уже сам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обсяг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друкованого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видання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 1893 року –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майже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 500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сторінок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 –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показує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 тут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під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 одним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дахом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об’єднано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матеріали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котрих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 могло б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вистачити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 на 4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чи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 5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звичайних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»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поетичних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книжок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32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83396" y="5189470"/>
            <a:ext cx="8596668" cy="13208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ngsanaUPC" panose="02020603050405020304" pitchFamily="18" charset="-34"/>
                <a:hlinkClick r:id="rId2" tooltip="«З вершин і низин» (1887 р.)"/>
              </a:rPr>
              <a:t>«З вершин і низин» (1887 р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ngsanaUPC" panose="02020603050405020304" pitchFamily="18" charset="-34"/>
                <a:hlinkClick r:id="rId2" tooltip="«З вершин і низин» (1887 р.)"/>
              </a:rPr>
              <a:t>.)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ngsanaUPC" panose="02020603050405020304" pitchFamily="18" charset="-34"/>
              </a:rPr>
              <a:t>             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ngsanaUPC" panose="02020603050405020304" pitchFamily="18" charset="-34"/>
                <a:hlinkClick r:id="rId3" tooltip="«З вершин і низин» (1893 р.)"/>
              </a:rPr>
              <a:t>«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ngsanaUPC" panose="02020603050405020304" pitchFamily="18" charset="-34"/>
                <a:hlinkClick r:id="rId3" tooltip="«З вершин і низин» (1893 р.)"/>
              </a:rPr>
              <a:t>З вершин і низин» (1893 р.)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ngsanaUPC" panose="02020603050405020304" pitchFamily="18" charset="-34"/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ngsanaUPC" panose="02020603050405020304" pitchFamily="18" charset="-34"/>
              </a:rPr>
            </a:b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ngsanaUPC" panose="02020603050405020304" pitchFamily="18" charset="-34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6" y="128789"/>
            <a:ext cx="3276480" cy="47114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376" y="128789"/>
            <a:ext cx="3100589" cy="469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2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726" y="321972"/>
            <a:ext cx="3469663" cy="581143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У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поетичній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збірці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"З вершин і низин"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провідною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виступає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громадянська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тема.Перший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розділ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збірки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відкриває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поезія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"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Гімн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",у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якій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змальовано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образ "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вічного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революціонера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",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що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символізує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постійне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оновлення,порив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народу до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свободи,волі.Символізм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у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цій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збірці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грає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неабияку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роль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44" y="321971"/>
            <a:ext cx="3065549" cy="593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8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184" y="385196"/>
            <a:ext cx="3521179" cy="5539086"/>
          </a:xfrm>
        </p:spPr>
        <p:txBody>
          <a:bodyPr/>
          <a:lstStyle/>
          <a:p>
            <a:r>
              <a:rPr lang="ru-RU" dirty="0" err="1">
                <a:solidFill>
                  <a:srgbClr val="616161"/>
                </a:solidFill>
                <a:latin typeface="Arial" panose="020B0604020202020204" pitchFamily="34" charset="0"/>
              </a:rPr>
              <a:t>Ідея</a:t>
            </a:r>
            <a:r>
              <a:rPr lang="ru-RU" dirty="0">
                <a:solidFill>
                  <a:srgbClr val="616161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616161"/>
                </a:solidFill>
                <a:latin typeface="Arial" panose="020B0604020202020204" pitchFamily="34" charset="0"/>
              </a:rPr>
              <a:t>збірки</a:t>
            </a:r>
            <a:r>
              <a:rPr lang="ru-RU" dirty="0">
                <a:solidFill>
                  <a:srgbClr val="616161"/>
                </a:solidFill>
                <a:latin typeface="Arial" panose="020B0604020202020204" pitchFamily="34" charset="0"/>
              </a:rPr>
              <a:t> є голос </a:t>
            </a:r>
            <a:r>
              <a:rPr lang="ru-RU" dirty="0" err="1">
                <a:solidFill>
                  <a:srgbClr val="616161"/>
                </a:solidFill>
                <a:latin typeface="Arial" panose="020B0604020202020204" pitchFamily="34" charset="0"/>
              </a:rPr>
              <a:t>гніву</a:t>
            </a:r>
            <a:r>
              <a:rPr lang="ru-RU" dirty="0">
                <a:solidFill>
                  <a:srgbClr val="616161"/>
                </a:solidFill>
                <a:latin typeface="Arial" panose="020B0604020202020204" pitchFamily="34" charset="0"/>
              </a:rPr>
              <a:t>, болю, </a:t>
            </a:r>
            <a:r>
              <a:rPr lang="ru-RU" dirty="0" err="1">
                <a:solidFill>
                  <a:srgbClr val="616161"/>
                </a:solidFill>
                <a:latin typeface="Arial" panose="020B0604020202020204" pitchFamily="34" charset="0"/>
              </a:rPr>
              <a:t>заклик</a:t>
            </a:r>
            <a:r>
              <a:rPr lang="ru-RU" dirty="0">
                <a:solidFill>
                  <a:srgbClr val="616161"/>
                </a:solidFill>
                <a:latin typeface="Arial" panose="020B0604020202020204" pitchFamily="34" charset="0"/>
              </a:rPr>
              <a:t> до </a:t>
            </a:r>
            <a:r>
              <a:rPr lang="ru-RU" dirty="0" err="1">
                <a:solidFill>
                  <a:srgbClr val="616161"/>
                </a:solidFill>
                <a:latin typeface="Arial" panose="020B0604020202020204" pitchFamily="34" charset="0"/>
              </a:rPr>
              <a:t>боротьби</a:t>
            </a:r>
            <a:r>
              <a:rPr lang="ru-RU" dirty="0">
                <a:solidFill>
                  <a:srgbClr val="616161"/>
                </a:solidFill>
                <a:latin typeface="Arial" panose="020B0604020202020204" pitchFamily="34" charset="0"/>
              </a:rPr>
              <a:t> за народ , за </a:t>
            </a:r>
            <a:r>
              <a:rPr lang="ru-RU" dirty="0" err="1">
                <a:solidFill>
                  <a:srgbClr val="616161"/>
                </a:solidFill>
                <a:latin typeface="Arial" panose="020B0604020202020204" pitchFamily="34" charset="0"/>
              </a:rPr>
              <a:t>щасливе</a:t>
            </a:r>
            <a:r>
              <a:rPr lang="ru-RU" dirty="0">
                <a:solidFill>
                  <a:srgbClr val="616161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616161"/>
                </a:solidFill>
                <a:latin typeface="Arial" panose="020B0604020202020204" pitchFamily="34" charset="0"/>
              </a:rPr>
              <a:t>майбутнє</a:t>
            </a:r>
            <a:r>
              <a:rPr lang="ru-RU" dirty="0">
                <a:solidFill>
                  <a:srgbClr val="616161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616161"/>
                </a:solidFill>
                <a:latin typeface="Arial" panose="020B0604020202020204" pitchFamily="34" charset="0"/>
              </a:rPr>
              <a:t>Іван</a:t>
            </a:r>
            <a:r>
              <a:rPr lang="ru-RU" dirty="0">
                <a:solidFill>
                  <a:srgbClr val="616161"/>
                </a:solidFill>
                <a:latin typeface="Arial" panose="020B0604020202020204" pitchFamily="34" charset="0"/>
              </a:rPr>
              <a:t> Франко </a:t>
            </a:r>
            <a:r>
              <a:rPr lang="ru-RU" dirty="0" err="1">
                <a:solidFill>
                  <a:srgbClr val="616161"/>
                </a:solidFill>
                <a:latin typeface="Arial" panose="020B0604020202020204" pitchFamily="34" charset="0"/>
              </a:rPr>
              <a:t>вірив</a:t>
            </a:r>
            <a:r>
              <a:rPr lang="ru-RU" dirty="0">
                <a:solidFill>
                  <a:srgbClr val="616161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616161"/>
                </a:solidFill>
                <a:latin typeface="Arial" panose="020B0604020202020204" pitchFamily="34" charset="0"/>
              </a:rPr>
              <a:t>цю</a:t>
            </a:r>
            <a:r>
              <a:rPr lang="ru-RU" dirty="0">
                <a:solidFill>
                  <a:srgbClr val="616161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616161"/>
                </a:solidFill>
                <a:latin typeface="Arial" panose="020B0604020202020204" pitchFamily="34" charset="0"/>
              </a:rPr>
              <a:t>ідею</a:t>
            </a:r>
            <a:r>
              <a:rPr lang="ru-RU" dirty="0">
                <a:solidFill>
                  <a:srgbClr val="616161"/>
                </a:solidFill>
                <a:latin typeface="Arial" panose="020B0604020202020204" pitchFamily="34" charset="0"/>
              </a:rPr>
              <a:t> . І тому дух "</a:t>
            </a:r>
            <a:r>
              <a:rPr lang="ru-RU" dirty="0" err="1">
                <a:solidFill>
                  <a:srgbClr val="616161"/>
                </a:solidFill>
                <a:latin typeface="Arial" panose="020B0604020202020204" pitchFamily="34" charset="0"/>
              </a:rPr>
              <a:t>вічного</a:t>
            </a:r>
            <a:r>
              <a:rPr lang="ru-RU" dirty="0">
                <a:solidFill>
                  <a:srgbClr val="616161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616161"/>
                </a:solidFill>
                <a:latin typeface="Arial" panose="020B0604020202020204" pitchFamily="34" charset="0"/>
              </a:rPr>
              <a:t>революціонера</a:t>
            </a:r>
            <a:r>
              <a:rPr lang="ru-RU" dirty="0">
                <a:solidFill>
                  <a:srgbClr val="616161"/>
                </a:solidFill>
                <a:latin typeface="Arial" panose="020B0604020202020204" pitchFamily="34" charset="0"/>
              </a:rPr>
              <a:t>" </a:t>
            </a:r>
            <a:r>
              <a:rPr lang="ru-RU" dirty="0" err="1">
                <a:solidFill>
                  <a:srgbClr val="616161"/>
                </a:solidFill>
                <a:latin typeface="Arial" panose="020B0604020202020204" pitchFamily="34" charset="0"/>
              </a:rPr>
              <a:t>йде</a:t>
            </a:r>
            <a:r>
              <a:rPr lang="ru-RU" dirty="0">
                <a:solidFill>
                  <a:srgbClr val="616161"/>
                </a:solidFill>
                <a:latin typeface="Arial" panose="020B0604020202020204" pitchFamily="34" charset="0"/>
              </a:rPr>
              <a:t> з  низин до вершин </a:t>
            </a:r>
            <a:r>
              <a:rPr lang="ru-RU" dirty="0" err="1">
                <a:solidFill>
                  <a:srgbClr val="616161"/>
                </a:solidFill>
                <a:latin typeface="Arial" panose="020B0604020202020204" pitchFamily="34" charset="0"/>
              </a:rPr>
              <a:t>закликає</a:t>
            </a:r>
            <a:r>
              <a:rPr lang="ru-RU" dirty="0">
                <a:solidFill>
                  <a:srgbClr val="616161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616161"/>
                </a:solidFill>
                <a:latin typeface="Arial" panose="020B0604020202020204" pitchFamily="34" charset="0"/>
              </a:rPr>
              <a:t>пробуджує</a:t>
            </a:r>
            <a:r>
              <a:rPr lang="ru-RU" dirty="0">
                <a:solidFill>
                  <a:srgbClr val="616161"/>
                </a:solidFill>
                <a:latin typeface="Arial" panose="020B0604020202020204" pitchFamily="34" charset="0"/>
              </a:rPr>
              <a:t> в душах людей </a:t>
            </a:r>
            <a:r>
              <a:rPr lang="ru-RU" dirty="0" err="1">
                <a:solidFill>
                  <a:srgbClr val="616161"/>
                </a:solidFill>
                <a:latin typeface="Arial" panose="020B0604020202020204" pitchFamily="34" charset="0"/>
              </a:rPr>
              <a:t>бунтівний</a:t>
            </a:r>
            <a:r>
              <a:rPr lang="ru-RU" dirty="0">
                <a:solidFill>
                  <a:srgbClr val="616161"/>
                </a:solidFill>
                <a:latin typeface="Arial" panose="020B0604020202020204" pitchFamily="34" charset="0"/>
              </a:rPr>
              <a:t> дух </a:t>
            </a:r>
            <a:r>
              <a:rPr lang="ru-RU" dirty="0" err="1">
                <a:solidFill>
                  <a:srgbClr val="616161"/>
                </a:solidFill>
                <a:latin typeface="Arial" panose="020B0604020202020204" pitchFamily="34" charset="0"/>
              </a:rPr>
              <a:t>незгоди</a:t>
            </a:r>
            <a:r>
              <a:rPr lang="ru-RU" dirty="0">
                <a:solidFill>
                  <a:srgbClr val="616161"/>
                </a:solidFill>
                <a:latin typeface="Arial" panose="020B0604020202020204" pitchFamily="34" charset="0"/>
              </a:rPr>
              <a:t> з недолею і кривдою.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4" y="4158335"/>
            <a:ext cx="3580903" cy="26996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99" y="1000561"/>
            <a:ext cx="4503484" cy="450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2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1" y="785612"/>
            <a:ext cx="7441150" cy="5260549"/>
          </a:xfrm>
        </p:spPr>
      </p:pic>
    </p:spTree>
    <p:extLst>
      <p:ext uri="{BB962C8B-B14F-4D97-AF65-F5344CB8AC3E}">
        <p14:creationId xmlns:p14="http://schemas.microsoft.com/office/powerpoint/2010/main" val="421116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454" y="1712890"/>
            <a:ext cx="8596668" cy="3880773"/>
          </a:xfrm>
        </p:spPr>
        <p:txBody>
          <a:bodyPr/>
          <a:lstStyle/>
          <a:p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Збірка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«З вершин і низин» —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складна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мистецька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будова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з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віршів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писаних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різний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час і з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різного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приводу. Франко у «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Передньому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слові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»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пише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: «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Укладаючи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матеріал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для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сеї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книжки, я покинув думку про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хронологічний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порядок,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зовсім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не пригожий в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книжці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так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різномастого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змісту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котрій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проте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хотілось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мені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придати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яку–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таку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артистичну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суцільність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».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Збірка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складається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з семи великих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розділів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які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умовно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розподіляємо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тут на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дві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нерівні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частини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. У перших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трьох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розділах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— «</a:t>
            </a:r>
            <a:r>
              <a:rPr lang="en-US" dirty="0">
                <a:solidFill>
                  <a:srgbClr val="333333"/>
                </a:solidFill>
                <a:latin typeface="Tahoma" panose="020B0604030504040204" pitchFamily="34" charset="0"/>
              </a:rPr>
              <a:t>De </a:t>
            </a:r>
            <a:r>
              <a:rPr lang="en-US" dirty="0" err="1">
                <a:solidFill>
                  <a:srgbClr val="333333"/>
                </a:solidFill>
                <a:latin typeface="Tahoma" panose="020B0604030504040204" pitchFamily="34" charset="0"/>
              </a:rPr>
              <a:t>profundis</a:t>
            </a:r>
            <a:r>
              <a:rPr lang="en-US" dirty="0">
                <a:solidFill>
                  <a:srgbClr val="333333"/>
                </a:solidFill>
                <a:latin typeface="Tahoma" panose="020B0604030504040204" pitchFamily="34" charset="0"/>
              </a:rPr>
              <a:t>», «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Профілі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і маски» та «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Сонети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» —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зібрано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ліричні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твори, в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чотирьох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останніх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 — «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Галицькі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образки», «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Із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жидівських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мелодій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», «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Панські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жарти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» та «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Легенди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» — твори </a:t>
            </a:r>
            <a:r>
              <a:rPr lang="ru-RU" dirty="0" err="1">
                <a:solidFill>
                  <a:srgbClr val="333333"/>
                </a:solidFill>
                <a:latin typeface="Tahoma" panose="020B0604030504040204" pitchFamily="34" charset="0"/>
              </a:rPr>
              <a:t>епічні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01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5" y="746976"/>
            <a:ext cx="8901886" cy="5024594"/>
          </a:xfrm>
        </p:spPr>
      </p:pic>
    </p:spTree>
    <p:extLst>
      <p:ext uri="{BB962C8B-B14F-4D97-AF65-F5344CB8AC3E}">
        <p14:creationId xmlns:p14="http://schemas.microsoft.com/office/powerpoint/2010/main" val="51504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1" y="0"/>
            <a:ext cx="8425775" cy="6319331"/>
          </a:xfrm>
        </p:spPr>
      </p:pic>
    </p:spTree>
    <p:extLst>
      <p:ext uri="{BB962C8B-B14F-4D97-AF65-F5344CB8AC3E}">
        <p14:creationId xmlns:p14="http://schemas.microsoft.com/office/powerpoint/2010/main" val="201834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</TotalTime>
  <Words>155</Words>
  <Application>Microsoft Office PowerPoint</Application>
  <PresentationFormat>Широкоэкранный</PresentationFormat>
  <Paragraphs>6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AngsanaUPC</vt:lpstr>
      <vt:lpstr>Arial</vt:lpstr>
      <vt:lpstr>Arial Narrow</vt:lpstr>
      <vt:lpstr>Franklin Gothic Demi</vt:lpstr>
      <vt:lpstr>Tahoma</vt:lpstr>
      <vt:lpstr>Trebuchet MS</vt:lpstr>
      <vt:lpstr>Wingdings 3</vt:lpstr>
      <vt:lpstr>Грань</vt:lpstr>
      <vt:lpstr>    Іван Якович Франко      «З вершин і низин»     Громадянська лірика</vt:lpstr>
      <vt:lpstr>Презентация PowerPoint</vt:lpstr>
      <vt:lpstr>«З вершин і низин» (1887 р.)                «З вершин і низин» (1893 р.)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Якович Франко      З вершин і низин Громадьська лірика</dc:title>
  <dc:creator>User</dc:creator>
  <cp:lastModifiedBy>User</cp:lastModifiedBy>
  <cp:revision>8</cp:revision>
  <dcterms:created xsi:type="dcterms:W3CDTF">2013-12-08T07:49:11Z</dcterms:created>
  <dcterms:modified xsi:type="dcterms:W3CDTF">2013-12-08T09:10:39Z</dcterms:modified>
</cp:coreProperties>
</file>