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27" y="2348880"/>
            <a:ext cx="3899148" cy="2968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4382" y="188640"/>
            <a:ext cx="7772400" cy="21602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7376864" cy="3528392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до </a:t>
            </a:r>
            <a:r>
              <a:rPr lang="ru-RU" dirty="0" err="1">
                <a:solidFill>
                  <a:srgbClr val="FF0000"/>
                </a:solidFill>
              </a:rPr>
              <a:t>кіно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прийшов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                                     </a:t>
            </a:r>
            <a:r>
              <a:rPr lang="ru-RU" dirty="0" err="1">
                <a:solidFill>
                  <a:srgbClr val="FF0000"/>
                </a:solidFill>
              </a:rPr>
              <a:t>своєрідний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майстер</a:t>
            </a:r>
            <a:r>
              <a:rPr lang="ru-RU" dirty="0">
                <a:solidFill>
                  <a:srgbClr val="FF0000"/>
                </a:solidFill>
              </a:rPr>
              <a:t>…</a:t>
            </a:r>
          </a:p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uk-UA" dirty="0" smtClean="0">
                <a:solidFill>
                  <a:srgbClr val="FF0000"/>
                </a:solidFill>
              </a:rPr>
              <a:t>                                 </a:t>
            </a:r>
          </a:p>
          <a:p>
            <a:endParaRPr lang="uk-UA" sz="2800" dirty="0">
              <a:solidFill>
                <a:srgbClr val="FF0000"/>
              </a:solidFill>
            </a:endParaRPr>
          </a:p>
          <a:p>
            <a:r>
              <a:rPr lang="uk-UA" sz="2800" dirty="0" smtClean="0">
                <a:solidFill>
                  <a:srgbClr val="FF0000"/>
                </a:solidFill>
              </a:rPr>
              <a:t>                                   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21067" y="476672"/>
            <a:ext cx="184730" cy="92333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0969" y="332656"/>
            <a:ext cx="74158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Творець</a:t>
            </a:r>
            <a:r>
              <a:rPr lang="ru-RU" sz="5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5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uk-UA" sz="54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кінопоетичної</a:t>
            </a:r>
            <a:r>
              <a:rPr lang="uk-UA" sz="5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повісті</a:t>
            </a:r>
            <a:r>
              <a:rPr lang="ru-RU" sz="5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54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94442"/>
      </p:ext>
    </p:extLst>
  </p:cSld>
  <p:clrMapOvr>
    <a:masterClrMapping/>
  </p:clrMapOvr>
  <p:transition spd="slow" advTm="277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Кіноповість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“</a:t>
            </a:r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Україна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 </a:t>
            </a:r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огні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” (1943 </a:t>
            </a:r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рік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err="1">
                <a:solidFill>
                  <a:srgbClr val="FF0000"/>
                </a:solidFill>
              </a:rPr>
              <a:t>Задум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виник</a:t>
            </a:r>
            <a:r>
              <a:rPr lang="ru-RU" dirty="0">
                <a:solidFill>
                  <a:srgbClr val="FF0000"/>
                </a:solidFill>
              </a:rPr>
              <a:t>, коли </a:t>
            </a:r>
            <a:r>
              <a:rPr lang="ru-RU" dirty="0" err="1">
                <a:solidFill>
                  <a:srgbClr val="FF0000"/>
                </a:solidFill>
              </a:rPr>
              <a:t>довідався</a:t>
            </a:r>
            <a:r>
              <a:rPr lang="ru-RU" dirty="0">
                <a:solidFill>
                  <a:srgbClr val="FF0000"/>
                </a:solidFill>
              </a:rPr>
              <a:t> про </a:t>
            </a:r>
            <a:r>
              <a:rPr lang="ru-RU" dirty="0" err="1">
                <a:solidFill>
                  <a:srgbClr val="FF0000"/>
                </a:solidFill>
              </a:rPr>
              <a:t>здачу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німцям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Києва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   Не </a:t>
            </a:r>
            <a:r>
              <a:rPr lang="ru-RU" dirty="0" err="1">
                <a:solidFill>
                  <a:srgbClr val="FF0000"/>
                </a:solidFill>
              </a:rPr>
              <a:t>потрапило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багато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сюжетів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dirty="0" err="1" smtClean="0">
                <a:solidFill>
                  <a:srgbClr val="FF0000"/>
                </a:solidFill>
              </a:rPr>
              <a:t>які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мали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антирадянський</a:t>
            </a:r>
            <a:r>
              <a:rPr lang="ru-RU" dirty="0">
                <a:solidFill>
                  <a:srgbClr val="FF0000"/>
                </a:solidFill>
              </a:rPr>
              <a:t> та </a:t>
            </a:r>
            <a:r>
              <a:rPr lang="ru-RU" dirty="0" err="1">
                <a:solidFill>
                  <a:srgbClr val="FF0000"/>
                </a:solidFill>
              </a:rPr>
              <a:t>антисталінський</a:t>
            </a:r>
            <a:r>
              <a:rPr lang="ru-RU" dirty="0">
                <a:solidFill>
                  <a:srgbClr val="FF0000"/>
                </a:solidFill>
              </a:rPr>
              <a:t> характер.</a:t>
            </a:r>
          </a:p>
          <a:p>
            <a:pPr marL="0" indent="0" algn="ctr">
              <a:buNone/>
            </a:pPr>
            <a:r>
              <a:rPr lang="ru-RU" dirty="0" err="1">
                <a:solidFill>
                  <a:srgbClr val="FF0000"/>
                </a:solidFill>
              </a:rPr>
              <a:t>Вперше</a:t>
            </a:r>
            <a:r>
              <a:rPr lang="ru-RU" dirty="0">
                <a:solidFill>
                  <a:srgbClr val="FF0000"/>
                </a:solidFill>
              </a:rPr>
              <a:t> вводить у образах </a:t>
            </a:r>
            <a:r>
              <a:rPr lang="ru-RU" dirty="0" err="1">
                <a:solidFill>
                  <a:srgbClr val="FF0000"/>
                </a:solidFill>
              </a:rPr>
              <a:t>ворогів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інтелектуальних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розважливих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хитрих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які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знають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що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саме</a:t>
            </a:r>
            <a:r>
              <a:rPr lang="ru-RU" dirty="0">
                <a:solidFill>
                  <a:srgbClr val="FF0000"/>
                </a:solidFill>
              </a:rPr>
              <a:t> є </a:t>
            </a:r>
            <a:r>
              <a:rPr lang="ru-RU" dirty="0" err="1">
                <a:solidFill>
                  <a:srgbClr val="FF0000"/>
                </a:solidFill>
              </a:rPr>
              <a:t>слабким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місцем</a:t>
            </a:r>
            <a:r>
              <a:rPr lang="ru-RU" dirty="0">
                <a:solidFill>
                  <a:srgbClr val="FF0000"/>
                </a:solidFill>
              </a:rPr>
              <a:t> в </a:t>
            </a:r>
            <a:r>
              <a:rPr lang="ru-RU" dirty="0" err="1">
                <a:solidFill>
                  <a:srgbClr val="FF0000"/>
                </a:solidFill>
              </a:rPr>
              <a:t>українців</a:t>
            </a:r>
            <a:r>
              <a:rPr lang="ru-RU" dirty="0">
                <a:solidFill>
                  <a:srgbClr val="FF0000"/>
                </a:solidFill>
              </a:rPr>
              <a:t>, і мудро </a:t>
            </a:r>
            <a:r>
              <a:rPr lang="ru-RU" dirty="0" err="1">
                <a:solidFill>
                  <a:srgbClr val="FF0000"/>
                </a:solidFill>
              </a:rPr>
              <a:t>використовують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цю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мічену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карту.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4038600" cy="315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72966"/>
      </p:ext>
    </p:extLst>
  </p:cSld>
  <p:clrMapOvr>
    <a:masterClrMapping/>
  </p:clrMapOvr>
  <p:transition spd="slow" advTm="1416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Щоденник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” (1941-1945 роки)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err="1">
                <a:solidFill>
                  <a:srgbClr val="FF0000"/>
                </a:solidFill>
              </a:rPr>
              <a:t>Жорсткість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оцінок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українського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режисера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письменника</a:t>
            </a:r>
            <a:r>
              <a:rPr lang="ru-RU" dirty="0">
                <a:solidFill>
                  <a:srgbClr val="FF0000"/>
                </a:solidFill>
              </a:rPr>
              <a:t> того, </a:t>
            </a:r>
            <a:r>
              <a:rPr lang="ru-RU" dirty="0" err="1">
                <a:solidFill>
                  <a:srgbClr val="FF0000"/>
                </a:solidFill>
              </a:rPr>
              <a:t>чому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він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був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свідком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Війна</a:t>
            </a:r>
            <a:r>
              <a:rPr lang="ru-RU" dirty="0">
                <a:solidFill>
                  <a:srgbClr val="FF0000"/>
                </a:solidFill>
              </a:rPr>
              <a:t>, за </a:t>
            </a:r>
            <a:r>
              <a:rPr lang="ru-RU" dirty="0" err="1">
                <a:solidFill>
                  <a:srgbClr val="FF0000"/>
                </a:solidFill>
              </a:rPr>
              <a:t>Довженком</a:t>
            </a:r>
            <a:r>
              <a:rPr lang="ru-RU" dirty="0">
                <a:solidFill>
                  <a:srgbClr val="FF0000"/>
                </a:solidFill>
              </a:rPr>
              <a:t>, — </a:t>
            </a:r>
            <a:r>
              <a:rPr lang="ru-RU" dirty="0" err="1">
                <a:solidFill>
                  <a:srgbClr val="FF0000"/>
                </a:solidFill>
              </a:rPr>
              <a:t>багатошарова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багаторівнева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зовнішня</a:t>
            </a:r>
            <a:r>
              <a:rPr lang="ru-RU" dirty="0">
                <a:solidFill>
                  <a:srgbClr val="FF0000"/>
                </a:solidFill>
              </a:rPr>
              <a:t> та </a:t>
            </a:r>
            <a:r>
              <a:rPr lang="ru-RU" dirty="0" err="1">
                <a:solidFill>
                  <a:srgbClr val="FF0000"/>
                </a:solidFill>
              </a:rPr>
              <a:t>внутрішня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Здавалося</a:t>
            </a:r>
            <a:r>
              <a:rPr lang="ru-RU" dirty="0">
                <a:solidFill>
                  <a:srgbClr val="FF0000"/>
                </a:solidFill>
              </a:rPr>
              <a:t> б, за </a:t>
            </a:r>
            <a:r>
              <a:rPr lang="ru-RU" dirty="0" err="1">
                <a:solidFill>
                  <a:srgbClr val="FF0000"/>
                </a:solidFill>
              </a:rPr>
              <a:t>останні</a:t>
            </a:r>
            <a:r>
              <a:rPr lang="ru-RU" dirty="0">
                <a:solidFill>
                  <a:srgbClr val="FF0000"/>
                </a:solidFill>
              </a:rPr>
              <a:t> роки про ту </a:t>
            </a:r>
            <a:r>
              <a:rPr lang="ru-RU" dirty="0" err="1">
                <a:solidFill>
                  <a:srgbClr val="FF0000"/>
                </a:solidFill>
              </a:rPr>
              <a:t>війну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стільки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вже</a:t>
            </a:r>
            <a:r>
              <a:rPr lang="ru-RU" dirty="0">
                <a:solidFill>
                  <a:srgbClr val="FF0000"/>
                </a:solidFill>
              </a:rPr>
              <a:t> сказано </a:t>
            </a:r>
            <a:r>
              <a:rPr lang="ru-RU" dirty="0" err="1">
                <a:solidFill>
                  <a:srgbClr val="FF0000"/>
                </a:solidFill>
              </a:rPr>
              <a:t>раніше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забороненого</a:t>
            </a:r>
            <a:r>
              <a:rPr lang="ru-RU" dirty="0">
                <a:solidFill>
                  <a:srgbClr val="FF0000"/>
                </a:solidFill>
              </a:rPr>
              <a:t> і крамольного. Сказано </a:t>
            </a:r>
            <a:r>
              <a:rPr lang="ru-RU" dirty="0" err="1">
                <a:solidFill>
                  <a:srgbClr val="FF0000"/>
                </a:solidFill>
              </a:rPr>
              <a:t>тепер</a:t>
            </a:r>
            <a:r>
              <a:rPr lang="ru-RU" dirty="0">
                <a:solidFill>
                  <a:srgbClr val="FF0000"/>
                </a:solidFill>
              </a:rPr>
              <a:t>, коли й </a:t>
            </a:r>
            <a:r>
              <a:rPr lang="ru-RU" dirty="0" err="1">
                <a:solidFill>
                  <a:srgbClr val="FF0000"/>
                </a:solidFill>
              </a:rPr>
              <a:t>сказати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можна</a:t>
            </a:r>
            <a:r>
              <a:rPr lang="ru-RU" dirty="0">
                <a:solidFill>
                  <a:srgbClr val="FF0000"/>
                </a:solidFill>
              </a:rPr>
              <a:t>, і за </a:t>
            </a:r>
            <a:r>
              <a:rPr lang="ru-RU" dirty="0" err="1">
                <a:solidFill>
                  <a:srgbClr val="FF0000"/>
                </a:solidFill>
              </a:rPr>
              <a:t>це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нічого</a:t>
            </a:r>
            <a:r>
              <a:rPr lang="ru-RU" dirty="0">
                <a:solidFill>
                  <a:srgbClr val="FF0000"/>
                </a:solidFill>
              </a:rPr>
              <a:t> не буде. 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894584" cy="3755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5537"/>
      </p:ext>
    </p:extLst>
  </p:cSld>
  <p:clrMapOvr>
    <a:masterClrMapping/>
  </p:clrMapOvr>
  <p:transition spd="slow" advTm="1579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Фільм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“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Мічурін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” (1949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рік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«</a:t>
            </a:r>
            <a:r>
              <a:rPr lang="ru-RU" dirty="0" err="1">
                <a:solidFill>
                  <a:srgbClr val="FF0000"/>
                </a:solidFill>
              </a:rPr>
              <a:t>Мічурін</a:t>
            </a:r>
            <a:r>
              <a:rPr lang="ru-RU" dirty="0">
                <a:solidFill>
                  <a:srgbClr val="FF0000"/>
                </a:solidFill>
              </a:rPr>
              <a:t>» — перший </a:t>
            </a:r>
            <a:r>
              <a:rPr lang="ru-RU" dirty="0" err="1">
                <a:solidFill>
                  <a:srgbClr val="FF0000"/>
                </a:solidFill>
              </a:rPr>
              <a:t>кольоровий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фільм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Олександра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Довженка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Величний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поетичний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задум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Довженка</a:t>
            </a:r>
            <a:r>
              <a:rPr lang="ru-RU" dirty="0">
                <a:solidFill>
                  <a:srgbClr val="FF0000"/>
                </a:solidFill>
              </a:rPr>
              <a:t> «</a:t>
            </a:r>
            <a:r>
              <a:rPr lang="ru-RU" dirty="0" err="1">
                <a:solidFill>
                  <a:srgbClr val="FF0000"/>
                </a:solidFill>
              </a:rPr>
              <a:t>Життя</a:t>
            </a:r>
            <a:r>
              <a:rPr lang="ru-RU" dirty="0">
                <a:solidFill>
                  <a:srgbClr val="FF0000"/>
                </a:solidFill>
              </a:rPr>
              <a:t> у </a:t>
            </a:r>
            <a:r>
              <a:rPr lang="ru-RU" dirty="0" err="1">
                <a:solidFill>
                  <a:srgbClr val="FF0000"/>
                </a:solidFill>
              </a:rPr>
              <a:t>цвіту</a:t>
            </a:r>
            <a:r>
              <a:rPr lang="ru-RU" dirty="0">
                <a:solidFill>
                  <a:srgbClr val="FF0000"/>
                </a:solidFill>
              </a:rPr>
              <a:t>» (1946-47) </a:t>
            </a:r>
            <a:r>
              <a:rPr lang="ru-RU" dirty="0" err="1">
                <a:solidFill>
                  <a:srgbClr val="FF0000"/>
                </a:solidFill>
              </a:rPr>
              <a:t>кінематографічними</a:t>
            </a:r>
            <a:r>
              <a:rPr lang="ru-RU" dirty="0">
                <a:solidFill>
                  <a:srgbClr val="FF0000"/>
                </a:solidFill>
              </a:rPr>
              <a:t> чиновниками </a:t>
            </a:r>
            <a:r>
              <a:rPr lang="ru-RU" dirty="0" err="1">
                <a:solidFill>
                  <a:srgbClr val="FF0000"/>
                </a:solidFill>
              </a:rPr>
              <a:t>було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безжально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спотворено</a:t>
            </a:r>
            <a:r>
              <a:rPr lang="ru-RU" dirty="0">
                <a:solidFill>
                  <a:srgbClr val="FF0000"/>
                </a:solidFill>
              </a:rPr>
              <a:t> в </a:t>
            </a:r>
            <a:r>
              <a:rPr lang="ru-RU" dirty="0" err="1">
                <a:solidFill>
                  <a:srgbClr val="FF0000"/>
                </a:solidFill>
              </a:rPr>
              <a:t>канонічний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історико-біографічний</a:t>
            </a:r>
            <a:r>
              <a:rPr lang="ru-RU" dirty="0">
                <a:solidFill>
                  <a:srgbClr val="FF0000"/>
                </a:solidFill>
              </a:rPr>
              <a:t> опус: </a:t>
            </a:r>
            <a:r>
              <a:rPr lang="ru-RU" dirty="0" err="1">
                <a:solidFill>
                  <a:srgbClr val="FF0000"/>
                </a:solidFill>
              </a:rPr>
              <a:t>фільм</a:t>
            </a:r>
            <a:r>
              <a:rPr lang="ru-RU" dirty="0">
                <a:solidFill>
                  <a:srgbClr val="FF0000"/>
                </a:solidFill>
              </a:rPr>
              <a:t> про </a:t>
            </a:r>
            <a:r>
              <a:rPr lang="ru-RU" dirty="0" err="1">
                <a:solidFill>
                  <a:srgbClr val="FF0000"/>
                </a:solidFill>
              </a:rPr>
              <a:t>життя</a:t>
            </a:r>
            <a:r>
              <a:rPr lang="ru-RU" dirty="0">
                <a:solidFill>
                  <a:srgbClr val="FF0000"/>
                </a:solidFill>
              </a:rPr>
              <a:t> та </a:t>
            </a:r>
            <a:r>
              <a:rPr lang="ru-RU" dirty="0" err="1">
                <a:solidFill>
                  <a:srgbClr val="FF0000"/>
                </a:solidFill>
              </a:rPr>
              <a:t>діяльність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російського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вченого-біолога</a:t>
            </a:r>
            <a:r>
              <a:rPr lang="ru-RU" dirty="0">
                <a:solidFill>
                  <a:srgbClr val="FF0000"/>
                </a:solidFill>
              </a:rPr>
              <a:t> І.В. </a:t>
            </a:r>
            <a:r>
              <a:rPr lang="ru-RU" dirty="0" err="1">
                <a:solidFill>
                  <a:srgbClr val="FF0000"/>
                </a:solidFill>
              </a:rPr>
              <a:t>Мічуріна</a:t>
            </a:r>
            <a:r>
              <a:rPr lang="ru-RU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3456384" cy="4137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48983"/>
      </p:ext>
    </p:extLst>
  </p:cSld>
  <p:clrMapOvr>
    <a:masterClrMapping/>
  </p:clrMapOvr>
  <p:transition spd="slow" advTm="118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Кіноповість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“Зачарована Десна” (1954-1956 роки)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628800"/>
            <a:ext cx="432048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FF0000"/>
                </a:solidFill>
              </a:rPr>
              <a:t>Зачарована Десна — </a:t>
            </a:r>
            <a:r>
              <a:rPr lang="ru-RU" sz="2400" dirty="0" err="1">
                <a:solidFill>
                  <a:srgbClr val="FF0000"/>
                </a:solidFill>
              </a:rPr>
              <a:t>автобіографічний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твір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спогади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Олександра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Довженка</a:t>
            </a:r>
            <a:r>
              <a:rPr lang="ru-RU" sz="2400" dirty="0">
                <a:solidFill>
                  <a:srgbClr val="FF0000"/>
                </a:solidFill>
              </a:rPr>
              <a:t> про </a:t>
            </a:r>
            <a:r>
              <a:rPr lang="ru-RU" sz="2400" dirty="0" err="1">
                <a:solidFill>
                  <a:srgbClr val="FF0000"/>
                </a:solidFill>
              </a:rPr>
              <a:t>дитинство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перші</a:t>
            </a:r>
            <a:r>
              <a:rPr lang="ru-RU" sz="2400" dirty="0">
                <a:solidFill>
                  <a:srgbClr val="FF0000"/>
                </a:solidFill>
              </a:rPr>
              <a:t> кроки </a:t>
            </a:r>
            <a:r>
              <a:rPr lang="ru-RU" sz="2400" dirty="0" err="1">
                <a:solidFill>
                  <a:srgbClr val="FF0000"/>
                </a:solidFill>
              </a:rPr>
              <a:t>пізнання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життя</a:t>
            </a:r>
            <a:r>
              <a:rPr lang="ru-RU" sz="2400" dirty="0">
                <a:solidFill>
                  <a:srgbClr val="FF0000"/>
                </a:solidFill>
              </a:rPr>
              <a:t>, про «</a:t>
            </a:r>
            <a:r>
              <a:rPr lang="ru-RU" sz="2400" dirty="0" err="1">
                <a:solidFill>
                  <a:srgbClr val="FF0000"/>
                </a:solidFill>
              </a:rPr>
              <a:t>перші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радощі</a:t>
            </a:r>
            <a:r>
              <a:rPr lang="ru-RU" sz="2400" dirty="0">
                <a:solidFill>
                  <a:srgbClr val="FF0000"/>
                </a:solidFill>
              </a:rPr>
              <a:t>, і </a:t>
            </a:r>
            <a:r>
              <a:rPr lang="ru-RU" sz="2400" dirty="0" err="1">
                <a:solidFill>
                  <a:srgbClr val="FF0000"/>
                </a:solidFill>
              </a:rPr>
              <a:t>вболівання</a:t>
            </a:r>
            <a:r>
              <a:rPr lang="ru-RU" sz="2400" dirty="0">
                <a:solidFill>
                  <a:srgbClr val="FF0000"/>
                </a:solidFill>
              </a:rPr>
              <a:t>, і </a:t>
            </a:r>
            <a:r>
              <a:rPr lang="ru-RU" sz="2400" dirty="0" err="1">
                <a:solidFill>
                  <a:srgbClr val="FF0000"/>
                </a:solidFill>
              </a:rPr>
              <a:t>чари</a:t>
            </a:r>
            <a:r>
              <a:rPr lang="ru-RU" sz="2400" dirty="0">
                <a:solidFill>
                  <a:srgbClr val="FF0000"/>
                </a:solidFill>
              </a:rPr>
              <a:t> перших </a:t>
            </a:r>
            <a:r>
              <a:rPr lang="ru-RU" sz="2400" dirty="0" err="1">
                <a:solidFill>
                  <a:srgbClr val="FF0000"/>
                </a:solidFill>
              </a:rPr>
              <a:t>захоплень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дитячих</a:t>
            </a:r>
            <a:r>
              <a:rPr lang="ru-RU" sz="2400" dirty="0" smtClean="0">
                <a:solidFill>
                  <a:srgbClr val="FF0000"/>
                </a:solidFill>
              </a:rPr>
              <a:t>…</a:t>
            </a:r>
          </a:p>
          <a:p>
            <a:pPr marL="0" indent="0" algn="ctr">
              <a:buNone/>
            </a:pPr>
            <a:r>
              <a:rPr lang="ru-RU" sz="2400" dirty="0" err="1">
                <a:solidFill>
                  <a:srgbClr val="FF0000"/>
                </a:solidFill>
              </a:rPr>
              <a:t>Письменник</a:t>
            </a:r>
            <a:r>
              <a:rPr lang="ru-RU" sz="2400" dirty="0">
                <a:solidFill>
                  <a:srgbClr val="FF0000"/>
                </a:solidFill>
              </a:rPr>
              <a:t> прекрасно знав </a:t>
            </a:r>
            <a:r>
              <a:rPr lang="ru-RU" sz="2400" dirty="0" err="1">
                <a:solidFill>
                  <a:srgbClr val="FF0000"/>
                </a:solidFill>
              </a:rPr>
              <a:t>духовний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світ</a:t>
            </a:r>
            <a:r>
              <a:rPr lang="ru-RU" sz="2400" dirty="0">
                <a:solidFill>
                  <a:srgbClr val="FF0000"/>
                </a:solidFill>
              </a:rPr>
              <a:t> селянина, </a:t>
            </a:r>
            <a:r>
              <a:rPr lang="ru-RU" sz="2400" dirty="0" err="1">
                <a:solidFill>
                  <a:srgbClr val="FF0000"/>
                </a:solidFill>
              </a:rPr>
              <a:t>народний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побут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звичаї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його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психологію</a:t>
            </a:r>
            <a:r>
              <a:rPr lang="ru-RU" sz="2400" dirty="0">
                <a:solidFill>
                  <a:srgbClr val="FF0000"/>
                </a:solidFill>
              </a:rPr>
              <a:t>. </a:t>
            </a:r>
            <a:r>
              <a:rPr lang="ru-RU" sz="2400" dirty="0" err="1">
                <a:solidFill>
                  <a:srgbClr val="FF0000"/>
                </a:solidFill>
              </a:rPr>
              <a:t>Можна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сказати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що</a:t>
            </a:r>
            <a:r>
              <a:rPr lang="ru-RU" sz="2400" dirty="0">
                <a:solidFill>
                  <a:srgbClr val="FF0000"/>
                </a:solidFill>
              </a:rPr>
              <a:t> «Зачарована Десна» — </a:t>
            </a:r>
            <a:r>
              <a:rPr lang="ru-RU" sz="2400" dirty="0" err="1">
                <a:solidFill>
                  <a:srgbClr val="FF0000"/>
                </a:solidFill>
              </a:rPr>
              <a:t>своєрідна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енциклопедія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сільського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життя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України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кінця</a:t>
            </a:r>
            <a:r>
              <a:rPr lang="ru-RU" sz="2400" dirty="0">
                <a:solidFill>
                  <a:srgbClr val="FF0000"/>
                </a:solidFill>
              </a:rPr>
              <a:t> XIX і початку XX </a:t>
            </a:r>
            <a:r>
              <a:rPr lang="ru-RU" sz="2400" dirty="0" err="1">
                <a:solidFill>
                  <a:srgbClr val="FF0000"/>
                </a:solidFill>
              </a:rPr>
              <a:t>століть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807635" cy="41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3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443"/>
    </mc:Choice>
    <mc:Fallback>
      <p:transition spd="slow" advTm="194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Нагороди та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премії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043608" y="1340768"/>
            <a:ext cx="7056784" cy="4608512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r>
              <a:rPr lang="ru-RU" sz="4500" dirty="0" smtClean="0">
                <a:solidFill>
                  <a:srgbClr val="FF0000"/>
                </a:solidFill>
              </a:rPr>
              <a:t>1934- </a:t>
            </a:r>
            <a:r>
              <a:rPr lang="ru-RU" sz="4500" dirty="0">
                <a:solidFill>
                  <a:srgbClr val="FF0000"/>
                </a:solidFill>
              </a:rPr>
              <a:t>МКФ у </a:t>
            </a:r>
            <a:r>
              <a:rPr lang="ru-RU" sz="4500" dirty="0" err="1">
                <a:solidFill>
                  <a:srgbClr val="FF0000"/>
                </a:solidFill>
              </a:rPr>
              <a:t>Венеції</a:t>
            </a:r>
            <a:r>
              <a:rPr lang="ru-RU" sz="4500" dirty="0">
                <a:solidFill>
                  <a:srgbClr val="FF0000"/>
                </a:solidFill>
              </a:rPr>
              <a:t> (Приз, </a:t>
            </a:r>
            <a:r>
              <a:rPr lang="ru-RU" sz="4500" dirty="0" err="1">
                <a:solidFill>
                  <a:srgbClr val="FF0000"/>
                </a:solidFill>
              </a:rPr>
              <a:t>фільм</a:t>
            </a:r>
            <a:r>
              <a:rPr lang="ru-RU" sz="4500" dirty="0">
                <a:solidFill>
                  <a:srgbClr val="FF0000"/>
                </a:solidFill>
              </a:rPr>
              <a:t> «</a:t>
            </a:r>
            <a:r>
              <a:rPr lang="ru-RU" sz="4500" dirty="0" err="1">
                <a:solidFill>
                  <a:srgbClr val="FF0000"/>
                </a:solidFill>
              </a:rPr>
              <a:t>Іван</a:t>
            </a:r>
            <a:r>
              <a:rPr lang="ru-RU" sz="4500" dirty="0" smtClean="0">
                <a:solidFill>
                  <a:srgbClr val="FF0000"/>
                </a:solidFill>
              </a:rPr>
              <a:t>»)</a:t>
            </a:r>
            <a:endParaRPr lang="ru-RU" sz="4500" dirty="0">
              <a:solidFill>
                <a:srgbClr val="FF0000"/>
              </a:solidFill>
            </a:endParaRPr>
          </a:p>
          <a:p>
            <a:r>
              <a:rPr lang="ru-RU" sz="4500" dirty="0" smtClean="0">
                <a:solidFill>
                  <a:srgbClr val="FF0000"/>
                </a:solidFill>
              </a:rPr>
              <a:t>1941- </a:t>
            </a:r>
            <a:r>
              <a:rPr lang="ru-RU" sz="4500" dirty="0" err="1">
                <a:solidFill>
                  <a:srgbClr val="FF0000"/>
                </a:solidFill>
              </a:rPr>
              <a:t>Сталінська</a:t>
            </a:r>
            <a:r>
              <a:rPr lang="ru-RU" sz="4500" dirty="0">
                <a:solidFill>
                  <a:srgbClr val="FF0000"/>
                </a:solidFill>
              </a:rPr>
              <a:t> </a:t>
            </a:r>
            <a:r>
              <a:rPr lang="ru-RU" sz="4500" dirty="0" err="1">
                <a:solidFill>
                  <a:srgbClr val="FF0000"/>
                </a:solidFill>
              </a:rPr>
              <a:t>премія</a:t>
            </a:r>
            <a:r>
              <a:rPr lang="ru-RU" sz="4500" dirty="0">
                <a:solidFill>
                  <a:srgbClr val="FF0000"/>
                </a:solidFill>
              </a:rPr>
              <a:t> (</a:t>
            </a:r>
            <a:r>
              <a:rPr lang="en-US" sz="4500" dirty="0">
                <a:solidFill>
                  <a:srgbClr val="FF0000"/>
                </a:solidFill>
              </a:rPr>
              <a:t>I </a:t>
            </a:r>
            <a:r>
              <a:rPr lang="ru-RU" sz="4500" dirty="0" err="1">
                <a:solidFill>
                  <a:srgbClr val="FF0000"/>
                </a:solidFill>
              </a:rPr>
              <a:t>ступеню</a:t>
            </a:r>
            <a:r>
              <a:rPr lang="ru-RU" sz="4500" dirty="0">
                <a:solidFill>
                  <a:srgbClr val="FF0000"/>
                </a:solidFill>
              </a:rPr>
              <a:t>, </a:t>
            </a:r>
            <a:r>
              <a:rPr lang="ru-RU" sz="4500" dirty="0" err="1">
                <a:solidFill>
                  <a:srgbClr val="FF0000"/>
                </a:solidFill>
              </a:rPr>
              <a:t>фільм</a:t>
            </a:r>
            <a:r>
              <a:rPr lang="ru-RU" sz="4500" dirty="0">
                <a:solidFill>
                  <a:srgbClr val="FF0000"/>
                </a:solidFill>
              </a:rPr>
              <a:t> «Щорс</a:t>
            </a:r>
            <a:r>
              <a:rPr lang="ru-RU" sz="4500" dirty="0" smtClean="0">
                <a:solidFill>
                  <a:srgbClr val="FF0000"/>
                </a:solidFill>
              </a:rPr>
              <a:t>»)</a:t>
            </a:r>
            <a:endParaRPr lang="ru-RU" sz="4500" dirty="0">
              <a:solidFill>
                <a:srgbClr val="FF0000"/>
              </a:solidFill>
            </a:endParaRPr>
          </a:p>
          <a:p>
            <a:r>
              <a:rPr lang="ru-RU" sz="4500" dirty="0">
                <a:solidFill>
                  <a:srgbClr val="FF0000"/>
                </a:solidFill>
              </a:rPr>
              <a:t>1949 </a:t>
            </a:r>
            <a:r>
              <a:rPr lang="ru-RU" sz="4500" dirty="0" smtClean="0">
                <a:solidFill>
                  <a:srgbClr val="FF0000"/>
                </a:solidFill>
              </a:rPr>
              <a:t>-МКФ </a:t>
            </a:r>
            <a:r>
              <a:rPr lang="ru-RU" sz="4500" dirty="0">
                <a:solidFill>
                  <a:srgbClr val="FF0000"/>
                </a:solidFill>
              </a:rPr>
              <a:t>в м. </a:t>
            </a:r>
            <a:r>
              <a:rPr lang="ru-RU" sz="4500" dirty="0" err="1">
                <a:solidFill>
                  <a:srgbClr val="FF0000"/>
                </a:solidFill>
              </a:rPr>
              <a:t>Готвальдові</a:t>
            </a:r>
            <a:r>
              <a:rPr lang="ru-RU" sz="4500" dirty="0">
                <a:solidFill>
                  <a:srgbClr val="FF0000"/>
                </a:solidFill>
              </a:rPr>
              <a:t> (</a:t>
            </a:r>
            <a:r>
              <a:rPr lang="ru-RU" sz="4500" dirty="0" err="1">
                <a:solidFill>
                  <a:srgbClr val="FF0000"/>
                </a:solidFill>
              </a:rPr>
              <a:t>Премія</a:t>
            </a:r>
            <a:r>
              <a:rPr lang="ru-RU" sz="4500" dirty="0">
                <a:solidFill>
                  <a:srgbClr val="FF0000"/>
                </a:solidFill>
              </a:rPr>
              <a:t> </a:t>
            </a:r>
            <a:r>
              <a:rPr lang="ru-RU" sz="4500" dirty="0" err="1">
                <a:solidFill>
                  <a:srgbClr val="FF0000"/>
                </a:solidFill>
              </a:rPr>
              <a:t>праці</a:t>
            </a:r>
            <a:r>
              <a:rPr lang="ru-RU" sz="4500" dirty="0">
                <a:solidFill>
                  <a:srgbClr val="FF0000"/>
                </a:solidFill>
              </a:rPr>
              <a:t>, </a:t>
            </a:r>
            <a:r>
              <a:rPr lang="ru-RU" sz="4500" dirty="0" err="1">
                <a:solidFill>
                  <a:srgbClr val="FF0000"/>
                </a:solidFill>
              </a:rPr>
              <a:t>фільм</a:t>
            </a:r>
            <a:r>
              <a:rPr lang="ru-RU" sz="4500" dirty="0">
                <a:solidFill>
                  <a:srgbClr val="FF0000"/>
                </a:solidFill>
              </a:rPr>
              <a:t> «</a:t>
            </a:r>
            <a:r>
              <a:rPr lang="ru-RU" sz="4500" dirty="0" err="1">
                <a:solidFill>
                  <a:srgbClr val="FF0000"/>
                </a:solidFill>
              </a:rPr>
              <a:t>Мічурін</a:t>
            </a:r>
            <a:r>
              <a:rPr lang="ru-RU" sz="4500" dirty="0">
                <a:solidFill>
                  <a:srgbClr val="FF0000"/>
                </a:solidFill>
              </a:rPr>
              <a:t>»)</a:t>
            </a:r>
          </a:p>
          <a:p>
            <a:r>
              <a:rPr lang="ru-RU" sz="4500" dirty="0">
                <a:solidFill>
                  <a:srgbClr val="FF0000"/>
                </a:solidFill>
              </a:rPr>
              <a:t>1949 </a:t>
            </a:r>
            <a:r>
              <a:rPr lang="ru-RU" sz="4500" dirty="0" smtClean="0">
                <a:solidFill>
                  <a:srgbClr val="FF0000"/>
                </a:solidFill>
              </a:rPr>
              <a:t>-МКФ </a:t>
            </a:r>
            <a:r>
              <a:rPr lang="ru-RU" sz="4500" dirty="0">
                <a:solidFill>
                  <a:srgbClr val="FF0000"/>
                </a:solidFill>
              </a:rPr>
              <a:t>в </a:t>
            </a:r>
            <a:r>
              <a:rPr lang="ru-RU" sz="4500" dirty="0" err="1">
                <a:solidFill>
                  <a:srgbClr val="FF0000"/>
                </a:solidFill>
              </a:rPr>
              <a:t>Маріанських</a:t>
            </a:r>
            <a:r>
              <a:rPr lang="ru-RU" sz="4500" dirty="0">
                <a:solidFill>
                  <a:srgbClr val="FF0000"/>
                </a:solidFill>
              </a:rPr>
              <a:t> </a:t>
            </a:r>
            <a:r>
              <a:rPr lang="ru-RU" sz="4500" dirty="0" err="1">
                <a:solidFill>
                  <a:srgbClr val="FF0000"/>
                </a:solidFill>
              </a:rPr>
              <a:t>Лазнях</a:t>
            </a:r>
            <a:r>
              <a:rPr lang="ru-RU" sz="4500" dirty="0">
                <a:solidFill>
                  <a:srgbClr val="FF0000"/>
                </a:solidFill>
              </a:rPr>
              <a:t> (</a:t>
            </a:r>
            <a:r>
              <a:rPr lang="ru-RU" sz="4500" dirty="0" err="1">
                <a:solidFill>
                  <a:srgbClr val="FF0000"/>
                </a:solidFill>
              </a:rPr>
              <a:t>Премія</a:t>
            </a:r>
            <a:r>
              <a:rPr lang="ru-RU" sz="4500" dirty="0">
                <a:solidFill>
                  <a:srgbClr val="FF0000"/>
                </a:solidFill>
              </a:rPr>
              <a:t> за </a:t>
            </a:r>
            <a:r>
              <a:rPr lang="ru-RU" sz="4500" dirty="0" err="1">
                <a:solidFill>
                  <a:srgbClr val="FF0000"/>
                </a:solidFill>
              </a:rPr>
              <a:t>найкращий</a:t>
            </a:r>
            <a:r>
              <a:rPr lang="ru-RU" sz="4500" dirty="0">
                <a:solidFill>
                  <a:srgbClr val="FF0000"/>
                </a:solidFill>
              </a:rPr>
              <a:t> </a:t>
            </a:r>
            <a:r>
              <a:rPr lang="ru-RU" sz="4500" dirty="0" err="1">
                <a:solidFill>
                  <a:srgbClr val="FF0000"/>
                </a:solidFill>
              </a:rPr>
              <a:t>кольорвий</a:t>
            </a:r>
            <a:r>
              <a:rPr lang="ru-RU" sz="4500" dirty="0">
                <a:solidFill>
                  <a:srgbClr val="FF0000"/>
                </a:solidFill>
              </a:rPr>
              <a:t> </a:t>
            </a:r>
            <a:r>
              <a:rPr lang="ru-RU" sz="4500" dirty="0" err="1">
                <a:solidFill>
                  <a:srgbClr val="FF0000"/>
                </a:solidFill>
              </a:rPr>
              <a:t>фільм</a:t>
            </a:r>
            <a:r>
              <a:rPr lang="ru-RU" sz="4500" dirty="0">
                <a:solidFill>
                  <a:srgbClr val="FF0000"/>
                </a:solidFill>
              </a:rPr>
              <a:t>, </a:t>
            </a:r>
            <a:r>
              <a:rPr lang="ru-RU" sz="4500" dirty="0" err="1">
                <a:solidFill>
                  <a:srgbClr val="FF0000"/>
                </a:solidFill>
              </a:rPr>
              <a:t>фільм</a:t>
            </a:r>
            <a:r>
              <a:rPr lang="ru-RU" sz="4500" dirty="0">
                <a:solidFill>
                  <a:srgbClr val="FF0000"/>
                </a:solidFill>
              </a:rPr>
              <a:t> «</a:t>
            </a:r>
            <a:r>
              <a:rPr lang="ru-RU" sz="4500" dirty="0" err="1">
                <a:solidFill>
                  <a:srgbClr val="FF0000"/>
                </a:solidFill>
              </a:rPr>
              <a:t>Мічурін</a:t>
            </a:r>
            <a:r>
              <a:rPr lang="ru-RU" sz="4500" dirty="0">
                <a:solidFill>
                  <a:srgbClr val="FF0000"/>
                </a:solidFill>
              </a:rPr>
              <a:t>»)</a:t>
            </a:r>
          </a:p>
          <a:p>
            <a:r>
              <a:rPr lang="ru-RU" sz="4500" dirty="0" smtClean="0">
                <a:solidFill>
                  <a:srgbClr val="FF0000"/>
                </a:solidFill>
              </a:rPr>
              <a:t>1949- </a:t>
            </a:r>
            <a:r>
              <a:rPr lang="ru-RU" sz="4500" dirty="0" err="1">
                <a:solidFill>
                  <a:srgbClr val="FF0000"/>
                </a:solidFill>
              </a:rPr>
              <a:t>Сталінська</a:t>
            </a:r>
            <a:r>
              <a:rPr lang="ru-RU" sz="4500" dirty="0">
                <a:solidFill>
                  <a:srgbClr val="FF0000"/>
                </a:solidFill>
              </a:rPr>
              <a:t> </a:t>
            </a:r>
            <a:r>
              <a:rPr lang="ru-RU" sz="4500" dirty="0" err="1">
                <a:solidFill>
                  <a:srgbClr val="FF0000"/>
                </a:solidFill>
              </a:rPr>
              <a:t>премія</a:t>
            </a:r>
            <a:r>
              <a:rPr lang="ru-RU" sz="4500" dirty="0">
                <a:solidFill>
                  <a:srgbClr val="FF0000"/>
                </a:solidFill>
              </a:rPr>
              <a:t> (</a:t>
            </a:r>
            <a:r>
              <a:rPr lang="en-US" sz="4500" dirty="0">
                <a:solidFill>
                  <a:srgbClr val="FF0000"/>
                </a:solidFill>
              </a:rPr>
              <a:t>II </a:t>
            </a:r>
            <a:r>
              <a:rPr lang="ru-RU" sz="4500" dirty="0" err="1">
                <a:solidFill>
                  <a:srgbClr val="FF0000"/>
                </a:solidFill>
              </a:rPr>
              <a:t>ступеню</a:t>
            </a:r>
            <a:r>
              <a:rPr lang="ru-RU" sz="4500" dirty="0">
                <a:solidFill>
                  <a:srgbClr val="FF0000"/>
                </a:solidFill>
              </a:rPr>
              <a:t>, </a:t>
            </a:r>
            <a:r>
              <a:rPr lang="ru-RU" sz="4500" dirty="0" err="1">
                <a:solidFill>
                  <a:srgbClr val="FF0000"/>
                </a:solidFill>
              </a:rPr>
              <a:t>фільм</a:t>
            </a:r>
            <a:r>
              <a:rPr lang="ru-RU" sz="4500" dirty="0">
                <a:solidFill>
                  <a:srgbClr val="FF0000"/>
                </a:solidFill>
              </a:rPr>
              <a:t> «</a:t>
            </a:r>
            <a:r>
              <a:rPr lang="ru-RU" sz="4500" dirty="0" err="1">
                <a:solidFill>
                  <a:srgbClr val="FF0000"/>
                </a:solidFill>
              </a:rPr>
              <a:t>Мічурін</a:t>
            </a:r>
            <a:r>
              <a:rPr lang="ru-RU" sz="4500" dirty="0">
                <a:solidFill>
                  <a:srgbClr val="FF0000"/>
                </a:solidFill>
              </a:rPr>
              <a:t>»)</a:t>
            </a:r>
          </a:p>
          <a:p>
            <a:r>
              <a:rPr lang="ru-RU" sz="4500" dirty="0">
                <a:solidFill>
                  <a:srgbClr val="FF0000"/>
                </a:solidFill>
              </a:rPr>
              <a:t>1959 </a:t>
            </a:r>
            <a:r>
              <a:rPr lang="ru-RU" sz="4500" dirty="0" smtClean="0">
                <a:solidFill>
                  <a:srgbClr val="FF0000"/>
                </a:solidFill>
              </a:rPr>
              <a:t>-ВКФ </a:t>
            </a:r>
            <a:r>
              <a:rPr lang="ru-RU" sz="4500" dirty="0">
                <a:solidFill>
                  <a:srgbClr val="FF0000"/>
                </a:solidFill>
              </a:rPr>
              <a:t>(Перша </a:t>
            </a:r>
            <a:r>
              <a:rPr lang="ru-RU" sz="4500" dirty="0" err="1">
                <a:solidFill>
                  <a:srgbClr val="FF0000"/>
                </a:solidFill>
              </a:rPr>
              <a:t>премія</a:t>
            </a:r>
            <a:r>
              <a:rPr lang="ru-RU" sz="4500" dirty="0">
                <a:solidFill>
                  <a:srgbClr val="FF0000"/>
                </a:solidFill>
              </a:rPr>
              <a:t> автору </a:t>
            </a:r>
            <a:r>
              <a:rPr lang="ru-RU" sz="4500" dirty="0" err="1">
                <a:solidFill>
                  <a:srgbClr val="FF0000"/>
                </a:solidFill>
              </a:rPr>
              <a:t>сценарію</a:t>
            </a:r>
            <a:r>
              <a:rPr lang="ru-RU" sz="4500" dirty="0">
                <a:solidFill>
                  <a:srgbClr val="FF0000"/>
                </a:solidFill>
              </a:rPr>
              <a:t> (посмертно), </a:t>
            </a:r>
            <a:r>
              <a:rPr lang="ru-RU" sz="4500" dirty="0" err="1">
                <a:solidFill>
                  <a:srgbClr val="FF0000"/>
                </a:solidFill>
              </a:rPr>
              <a:t>фільм</a:t>
            </a:r>
            <a:r>
              <a:rPr lang="ru-RU" sz="4500" dirty="0">
                <a:solidFill>
                  <a:srgbClr val="FF0000"/>
                </a:solidFill>
              </a:rPr>
              <a:t> «Поема про море»)</a:t>
            </a:r>
          </a:p>
          <a:p>
            <a:r>
              <a:rPr lang="ru-RU" sz="4500" dirty="0">
                <a:solidFill>
                  <a:srgbClr val="FF0000"/>
                </a:solidFill>
              </a:rPr>
              <a:t>1959 </a:t>
            </a:r>
            <a:r>
              <a:rPr lang="ru-RU" sz="4500" dirty="0" smtClean="0">
                <a:solidFill>
                  <a:srgbClr val="FF0000"/>
                </a:solidFill>
              </a:rPr>
              <a:t>-</a:t>
            </a:r>
            <a:r>
              <a:rPr lang="ru-RU" sz="4500" dirty="0" err="1" smtClean="0">
                <a:solidFill>
                  <a:srgbClr val="FF0000"/>
                </a:solidFill>
              </a:rPr>
              <a:t>Ленінська</a:t>
            </a:r>
            <a:r>
              <a:rPr lang="ru-RU" sz="4500" dirty="0" smtClean="0">
                <a:solidFill>
                  <a:srgbClr val="FF0000"/>
                </a:solidFill>
              </a:rPr>
              <a:t> </a:t>
            </a:r>
            <a:r>
              <a:rPr lang="ru-RU" sz="4500" dirty="0" err="1">
                <a:solidFill>
                  <a:srgbClr val="FF0000"/>
                </a:solidFill>
              </a:rPr>
              <a:t>премія</a:t>
            </a:r>
            <a:r>
              <a:rPr lang="ru-RU" sz="4500" dirty="0">
                <a:solidFill>
                  <a:srgbClr val="FF0000"/>
                </a:solidFill>
              </a:rPr>
              <a:t> (посмертно, </a:t>
            </a:r>
            <a:r>
              <a:rPr lang="ru-RU" sz="4500" dirty="0" err="1">
                <a:solidFill>
                  <a:srgbClr val="FF0000"/>
                </a:solidFill>
              </a:rPr>
              <a:t>фільм</a:t>
            </a:r>
            <a:r>
              <a:rPr lang="ru-RU" sz="4500" dirty="0">
                <a:solidFill>
                  <a:srgbClr val="FF0000"/>
                </a:solidFill>
              </a:rPr>
              <a:t> «Поема про море»)</a:t>
            </a: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14902"/>
      </p:ext>
    </p:extLst>
  </p:cSld>
  <p:clrMapOvr>
    <a:masterClrMapping/>
  </p:clrMapOvr>
  <p:transition spd="slow" advTm="243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3240360"/>
          </a:xfrm>
        </p:spPr>
        <p:txBody>
          <a:bodyPr>
            <a:noAutofit/>
          </a:bodyPr>
          <a:lstStyle/>
          <a:p>
            <a:r>
              <a:rPr lang="ru-RU" sz="3200" b="1" i="1" u="sng" dirty="0" err="1">
                <a:solidFill>
                  <a:srgbClr val="FF0000"/>
                </a:solidFill>
              </a:rPr>
              <a:t>Кіноповість</a:t>
            </a:r>
            <a:r>
              <a:rPr lang="ru-RU" sz="3200" dirty="0">
                <a:solidFill>
                  <a:srgbClr val="FF0000"/>
                </a:solidFill>
              </a:rPr>
              <a:t> – </a:t>
            </a:r>
            <a:r>
              <a:rPr lang="ru-RU" sz="3200" dirty="0" err="1">
                <a:solidFill>
                  <a:srgbClr val="FF0000"/>
                </a:solidFill>
              </a:rPr>
              <a:t>специфічний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літературний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твір</a:t>
            </a:r>
            <a:r>
              <a:rPr lang="ru-RU" sz="3200" dirty="0">
                <a:solidFill>
                  <a:srgbClr val="FF0000"/>
                </a:solidFill>
              </a:rPr>
              <a:t>, </a:t>
            </a:r>
            <a:r>
              <a:rPr lang="ru-RU" sz="3200" dirty="0" err="1">
                <a:solidFill>
                  <a:srgbClr val="FF0000"/>
                </a:solidFill>
              </a:rPr>
              <a:t>якому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притаманні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всі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якості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повісті</a:t>
            </a:r>
            <a:r>
              <a:rPr lang="ru-RU" sz="3200" dirty="0">
                <a:solidFill>
                  <a:srgbClr val="FF0000"/>
                </a:solidFill>
              </a:rPr>
              <a:t> і </a:t>
            </a:r>
            <a:r>
              <a:rPr lang="ru-RU" sz="3200" dirty="0" err="1" smtClean="0">
                <a:solidFill>
                  <a:srgbClr val="FF0000"/>
                </a:solidFill>
              </a:rPr>
              <a:t>водночас</a:t>
            </a:r>
            <a:r>
              <a:rPr lang="ru-RU" sz="3200" dirty="0" smtClean="0">
                <a:solidFill>
                  <a:srgbClr val="FF0000"/>
                </a:solidFill>
              </a:rPr>
              <a:t> у </a:t>
            </a:r>
            <a:r>
              <a:rPr lang="ru-RU" sz="3200" dirty="0" err="1">
                <a:solidFill>
                  <a:srgbClr val="FF0000"/>
                </a:solidFill>
              </a:rPr>
              <a:t>ньому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наявні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драматургічні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елементи</a:t>
            </a:r>
            <a:r>
              <a:rPr lang="ru-RU" sz="3200" dirty="0">
                <a:solidFill>
                  <a:srgbClr val="FF0000"/>
                </a:solidFill>
              </a:rPr>
              <a:t>, </a:t>
            </a:r>
            <a:r>
              <a:rPr lang="ru-RU" sz="3200" dirty="0" err="1">
                <a:solidFill>
                  <a:srgbClr val="FF0000"/>
                </a:solidFill>
              </a:rPr>
              <a:t>він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створюється</a:t>
            </a:r>
            <a:r>
              <a:rPr lang="ru-RU" sz="3200" dirty="0">
                <a:solidFill>
                  <a:srgbClr val="FF0000"/>
                </a:solidFill>
              </a:rPr>
              <a:t>, </a:t>
            </a:r>
            <a:r>
              <a:rPr lang="ru-RU" sz="3200" dirty="0" err="1">
                <a:solidFill>
                  <a:srgbClr val="FF0000"/>
                </a:solidFill>
              </a:rPr>
              <a:t>щоб</a:t>
            </a:r>
            <a:r>
              <a:rPr lang="ru-RU" sz="3200" dirty="0">
                <a:solidFill>
                  <a:srgbClr val="FF0000"/>
                </a:solidFill>
              </a:rPr>
              <a:t> бути </a:t>
            </a:r>
            <a:r>
              <a:rPr lang="ru-RU" sz="3200" dirty="0" err="1">
                <a:solidFill>
                  <a:srgbClr val="FF0000"/>
                </a:solidFill>
              </a:rPr>
              <a:t>втіленим</a:t>
            </a:r>
            <a:r>
              <a:rPr lang="ru-RU" sz="3200" dirty="0">
                <a:solidFill>
                  <a:srgbClr val="FF0000"/>
                </a:solidFill>
              </a:rPr>
              <a:t> на </a:t>
            </a:r>
            <a:r>
              <a:rPr lang="ru-RU" sz="3200" dirty="0" err="1">
                <a:solidFill>
                  <a:srgbClr val="FF0000"/>
                </a:solidFill>
              </a:rPr>
              <a:t>екрані</a:t>
            </a:r>
            <a:r>
              <a:rPr lang="ru-RU" sz="3200" dirty="0">
                <a:solidFill>
                  <a:srgbClr val="FF0000"/>
                </a:solidFill>
              </a:rPr>
              <a:t>.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212976"/>
            <a:ext cx="4241800" cy="317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98800"/>
      </p:ext>
    </p:extLst>
  </p:cSld>
  <p:clrMapOvr>
    <a:masterClrMapping/>
  </p:clrMapOvr>
  <p:transition spd="slow" advTm="860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73181"/>
            <a:ext cx="7772400" cy="1470025"/>
          </a:xfrm>
        </p:spPr>
        <p:txBody>
          <a:bodyPr/>
          <a:lstStyle/>
          <a:p>
            <a:pPr algn="l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544" y="692696"/>
            <a:ext cx="8456932" cy="830997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Перші спроби у </a:t>
            </a:r>
            <a:r>
              <a:rPr lang="uk-UA" sz="4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кіноматографії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0610" y="1512008"/>
            <a:ext cx="6400800" cy="4082008"/>
          </a:xfrm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ru-RU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1926р. – “Вася-реформатор”</a:t>
            </a:r>
          </a:p>
          <a:p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1927р. – “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Ягідка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кохання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”</a:t>
            </a:r>
          </a:p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1927р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 – “Сумка </a:t>
            </a:r>
            <a:r>
              <a:rPr lang="ru-RU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дипкур’єра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”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Пригодницький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фільм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 </a:t>
            </a:r>
            <a:endParaRPr lang="ru-RU" sz="36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Перша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творча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удача.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19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54"/>
    </mc:Choice>
    <mc:Fallback>
      <p:transition spd="slow" advTm="47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cene3d>
            <a:camera prst="perspectiveBelow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Фільм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“</a:t>
            </a:r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Звенигора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” (1928 </a:t>
            </a:r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рік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4038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FF0000"/>
                </a:solidFill>
              </a:rPr>
              <a:t>Сюжет </a:t>
            </a:r>
            <a:r>
              <a:rPr lang="ru-RU" sz="2400" dirty="0" err="1">
                <a:solidFill>
                  <a:srgbClr val="FF0000"/>
                </a:solidFill>
              </a:rPr>
              <a:t>фільму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охоплює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дві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тисячі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років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буття</a:t>
            </a:r>
            <a:r>
              <a:rPr lang="ru-RU" sz="2400" dirty="0">
                <a:solidFill>
                  <a:srgbClr val="FF0000"/>
                </a:solidFill>
              </a:rPr>
              <a:t> і </a:t>
            </a:r>
            <a:r>
              <a:rPr lang="ru-RU" sz="2400" dirty="0" err="1">
                <a:solidFill>
                  <a:srgbClr val="FF0000"/>
                </a:solidFill>
              </a:rPr>
              <a:t>розповідає</a:t>
            </a:r>
            <a:r>
              <a:rPr lang="ru-RU" sz="2400" dirty="0">
                <a:solidFill>
                  <a:srgbClr val="FF0000"/>
                </a:solidFill>
              </a:rPr>
              <a:t> про </a:t>
            </a:r>
            <a:r>
              <a:rPr lang="ru-RU" sz="2400" dirty="0" err="1">
                <a:solidFill>
                  <a:srgbClr val="FF0000"/>
                </a:solidFill>
              </a:rPr>
              <a:t>багато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етапів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історії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України</a:t>
            </a:r>
            <a:r>
              <a:rPr lang="ru-RU" sz="2400" dirty="0">
                <a:solidFill>
                  <a:srgbClr val="FF0000"/>
                </a:solidFill>
              </a:rPr>
              <a:t>: </a:t>
            </a:r>
            <a:r>
              <a:rPr lang="ru-RU" sz="2400" dirty="0" err="1">
                <a:solidFill>
                  <a:srgbClr val="FF0000"/>
                </a:solidFill>
              </a:rPr>
              <a:t>від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скіфів</a:t>
            </a:r>
            <a:r>
              <a:rPr lang="ru-RU" sz="2400" dirty="0">
                <a:solidFill>
                  <a:srgbClr val="FF0000"/>
                </a:solidFill>
              </a:rPr>
              <a:t> і </a:t>
            </a:r>
            <a:r>
              <a:rPr lang="ru-RU" sz="2400" dirty="0" err="1">
                <a:solidFill>
                  <a:srgbClr val="FF0000"/>
                </a:solidFill>
              </a:rPr>
              <a:t>варягів</a:t>
            </a:r>
            <a:r>
              <a:rPr lang="ru-RU" sz="2400" dirty="0">
                <a:solidFill>
                  <a:srgbClr val="FF0000"/>
                </a:solidFill>
              </a:rPr>
              <a:t> до </a:t>
            </a:r>
            <a:r>
              <a:rPr lang="ru-RU" sz="2400" dirty="0" err="1">
                <a:solidFill>
                  <a:srgbClr val="FF0000"/>
                </a:solidFill>
              </a:rPr>
              <a:t>більшовиків</a:t>
            </a:r>
            <a:r>
              <a:rPr lang="ru-RU" sz="2400" dirty="0">
                <a:solidFill>
                  <a:srgbClr val="FF0000"/>
                </a:solidFill>
              </a:rPr>
              <a:t> та </a:t>
            </a:r>
            <a:r>
              <a:rPr lang="ru-RU" sz="2400" dirty="0" err="1">
                <a:solidFill>
                  <a:srgbClr val="FF0000"/>
                </a:solidFill>
              </a:rPr>
              <a:t>білогвардійців</a:t>
            </a:r>
            <a:r>
              <a:rPr lang="ru-RU" sz="2400" dirty="0">
                <a:solidFill>
                  <a:srgbClr val="FF0000"/>
                </a:solidFill>
              </a:rPr>
              <a:t>. </a:t>
            </a:r>
            <a:r>
              <a:rPr lang="ru-RU" sz="2400" dirty="0" err="1">
                <a:solidFill>
                  <a:srgbClr val="FF0000"/>
                </a:solidFill>
              </a:rPr>
              <a:t>Ці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етапи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викладені</a:t>
            </a:r>
            <a:r>
              <a:rPr lang="ru-RU" sz="2400" dirty="0">
                <a:solidFill>
                  <a:srgbClr val="FF0000"/>
                </a:solidFill>
              </a:rPr>
              <a:t> у 12-ти </a:t>
            </a:r>
            <a:r>
              <a:rPr lang="ru-RU" sz="2400" dirty="0" err="1">
                <a:solidFill>
                  <a:srgbClr val="FF0000"/>
                </a:solidFill>
              </a:rPr>
              <a:t>епізодах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об'єднані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однією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постаттю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діда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що</a:t>
            </a:r>
            <a:r>
              <a:rPr lang="ru-RU" sz="2400" dirty="0">
                <a:solidFill>
                  <a:srgbClr val="FF0000"/>
                </a:solidFill>
              </a:rPr>
              <a:t> є </a:t>
            </a:r>
            <a:r>
              <a:rPr lang="ru-RU" sz="2400" dirty="0" err="1">
                <a:solidFill>
                  <a:srgbClr val="FF0000"/>
                </a:solidFill>
              </a:rPr>
              <a:t>уособленням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патріархального</a:t>
            </a:r>
            <a:r>
              <a:rPr lang="ru-RU" sz="2400" dirty="0">
                <a:solidFill>
                  <a:srgbClr val="FF0000"/>
                </a:solidFill>
              </a:rPr>
              <a:t> селянства з </a:t>
            </a:r>
            <a:r>
              <a:rPr lang="ru-RU" sz="2400" dirty="0" err="1">
                <a:solidFill>
                  <a:srgbClr val="FF0000"/>
                </a:solidFill>
              </a:rPr>
              <a:t>його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вірою</a:t>
            </a:r>
            <a:r>
              <a:rPr lang="ru-RU" sz="2400" dirty="0">
                <a:solidFill>
                  <a:srgbClr val="FF0000"/>
                </a:solidFill>
              </a:rPr>
              <a:t> у </a:t>
            </a:r>
            <a:r>
              <a:rPr lang="ru-RU" sz="2400" dirty="0" err="1">
                <a:solidFill>
                  <a:srgbClr val="FF0000"/>
                </a:solidFill>
              </a:rPr>
              <a:t>минулі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цінності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та </a:t>
            </a:r>
            <a:r>
              <a:rPr lang="ru-RU" sz="2400" dirty="0" err="1">
                <a:solidFill>
                  <a:srgbClr val="FF0000"/>
                </a:solidFill>
              </a:rPr>
              <a:t>байдужого</a:t>
            </a:r>
            <a:r>
              <a:rPr lang="ru-RU" sz="2400" dirty="0">
                <a:solidFill>
                  <a:srgbClr val="FF0000"/>
                </a:solidFill>
              </a:rPr>
              <a:t> до </a:t>
            </a:r>
            <a:r>
              <a:rPr lang="ru-RU" sz="2400" dirty="0" err="1">
                <a:solidFill>
                  <a:srgbClr val="FF0000"/>
                </a:solidFill>
              </a:rPr>
              <a:t>революційних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змін</a:t>
            </a:r>
            <a:r>
              <a:rPr lang="ru-RU" sz="2400" dirty="0"/>
              <a:t>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28800"/>
            <a:ext cx="3294229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72186"/>
      </p:ext>
    </p:extLst>
  </p:cSld>
  <p:clrMapOvr>
    <a:masterClrMapping/>
  </p:clrMapOvr>
  <p:transition spd="slow" advTm="1708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Німий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фільм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“Земля” (1930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рік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268760"/>
            <a:ext cx="4182616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err="1">
                <a:solidFill>
                  <a:srgbClr val="FF0000"/>
                </a:solidFill>
              </a:rPr>
              <a:t>Фільм</a:t>
            </a:r>
            <a:r>
              <a:rPr lang="ru-RU" sz="2400" dirty="0">
                <a:solidFill>
                  <a:srgbClr val="FF0000"/>
                </a:solidFill>
              </a:rPr>
              <a:t> О. </a:t>
            </a:r>
            <a:r>
              <a:rPr lang="ru-RU" sz="2400" dirty="0" err="1">
                <a:solidFill>
                  <a:srgbClr val="FF0000"/>
                </a:solidFill>
              </a:rPr>
              <a:t>Довженка</a:t>
            </a:r>
            <a:r>
              <a:rPr lang="ru-RU" sz="2400" dirty="0">
                <a:solidFill>
                  <a:srgbClr val="FF0000"/>
                </a:solidFill>
              </a:rPr>
              <a:t> «Земля» є одним з </a:t>
            </a:r>
            <a:r>
              <a:rPr lang="ru-RU" sz="2400" dirty="0" err="1">
                <a:solidFill>
                  <a:srgbClr val="FF0000"/>
                </a:solidFill>
              </a:rPr>
              <a:t>найбільш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відомих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радянських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фільмів</a:t>
            </a:r>
            <a:r>
              <a:rPr lang="ru-RU" sz="2400" dirty="0">
                <a:solidFill>
                  <a:srgbClr val="FF0000"/>
                </a:solidFill>
              </a:rPr>
              <a:t>. </a:t>
            </a:r>
            <a:r>
              <a:rPr lang="ru-RU" sz="2400" dirty="0" err="1">
                <a:solidFill>
                  <a:srgbClr val="FF0000"/>
                </a:solidFill>
              </a:rPr>
              <a:t>Цей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гімн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праці</a:t>
            </a:r>
            <a:r>
              <a:rPr lang="ru-RU" sz="2400" dirty="0">
                <a:solidFill>
                  <a:srgbClr val="FF0000"/>
                </a:solidFill>
              </a:rPr>
              <a:t> на </a:t>
            </a:r>
            <a:r>
              <a:rPr lang="ru-RU" sz="2400" dirty="0" err="1">
                <a:solidFill>
                  <a:srgbClr val="FF0000"/>
                </a:solidFill>
              </a:rPr>
              <a:t>землі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хліборобству</a:t>
            </a:r>
            <a:r>
              <a:rPr lang="ru-RU" sz="2400" dirty="0">
                <a:solidFill>
                  <a:srgbClr val="FF0000"/>
                </a:solidFill>
              </a:rPr>
              <a:t> та </a:t>
            </a:r>
            <a:r>
              <a:rPr lang="ru-RU" sz="2400" dirty="0" err="1">
                <a:solidFill>
                  <a:srgbClr val="FF0000"/>
                </a:solidFill>
              </a:rPr>
              <a:t>людині</a:t>
            </a:r>
            <a:r>
              <a:rPr lang="ru-RU" sz="2400" dirty="0">
                <a:solidFill>
                  <a:srgbClr val="FF0000"/>
                </a:solidFill>
              </a:rPr>
              <a:t>, яка </a:t>
            </a:r>
            <a:r>
              <a:rPr lang="ru-RU" sz="2400" dirty="0" err="1">
                <a:solidFill>
                  <a:srgbClr val="FF0000"/>
                </a:solidFill>
              </a:rPr>
              <a:t>працює</a:t>
            </a:r>
            <a:r>
              <a:rPr lang="ru-RU" sz="2400" dirty="0">
                <a:solidFill>
                  <a:srgbClr val="FF0000"/>
                </a:solidFill>
              </a:rPr>
              <a:t> на </a:t>
            </a:r>
            <a:r>
              <a:rPr lang="ru-RU" sz="2400" dirty="0" err="1">
                <a:solidFill>
                  <a:srgbClr val="FF0000"/>
                </a:solidFill>
              </a:rPr>
              <a:t>землі</a:t>
            </a:r>
            <a:r>
              <a:rPr lang="ru-RU" sz="2400" dirty="0">
                <a:solidFill>
                  <a:srgbClr val="FF0000"/>
                </a:solidFill>
              </a:rPr>
              <a:t>, є </a:t>
            </a:r>
            <a:r>
              <a:rPr lang="ru-RU" sz="2400" dirty="0" err="1">
                <a:solidFill>
                  <a:srgbClr val="FF0000"/>
                </a:solidFill>
              </a:rPr>
              <a:t>частиною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космічного</a:t>
            </a:r>
            <a:r>
              <a:rPr lang="ru-RU" sz="2400" dirty="0">
                <a:solidFill>
                  <a:srgbClr val="FF0000"/>
                </a:solidFill>
              </a:rPr>
              <a:t> ритму </a:t>
            </a:r>
            <a:r>
              <a:rPr lang="ru-RU" sz="2400" dirty="0" err="1">
                <a:solidFill>
                  <a:srgbClr val="FF0000"/>
                </a:solidFill>
              </a:rPr>
              <a:t>буття</a:t>
            </a:r>
            <a:r>
              <a:rPr lang="ru-RU" sz="2400" dirty="0">
                <a:solidFill>
                  <a:srgbClr val="FF0000"/>
                </a:solidFill>
              </a:rPr>
              <a:t>. Довженко першим у </a:t>
            </a:r>
            <a:r>
              <a:rPr lang="ru-RU" sz="2400" dirty="0" err="1">
                <a:solidFill>
                  <a:srgbClr val="FF0000"/>
                </a:solidFill>
              </a:rPr>
              <a:t>світовому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кіно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виразив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світогляд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якісно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відмінний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від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досі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зображуваного</a:t>
            </a:r>
            <a:r>
              <a:rPr lang="ru-RU" sz="2400" dirty="0">
                <a:solidFill>
                  <a:srgbClr val="FF0000"/>
                </a:solidFill>
              </a:rPr>
              <a:t>. </a:t>
            </a:r>
            <a:r>
              <a:rPr lang="ru-RU" sz="2400" dirty="0" err="1">
                <a:solidFill>
                  <a:srgbClr val="FF0000"/>
                </a:solidFill>
              </a:rPr>
              <a:t>Це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світогляд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нації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хліборобської</a:t>
            </a:r>
            <a:r>
              <a:rPr lang="ru-RU" sz="2400" dirty="0">
                <a:solidFill>
                  <a:srgbClr val="FF0000"/>
                </a:solidFill>
              </a:rPr>
              <a:t>, в </a:t>
            </a:r>
            <a:r>
              <a:rPr lang="ru-RU" sz="2400" dirty="0" err="1">
                <a:solidFill>
                  <a:srgbClr val="FF0000"/>
                </a:solidFill>
              </a:rPr>
              <a:t>якої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спокійна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гідність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зумовлена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її</a:t>
            </a:r>
            <a:r>
              <a:rPr lang="ru-RU" sz="2400" dirty="0">
                <a:solidFill>
                  <a:srgbClr val="FF0000"/>
                </a:solidFill>
              </a:rPr>
              <a:t> способом </a:t>
            </a:r>
            <a:r>
              <a:rPr lang="ru-RU" sz="2400" dirty="0" err="1" smtClean="0">
                <a:solidFill>
                  <a:srgbClr val="FF0000"/>
                </a:solidFill>
              </a:rPr>
              <a:t>життя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2857"/>
            <a:ext cx="3896403" cy="3281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83548"/>
      </p:ext>
    </p:extLst>
  </p:cSld>
  <p:clrMapOvr>
    <a:masterClrMapping/>
  </p:clrMapOvr>
  <p:transition spd="slow" advTm="1819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/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Фільм «Арсенал»(1929р.)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Зображення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класової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боротьби</a:t>
            </a:r>
            <a:r>
              <a:rPr lang="ru-RU" dirty="0">
                <a:solidFill>
                  <a:srgbClr val="FF0000"/>
                </a:solidFill>
              </a:rPr>
              <a:t> в </a:t>
            </a:r>
            <a:r>
              <a:rPr lang="ru-RU" dirty="0" err="1">
                <a:solidFill>
                  <a:srgbClr val="FF0000"/>
                </a:solidFill>
              </a:rPr>
              <a:t>Україні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“…</a:t>
            </a:r>
            <a:r>
              <a:rPr lang="ru-RU" dirty="0" err="1">
                <a:solidFill>
                  <a:srgbClr val="FF0000"/>
                </a:solidFill>
              </a:rPr>
              <a:t>завдання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було</a:t>
            </a:r>
            <a:r>
              <a:rPr lang="ru-RU" dirty="0">
                <a:solidFill>
                  <a:srgbClr val="FF0000"/>
                </a:solidFill>
              </a:rPr>
              <a:t>… сугубо </a:t>
            </a:r>
            <a:r>
              <a:rPr lang="ru-RU" dirty="0" err="1">
                <a:solidFill>
                  <a:srgbClr val="FF0000"/>
                </a:solidFill>
              </a:rPr>
              <a:t>політичним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партійним</a:t>
            </a:r>
            <a:r>
              <a:rPr lang="ru-RU" dirty="0" smtClean="0">
                <a:solidFill>
                  <a:srgbClr val="FF0000"/>
                </a:solidFill>
              </a:rPr>
              <a:t>”.</a:t>
            </a:r>
            <a:endParaRPr lang="ru-RU" dirty="0">
              <a:solidFill>
                <a:srgbClr val="FF0000"/>
              </a:solidFill>
            </a:endParaRPr>
          </a:p>
          <a:p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4256087" cy="3889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05876"/>
      </p:ext>
    </p:extLst>
  </p:cSld>
  <p:clrMapOvr>
    <a:masterClrMapping/>
  </p:clrMapOvr>
  <p:transition spd="slow" advTm="504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Фільм</a:t>
            </a:r>
            <a:r>
              <a:rPr lang="ru-RU" dirty="0"/>
              <a:t> “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Аероград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r>
              <a:rPr lang="ru-RU" dirty="0"/>
              <a:t> (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1935</a:t>
            </a:r>
            <a:r>
              <a:rPr lang="ru-RU" dirty="0"/>
              <a:t> </a:t>
            </a:r>
            <a:r>
              <a:rPr lang="ru-RU" dirty="0" err="1"/>
              <a:t>рі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</a:t>
            </a:r>
            <a:r>
              <a:rPr lang="ru-RU" dirty="0"/>
              <a:t>)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У </a:t>
            </a:r>
            <a:r>
              <a:rPr lang="ru-RU" dirty="0" err="1">
                <a:solidFill>
                  <a:srgbClr val="FF0000"/>
                </a:solidFill>
              </a:rPr>
              <a:t>молодій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Радянській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республіці</a:t>
            </a:r>
            <a:r>
              <a:rPr lang="ru-RU" dirty="0">
                <a:solidFill>
                  <a:srgbClr val="FF0000"/>
                </a:solidFill>
              </a:rPr>
              <a:t> задумано </a:t>
            </a:r>
            <a:r>
              <a:rPr lang="ru-RU" dirty="0" err="1">
                <a:solidFill>
                  <a:srgbClr val="FF0000"/>
                </a:solidFill>
              </a:rPr>
              <a:t>будівництво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аерограду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березі</a:t>
            </a:r>
            <a:r>
              <a:rPr lang="ru-RU" dirty="0">
                <a:solidFill>
                  <a:srgbClr val="FF0000"/>
                </a:solidFill>
              </a:rPr>
              <a:t> Тихого океану. </a:t>
            </a:r>
            <a:r>
              <a:rPr lang="ru-RU" dirty="0" err="1">
                <a:solidFill>
                  <a:srgbClr val="FF0000"/>
                </a:solidFill>
              </a:rPr>
              <a:t>Місцеві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жителі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розділилися</a:t>
            </a:r>
            <a:r>
              <a:rPr lang="ru-RU" dirty="0">
                <a:solidFill>
                  <a:srgbClr val="FF0000"/>
                </a:solidFill>
              </a:rPr>
              <a:t> на два </a:t>
            </a:r>
            <a:r>
              <a:rPr lang="ru-RU" dirty="0" err="1" smtClean="0">
                <a:solidFill>
                  <a:srgbClr val="FF0000"/>
                </a:solidFill>
              </a:rPr>
              <a:t>табори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ru-RU" dirty="0" smtClean="0">
                <a:solidFill>
                  <a:srgbClr val="FF0000"/>
                </a:solidFill>
              </a:rPr>
              <a:t>1)</a:t>
            </a:r>
            <a:r>
              <a:rPr lang="ru-RU" dirty="0" err="1" smtClean="0">
                <a:solidFill>
                  <a:srgbClr val="FF0000"/>
                </a:solidFill>
              </a:rPr>
              <a:t>активісти:комсомольці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колгоспники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герої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громадянської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війни</a:t>
            </a:r>
            <a:r>
              <a:rPr lang="en-US" dirty="0">
                <a:solidFill>
                  <a:srgbClr val="FF0000"/>
                </a:solidFill>
              </a:rPr>
              <a:t>;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2)</a:t>
            </a:r>
            <a:r>
              <a:rPr lang="ru-RU" dirty="0" err="1" smtClean="0">
                <a:solidFill>
                  <a:srgbClr val="FF0000"/>
                </a:solidFill>
              </a:rPr>
              <a:t>вороги:куркулі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білогвардійці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диверсанти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Розпочалася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боротьба</a:t>
            </a:r>
            <a:r>
              <a:rPr lang="ru-RU" dirty="0">
                <a:solidFill>
                  <a:srgbClr val="FF0000"/>
                </a:solidFill>
              </a:rPr>
              <a:t>. Але </a:t>
            </a:r>
            <a:r>
              <a:rPr lang="ru-RU" dirty="0" err="1" smtClean="0">
                <a:solidFill>
                  <a:srgbClr val="FF0000"/>
                </a:solidFill>
              </a:rPr>
              <a:t>перемагає</a:t>
            </a:r>
            <a:r>
              <a:rPr lang="ru-RU" dirty="0" smtClean="0">
                <a:solidFill>
                  <a:srgbClr val="FF0000"/>
                </a:solidFill>
              </a:rPr>
              <a:t>…</a:t>
            </a:r>
            <a:r>
              <a:rPr lang="ru-RU" dirty="0" err="1" smtClean="0">
                <a:solidFill>
                  <a:srgbClr val="FF0000"/>
                </a:solidFill>
              </a:rPr>
              <a:t>соціалізм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4038600" cy="3342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50385"/>
      </p:ext>
    </p:extLst>
  </p:cSld>
  <p:clrMapOvr>
    <a:masterClrMapping/>
  </p:clrMapOvr>
  <p:transition spd="slow" advTm="1631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Звуковий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фільм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“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Іван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” (1932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рік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67544" y="1772816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«</a:t>
            </a:r>
            <a:r>
              <a:rPr lang="ru-RU" dirty="0" err="1">
                <a:solidFill>
                  <a:srgbClr val="FF0000"/>
                </a:solidFill>
              </a:rPr>
              <a:t>Іван</a:t>
            </a:r>
            <a:r>
              <a:rPr lang="ru-RU" dirty="0">
                <a:solidFill>
                  <a:srgbClr val="FF0000"/>
                </a:solidFill>
              </a:rPr>
              <a:t>» — </a:t>
            </a:r>
            <a:r>
              <a:rPr lang="ru-RU" dirty="0" err="1">
                <a:solidFill>
                  <a:srgbClr val="FF0000"/>
                </a:solidFill>
              </a:rPr>
              <a:t>український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радянський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художній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кінофільм</a:t>
            </a:r>
            <a:r>
              <a:rPr lang="ru-RU" dirty="0">
                <a:solidFill>
                  <a:srgbClr val="FF0000"/>
                </a:solidFill>
              </a:rPr>
              <a:t> (</a:t>
            </a:r>
            <a:r>
              <a:rPr lang="ru-RU" dirty="0" err="1">
                <a:solidFill>
                  <a:srgbClr val="FF0000"/>
                </a:solidFill>
              </a:rPr>
              <a:t>чорно-білий</a:t>
            </a:r>
            <a:r>
              <a:rPr lang="ru-RU" dirty="0">
                <a:solidFill>
                  <a:srgbClr val="FF0000"/>
                </a:solidFill>
              </a:rPr>
              <a:t>). Перший </a:t>
            </a:r>
            <a:r>
              <a:rPr lang="ru-RU" dirty="0" err="1">
                <a:solidFill>
                  <a:srgbClr val="FF0000"/>
                </a:solidFill>
              </a:rPr>
              <a:t>звуковий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фільм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Олександра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Довженка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Фільм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вийшов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київські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екрани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6 </a:t>
            </a:r>
            <a:r>
              <a:rPr lang="ru-RU" dirty="0">
                <a:solidFill>
                  <a:srgbClr val="FF0000"/>
                </a:solidFill>
              </a:rPr>
              <a:t>листопада 1932 року.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4038600" cy="3627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33300"/>
      </p:ext>
    </p:extLst>
  </p:cSld>
  <p:clrMapOvr>
    <a:masterClrMapping/>
  </p:clrMapOvr>
  <p:transition spd="slow" advTm="691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Кіноепопея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“Щорс” (1939 </a:t>
            </a:r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рік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)</a:t>
            </a:r>
            <a:b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“я </a:t>
            </a:r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зробив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його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за </a:t>
            </a:r>
            <a:r>
              <a:rPr lang="ru-RU" sz="3600" b="1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його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порадою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…”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000" dirty="0" err="1">
                <a:solidFill>
                  <a:srgbClr val="FF0000"/>
                </a:solidFill>
              </a:rPr>
              <a:t>Розповідає</a:t>
            </a:r>
            <a:r>
              <a:rPr lang="ru-RU" sz="3000" dirty="0">
                <a:solidFill>
                  <a:srgbClr val="FF0000"/>
                </a:solidFill>
              </a:rPr>
              <a:t> про героя </a:t>
            </a:r>
            <a:r>
              <a:rPr lang="ru-RU" sz="3000" dirty="0" err="1">
                <a:solidFill>
                  <a:srgbClr val="FF0000"/>
                </a:solidFill>
              </a:rPr>
              <a:t>громадянської</a:t>
            </a:r>
            <a:r>
              <a:rPr lang="ru-RU" sz="3000" dirty="0">
                <a:solidFill>
                  <a:srgbClr val="FF0000"/>
                </a:solidFill>
              </a:rPr>
              <a:t> </a:t>
            </a:r>
            <a:r>
              <a:rPr lang="ru-RU" sz="3000" dirty="0" err="1">
                <a:solidFill>
                  <a:srgbClr val="FF0000"/>
                </a:solidFill>
              </a:rPr>
              <a:t>війни</a:t>
            </a:r>
            <a:r>
              <a:rPr lang="ru-RU" sz="3000" dirty="0">
                <a:solidFill>
                  <a:srgbClr val="FF0000"/>
                </a:solidFill>
              </a:rPr>
              <a:t>, “</a:t>
            </a:r>
            <a:r>
              <a:rPr lang="ru-RU" sz="3000" dirty="0" err="1">
                <a:solidFill>
                  <a:srgbClr val="FF0000"/>
                </a:solidFill>
              </a:rPr>
              <a:t>українського</a:t>
            </a:r>
            <a:r>
              <a:rPr lang="ru-RU" sz="3000" dirty="0">
                <a:solidFill>
                  <a:srgbClr val="FF0000"/>
                </a:solidFill>
              </a:rPr>
              <a:t> </a:t>
            </a:r>
            <a:r>
              <a:rPr lang="ru-RU" sz="3000" dirty="0" err="1">
                <a:solidFill>
                  <a:srgbClr val="FF0000"/>
                </a:solidFill>
              </a:rPr>
              <a:t>Чапаєва</a:t>
            </a:r>
            <a:r>
              <a:rPr lang="ru-RU" sz="3000" dirty="0" smtClean="0">
                <a:solidFill>
                  <a:srgbClr val="FF0000"/>
                </a:solidFill>
              </a:rPr>
              <a:t>”.</a:t>
            </a:r>
            <a:endParaRPr lang="ru-RU" sz="3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000" dirty="0" err="1">
                <a:solidFill>
                  <a:srgbClr val="FF0000"/>
                </a:solidFill>
              </a:rPr>
              <a:t>Героїко-біографічний</a:t>
            </a:r>
            <a:r>
              <a:rPr lang="ru-RU" sz="3000" dirty="0">
                <a:solidFill>
                  <a:srgbClr val="FF0000"/>
                </a:solidFill>
              </a:rPr>
              <a:t> </a:t>
            </a:r>
            <a:r>
              <a:rPr lang="ru-RU" sz="3000" dirty="0" err="1">
                <a:solidFill>
                  <a:srgbClr val="FF0000"/>
                </a:solidFill>
              </a:rPr>
              <a:t>фільм</a:t>
            </a:r>
            <a:r>
              <a:rPr lang="ru-RU" sz="3000" dirty="0">
                <a:solidFill>
                  <a:srgbClr val="FF0000"/>
                </a:solidFill>
              </a:rPr>
              <a:t>, але без </a:t>
            </a:r>
            <a:r>
              <a:rPr lang="ru-RU" sz="3000" dirty="0" err="1">
                <a:solidFill>
                  <a:srgbClr val="FF0000"/>
                </a:solidFill>
              </a:rPr>
              <a:t>інтимних</a:t>
            </a:r>
            <a:r>
              <a:rPr lang="ru-RU" sz="3000" dirty="0">
                <a:solidFill>
                  <a:srgbClr val="FF0000"/>
                </a:solidFill>
              </a:rPr>
              <a:t> </a:t>
            </a:r>
            <a:r>
              <a:rPr lang="ru-RU" sz="3000" dirty="0" err="1">
                <a:solidFill>
                  <a:srgbClr val="FF0000"/>
                </a:solidFill>
              </a:rPr>
              <a:t>подробиць</a:t>
            </a:r>
            <a:r>
              <a:rPr lang="ru-RU" sz="3000" dirty="0">
                <a:solidFill>
                  <a:srgbClr val="FF0000"/>
                </a:solidFill>
              </a:rPr>
              <a:t> і </a:t>
            </a:r>
            <a:r>
              <a:rPr lang="ru-RU" sz="3000" dirty="0" err="1">
                <a:solidFill>
                  <a:srgbClr val="FF0000"/>
                </a:solidFill>
              </a:rPr>
              <a:t>якихось</a:t>
            </a:r>
            <a:r>
              <a:rPr lang="ru-RU" sz="3000" dirty="0">
                <a:solidFill>
                  <a:srgbClr val="FF0000"/>
                </a:solidFill>
              </a:rPr>
              <a:t> </a:t>
            </a:r>
            <a:r>
              <a:rPr lang="ru-RU" sz="3000" dirty="0" err="1">
                <a:solidFill>
                  <a:srgbClr val="FF0000"/>
                </a:solidFill>
              </a:rPr>
              <a:t>людських</a:t>
            </a:r>
            <a:r>
              <a:rPr lang="ru-RU" sz="3000" dirty="0">
                <a:solidFill>
                  <a:srgbClr val="FF0000"/>
                </a:solidFill>
              </a:rPr>
              <a:t> </a:t>
            </a:r>
            <a:r>
              <a:rPr lang="ru-RU" sz="3000" dirty="0" err="1">
                <a:solidFill>
                  <a:srgbClr val="FF0000"/>
                </a:solidFill>
              </a:rPr>
              <a:t>слабкостей</a:t>
            </a:r>
            <a:r>
              <a:rPr lang="ru-RU" sz="3000" dirty="0">
                <a:solidFill>
                  <a:srgbClr val="FF0000"/>
                </a:solidFill>
              </a:rPr>
              <a:t> героя.</a:t>
            </a:r>
          </a:p>
          <a:p>
            <a:pPr marL="0" indent="0" algn="ctr">
              <a:buNone/>
            </a:pPr>
            <a:r>
              <a:rPr lang="ru-RU" sz="3000" dirty="0" err="1">
                <a:solidFill>
                  <a:srgbClr val="FF0000"/>
                </a:solidFill>
              </a:rPr>
              <a:t>Удостоєний</a:t>
            </a:r>
            <a:r>
              <a:rPr lang="ru-RU" sz="3000" dirty="0">
                <a:solidFill>
                  <a:srgbClr val="FF0000"/>
                </a:solidFill>
              </a:rPr>
              <a:t> </a:t>
            </a:r>
            <a:r>
              <a:rPr lang="ru-RU" sz="3000" dirty="0" err="1">
                <a:solidFill>
                  <a:srgbClr val="FF0000"/>
                </a:solidFill>
              </a:rPr>
              <a:t>Сталінської</a:t>
            </a:r>
            <a:r>
              <a:rPr lang="ru-RU" sz="3000" dirty="0">
                <a:solidFill>
                  <a:srgbClr val="FF0000"/>
                </a:solidFill>
              </a:rPr>
              <a:t> </a:t>
            </a:r>
            <a:r>
              <a:rPr lang="ru-RU" sz="3000" dirty="0" err="1">
                <a:solidFill>
                  <a:srgbClr val="FF0000"/>
                </a:solidFill>
              </a:rPr>
              <a:t>премії</a:t>
            </a:r>
            <a:r>
              <a:rPr lang="ru-RU" sz="3000" dirty="0">
                <a:solidFill>
                  <a:srgbClr val="FF0000"/>
                </a:solidFill>
              </a:rPr>
              <a:t> </a:t>
            </a:r>
            <a:r>
              <a:rPr lang="ru-RU" sz="3000" dirty="0" err="1">
                <a:solidFill>
                  <a:srgbClr val="FF0000"/>
                </a:solidFill>
              </a:rPr>
              <a:t>першого</a:t>
            </a:r>
            <a:r>
              <a:rPr lang="ru-RU" sz="3000" dirty="0">
                <a:solidFill>
                  <a:srgbClr val="FF0000"/>
                </a:solidFill>
              </a:rPr>
              <a:t> </a:t>
            </a:r>
            <a:r>
              <a:rPr lang="ru-RU" sz="3000" dirty="0" err="1">
                <a:solidFill>
                  <a:srgbClr val="FF0000"/>
                </a:solidFill>
              </a:rPr>
              <a:t>ступеня</a:t>
            </a:r>
            <a:endParaRPr lang="ru-RU" sz="3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000" dirty="0" err="1">
                <a:solidFill>
                  <a:srgbClr val="FF0000"/>
                </a:solidFill>
              </a:rPr>
              <a:t>Ця</a:t>
            </a:r>
            <a:r>
              <a:rPr lang="ru-RU" sz="3000" dirty="0">
                <a:solidFill>
                  <a:srgbClr val="FF0000"/>
                </a:solidFill>
              </a:rPr>
              <a:t> картина про </a:t>
            </a:r>
            <a:r>
              <a:rPr lang="ru-RU" sz="3000" dirty="0" smtClean="0">
                <a:solidFill>
                  <a:srgbClr val="FF0000"/>
                </a:solidFill>
              </a:rPr>
              <a:t>самого вождя</a:t>
            </a:r>
            <a:r>
              <a:rPr lang="ru-RU" sz="3000" dirty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729629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65236"/>
      </p:ext>
    </p:extLst>
  </p:cSld>
  <p:clrMapOvr>
    <a:masterClrMapping/>
  </p:clrMapOvr>
  <p:transition spd="slow" advTm="1099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708</Words>
  <Application>Microsoft Office PowerPoint</Application>
  <PresentationFormat>Экран (4:3)</PresentationFormat>
  <Paragraphs>52</Paragraphs>
  <Slides>14</Slides>
  <Notes>0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Кіноповість – специфічний літературний твір, якому притаманні всі якості повісті і водночас у ньому наявні драматургічні елементи, він створюється, щоб бути втіленим на екрані. .</vt:lpstr>
      <vt:lpstr>Презентация PowerPoint</vt:lpstr>
      <vt:lpstr>Фільм “Звенигора” (1928 рік)</vt:lpstr>
      <vt:lpstr>Німий фільм “Земля” (1930 рік)</vt:lpstr>
      <vt:lpstr>    Фільм «Арсенал»(1929р.)</vt:lpstr>
      <vt:lpstr>Фільм “Аероград” (1935 рік)</vt:lpstr>
      <vt:lpstr>Звуковий фільм “Іван” (1932 рік)</vt:lpstr>
      <vt:lpstr>Кіноепопея “Щорс” (1939 рік) “я зробив його за його порадою…”</vt:lpstr>
      <vt:lpstr>Кіноповість “Україна в огні” (1943 рік)</vt:lpstr>
      <vt:lpstr>“Щоденник” (1941-1945 роки)</vt:lpstr>
      <vt:lpstr>Фільм “Мічурін” (1949 рік)</vt:lpstr>
      <vt:lpstr>Кіноповість “Зачарована Десна” (1954-1956 роки)</vt:lpstr>
      <vt:lpstr>Нагороди та премії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Таня</dc:creator>
  <cp:lastModifiedBy>Таня</cp:lastModifiedBy>
  <cp:revision>15</cp:revision>
  <dcterms:created xsi:type="dcterms:W3CDTF">2015-02-04T16:55:42Z</dcterms:created>
  <dcterms:modified xsi:type="dcterms:W3CDTF">2015-02-05T17:46:38Z</dcterms:modified>
</cp:coreProperties>
</file>