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sldIdLst>
    <p:sldId id="256" r:id="rId3"/>
    <p:sldId id="259" r:id="rId4"/>
    <p:sldId id="257" r:id="rId5"/>
    <p:sldId id="258" r:id="rId6"/>
    <p:sldId id="264" r:id="rId7"/>
    <p:sldId id="265" r:id="rId8"/>
    <p:sldId id="266" r:id="rId9"/>
    <p:sldId id="271" r:id="rId10"/>
    <p:sldId id="268" r:id="rId11"/>
    <p:sldId id="269" r:id="rId12"/>
    <p:sldId id="270" r:id="rId13"/>
    <p:sldId id="26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4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F91213-D475-4FF8-8EC2-0B17DCD50FE6}" type="datetimeFigureOut">
              <a:rPr lang="ru-RU" smtClean="0"/>
              <a:pPr/>
              <a:t>26.02.2014</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F83B2D-E7B1-4CE9-B5AD-6307979B91D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ru-RU"/>
          </a:p>
        </p:txBody>
      </p:sp>
      <p:sp>
        <p:nvSpPr>
          <p:cNvPr id="4" name="Slide Number Placeholder 3"/>
          <p:cNvSpPr>
            <a:spLocks noGrp="1"/>
          </p:cNvSpPr>
          <p:nvPr>
            <p:ph type="sldNum" sz="quarter" idx="10"/>
          </p:nvPr>
        </p:nvSpPr>
        <p:spPr/>
        <p:txBody>
          <a:bodyPr/>
          <a:lstStyle/>
          <a:p>
            <a:fld id="{9EF83B2D-E7B1-4CE9-B5AD-6307979B91D0}"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2285992"/>
            <a:ext cx="6786610" cy="1827215"/>
          </a:xfrm>
        </p:spPr>
        <p:txBody>
          <a:bodyPr/>
          <a:lstStyle/>
          <a:p>
            <a:r>
              <a:rPr lang="ru-RU" smtClean="0"/>
              <a:t>Образец заголовка</a:t>
            </a:r>
            <a:endParaRPr lang="ru-RU"/>
          </a:p>
        </p:txBody>
      </p:sp>
      <p:sp>
        <p:nvSpPr>
          <p:cNvPr id="3" name="Subtitle 2"/>
          <p:cNvSpPr>
            <a:spLocks noGrp="1"/>
          </p:cNvSpPr>
          <p:nvPr>
            <p:ph type="subTitle" idx="1"/>
          </p:nvPr>
        </p:nvSpPr>
        <p:spPr>
          <a:xfrm>
            <a:off x="2571736" y="4071942"/>
            <a:ext cx="6400800" cy="1752600"/>
          </a:xfrm>
        </p:spPr>
        <p:txBody>
          <a:bodyPr>
            <a:normAutofit/>
          </a:bodyPr>
          <a:lstStyle>
            <a:lvl1pPr marL="0" indent="0" algn="ctr">
              <a:buNone/>
              <a:defRPr sz="2800">
                <a:solidFill>
                  <a:schemeClr val="accent6">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Date Placeholder 3"/>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143107" y="4406900"/>
            <a:ext cx="6858049" cy="1362075"/>
          </a:xfrm>
        </p:spPr>
        <p:txBody>
          <a:bodyPr anchor="t"/>
          <a:lstStyle>
            <a:lvl1pPr algn="l">
              <a:defRPr sz="4000" b="1" cap="all"/>
            </a:lvl1pPr>
          </a:lstStyle>
          <a:p>
            <a:r>
              <a:rPr lang="ru-RU" smtClean="0"/>
              <a:t>Образец заголовка</a:t>
            </a:r>
            <a:endParaRPr lang="ru-RU"/>
          </a:p>
        </p:txBody>
      </p:sp>
      <p:sp>
        <p:nvSpPr>
          <p:cNvPr id="3" name="Text Placeholder 2"/>
          <p:cNvSpPr>
            <a:spLocks noGrp="1"/>
          </p:cNvSpPr>
          <p:nvPr>
            <p:ph type="body" idx="1"/>
          </p:nvPr>
        </p:nvSpPr>
        <p:spPr>
          <a:xfrm>
            <a:off x="2143108" y="2714620"/>
            <a:ext cx="6843706" cy="1500187"/>
          </a:xfrm>
        </p:spPr>
        <p:txBody>
          <a:bodyPr anchor="b"/>
          <a:lstStyle>
            <a:lvl1pPr marL="0" indent="0">
              <a:buNone/>
              <a:defRPr sz="200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sz="half" idx="1"/>
          </p:nvPr>
        </p:nvSpPr>
        <p:spPr>
          <a:xfrm>
            <a:off x="2143108" y="1617681"/>
            <a:ext cx="328614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Content Placeholder 3"/>
          <p:cNvSpPr>
            <a:spLocks noGrp="1"/>
          </p:cNvSpPr>
          <p:nvPr>
            <p:ph sz="half" idx="2"/>
          </p:nvPr>
        </p:nvSpPr>
        <p:spPr>
          <a:xfrm>
            <a:off x="5572132" y="1643050"/>
            <a:ext cx="33242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Date Placeholder 4"/>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Date Placeholder 6"/>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6642E0-2F6F-4E73-8554-608EECD7B44F}" type="datetimeFigureOut">
              <a:rPr lang="ru-RU" smtClean="0"/>
              <a:pPr/>
              <a:t>26.02.2014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6063F2F-3120-4788-ADBC-7DE3A40C3C0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8596" y="285728"/>
            <a:ext cx="8215370" cy="714356"/>
          </a:xfrm>
          <a:prstGeom prst="rect">
            <a:avLst/>
          </a:prstGeom>
        </p:spPr>
        <p:txBody>
          <a:bodyPr vert="horz" lIns="91440" tIns="45720" rIns="91440" bIns="45720" rtlCol="0" anchor="ctr">
            <a:normAutofit/>
            <a:scene3d>
              <a:camera prst="orthographicFront"/>
              <a:lightRig rig="sunset" dir="t"/>
            </a:scene3d>
            <a:sp3d extrusionH="57150" contourW="12700" prstMaterial="dkEdge">
              <a:bevelT w="38100" h="38100"/>
              <a:extrusionClr>
                <a:schemeClr val="accent6">
                  <a:lumMod val="50000"/>
                </a:schemeClr>
              </a:extrusionClr>
              <a:contourClr>
                <a:schemeClr val="accent6">
                  <a:lumMod val="50000"/>
                </a:schemeClr>
              </a:contourClr>
            </a:sp3d>
          </a:bodyPr>
          <a:lstStyle/>
          <a:p>
            <a:r>
              <a:rPr lang="ru-RU" smtClean="0"/>
              <a:t>Образец заголовка</a:t>
            </a:r>
            <a:endParaRPr lang="ru-RU" dirty="0"/>
          </a:p>
        </p:txBody>
      </p:sp>
      <p:sp>
        <p:nvSpPr>
          <p:cNvPr id="3" name="Text Placeholder 2"/>
          <p:cNvSpPr>
            <a:spLocks noGrp="1"/>
          </p:cNvSpPr>
          <p:nvPr>
            <p:ph type="body" idx="1"/>
          </p:nvPr>
        </p:nvSpPr>
        <p:spPr>
          <a:xfrm>
            <a:off x="428596" y="1142984"/>
            <a:ext cx="8215370" cy="514353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642E0-2F6F-4E73-8554-608EECD7B44F}" type="datetimeFigureOut">
              <a:rPr lang="ru-RU" smtClean="0"/>
              <a:pPr/>
              <a:t>26.02.2014</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63F2F-3120-4788-ADBC-7DE3A40C3C0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gradFill flip="none" rotWithShape="1">
            <a:gsLst>
              <a:gs pos="0">
                <a:schemeClr val="accent6">
                  <a:lumMod val="50000"/>
                </a:schemeClr>
              </a:gs>
              <a:gs pos="86000">
                <a:schemeClr val="accent6">
                  <a:lumMod val="75000"/>
                </a:schemeClr>
              </a:gs>
            </a:gsLst>
            <a:lin ang="2700000" scaled="1"/>
            <a:tileRect/>
          </a:gradFill>
          <a:latin typeface="Segoe Script" pitchFamily="34" charset="0"/>
          <a:ea typeface="+mj-ea"/>
          <a:cs typeface="Segoe UI" pitchFamily="34" charset="0"/>
        </a:defRPr>
      </a:lvl1pPr>
    </p:titleStyle>
    <p:bodyStyle>
      <a:lvl1pPr marL="342900" indent="-342900" algn="l" defTabSz="914400" rtl="0" eaLnBrk="1" latinLnBrk="0" hangingPunct="1">
        <a:spcBef>
          <a:spcPct val="20000"/>
        </a:spcBef>
        <a:buFontTx/>
        <a:buBlip>
          <a:blip r:embed="rId14"/>
        </a:buBlip>
        <a:defRPr sz="3200" kern="1200">
          <a:solidFill>
            <a:schemeClr val="tx1">
              <a:lumMod val="95000"/>
              <a:lumOff val="5000"/>
            </a:schemeClr>
          </a:solidFill>
          <a:latin typeface="Segoe UI" pitchFamily="34" charset="0"/>
          <a:ea typeface="+mn-ea"/>
          <a:cs typeface="Segoe UI" pitchFamily="34" charset="0"/>
        </a:defRPr>
      </a:lvl1pPr>
      <a:lvl2pPr marL="742950" indent="-285750" algn="l" defTabSz="914400" rtl="0" eaLnBrk="1" latinLnBrk="0" hangingPunct="1">
        <a:spcBef>
          <a:spcPct val="20000"/>
        </a:spcBef>
        <a:buFontTx/>
        <a:buBlip>
          <a:blip r:embed="rId14"/>
        </a:buBlip>
        <a:defRPr sz="2800" kern="1200">
          <a:solidFill>
            <a:schemeClr val="tx1">
              <a:lumMod val="95000"/>
              <a:lumOff val="5000"/>
            </a:schemeClr>
          </a:solidFill>
          <a:latin typeface="Segoe UI" pitchFamily="34" charset="0"/>
          <a:ea typeface="+mn-ea"/>
          <a:cs typeface="Segoe UI" pitchFamily="34" charset="0"/>
        </a:defRPr>
      </a:lvl2pPr>
      <a:lvl3pPr marL="1143000" indent="-228600" algn="l" defTabSz="914400" rtl="0" eaLnBrk="1" latinLnBrk="0" hangingPunct="1">
        <a:spcBef>
          <a:spcPct val="20000"/>
        </a:spcBef>
        <a:buFontTx/>
        <a:buBlip>
          <a:blip r:embed="rId14"/>
        </a:buBlip>
        <a:defRPr sz="2400" kern="1200">
          <a:solidFill>
            <a:schemeClr val="tx1">
              <a:lumMod val="95000"/>
              <a:lumOff val="5000"/>
            </a:schemeClr>
          </a:solidFill>
          <a:latin typeface="Segoe UI" pitchFamily="34" charset="0"/>
          <a:ea typeface="+mn-ea"/>
          <a:cs typeface="Segoe UI" pitchFamily="34" charset="0"/>
        </a:defRPr>
      </a:lvl3pPr>
      <a:lvl4pPr marL="1600200" indent="-228600" algn="l" defTabSz="914400" rtl="0" eaLnBrk="1" latinLnBrk="0" hangingPunct="1">
        <a:spcBef>
          <a:spcPct val="20000"/>
        </a:spcBef>
        <a:buFontTx/>
        <a:buBlip>
          <a:blip r:embed="rId14"/>
        </a:buBlip>
        <a:defRPr sz="2000" kern="1200">
          <a:solidFill>
            <a:schemeClr val="tx1">
              <a:lumMod val="95000"/>
              <a:lumOff val="5000"/>
            </a:schemeClr>
          </a:solidFill>
          <a:latin typeface="Segoe UI" pitchFamily="34" charset="0"/>
          <a:ea typeface="+mn-ea"/>
          <a:cs typeface="Segoe UI" pitchFamily="34" charset="0"/>
        </a:defRPr>
      </a:lvl4pPr>
      <a:lvl5pPr marL="2057400" indent="-228600" algn="l" defTabSz="914400" rtl="0" eaLnBrk="1" latinLnBrk="0" hangingPunct="1">
        <a:spcBef>
          <a:spcPct val="20000"/>
        </a:spcBef>
        <a:buFontTx/>
        <a:buBlip>
          <a:blip r:embed="rId14"/>
        </a:buBlip>
        <a:defRPr sz="2000" kern="1200">
          <a:solidFill>
            <a:schemeClr val="tx1">
              <a:lumMod val="95000"/>
              <a:lumOff val="5000"/>
            </a:schemeClr>
          </a:solidFill>
          <a:latin typeface="Segoe UI" pitchFamily="34" charset="0"/>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484784"/>
            <a:ext cx="6786610" cy="1827215"/>
          </a:xfrm>
        </p:spPr>
        <p:txBody>
          <a:bodyPr/>
          <a:lstStyle/>
          <a:p>
            <a:r>
              <a:rPr lang="uk-UA" dirty="0" smtClean="0"/>
              <a:t>Стефаник Василь Семенович</a:t>
            </a:r>
            <a:br>
              <a:rPr lang="uk-UA" dirty="0" smtClean="0"/>
            </a:br>
            <a:endParaRPr lang="ru-RU" dirty="0"/>
          </a:p>
        </p:txBody>
      </p:sp>
      <p:sp>
        <p:nvSpPr>
          <p:cNvPr id="3" name="Subtitle 2"/>
          <p:cNvSpPr>
            <a:spLocks noGrp="1"/>
          </p:cNvSpPr>
          <p:nvPr>
            <p:ph type="subTitle" idx="1"/>
          </p:nvPr>
        </p:nvSpPr>
        <p:spPr>
          <a:xfrm>
            <a:off x="1403648" y="4941168"/>
            <a:ext cx="6400800" cy="1752600"/>
          </a:xfrm>
        </p:spPr>
        <p:txBody>
          <a:bodyPr/>
          <a:lstStyle/>
          <a:p>
            <a:r>
              <a:rPr lang="uk-UA" dirty="0" err="1" smtClean="0"/>
              <a:t>Сухарська</a:t>
            </a:r>
            <a:r>
              <a:rPr lang="uk-UA" dirty="0" smtClean="0"/>
              <a:t> Ольга </a:t>
            </a:r>
          </a:p>
          <a:p>
            <a:r>
              <a:rPr lang="uk-UA" dirty="0" smtClean="0"/>
              <a:t>Рахімова Алла</a:t>
            </a:r>
          </a:p>
          <a:p>
            <a:r>
              <a:rPr lang="uk-UA" dirty="0" smtClean="0"/>
              <a:t>10-Б</a:t>
            </a:r>
            <a:endParaRPr lang="ru-RU"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par>
                                <p:cTn id="27" presetID="25"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1" end="1"/>
                                            </p:txEl>
                                          </p:spTgt>
                                        </p:tgtEl>
                                      </p:cBhvr>
                                    </p:animEffect>
                                  </p:childTnLst>
                                </p:cTn>
                              </p:par>
                              <p:par>
                                <p:cTn id="37" presetID="25"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4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5868144" cy="6858000"/>
          </a:xfrm>
        </p:spPr>
        <p:txBody>
          <a:bodyPr>
            <a:normAutofit fontScale="92500" lnSpcReduction="10000"/>
          </a:bodyPr>
          <a:lstStyle/>
          <a:p>
            <a:r>
              <a:rPr lang="uk-UA" sz="2400" dirty="0" smtClean="0"/>
              <a:t>Важким для письменника став 1914 рік: почалася Перша світова війна; воєнне лихоліття збіглося з особистою трагедією: в лютому 1914 р. померла дружина, залишивши його з 3-ма малолітніми дітьми. Більше В. Стефаник не одружувався. Попри це, громадську активність не припинив. Зокрема, брав найактивнішу участь у відзначенні 100-річчя з дня народження Т. Шевченка: виступав на мітингах, присвячених відкриттю пам'ятникам поетові, в Коломиї, у Снятині, с. </a:t>
            </a:r>
            <a:r>
              <a:rPr lang="uk-UA" sz="2400" dirty="0" err="1" smtClean="0"/>
              <a:t>Вовчківці</a:t>
            </a:r>
            <a:r>
              <a:rPr lang="uk-UA" sz="2400" dirty="0" smtClean="0"/>
              <a:t>, м. Скала-Подільська та ін. У березні 1915 року за фальшивим доносом Стефаника було заарештовано, проте завдяки клопотанням Марка Черемшини невдовзі звільнено. Якийсь час Стефаник жив у Відні, де після тривалої перерви розпочав другий період своєї творчості (1916–1933).</a:t>
            </a:r>
          </a:p>
          <a:p>
            <a:endParaRPr lang="uk-UA" dirty="0"/>
          </a:p>
        </p:txBody>
      </p:sp>
      <p:pic>
        <p:nvPicPr>
          <p:cNvPr id="4" name="Рисунок 3" descr="Stefanik01.jpg"/>
          <p:cNvPicPr>
            <a:picLocks noChangeAspect="1"/>
          </p:cNvPicPr>
          <p:nvPr/>
        </p:nvPicPr>
        <p:blipFill>
          <a:blip r:embed="rId2" cstate="print"/>
          <a:stretch>
            <a:fillRect/>
          </a:stretch>
        </p:blipFill>
        <p:spPr>
          <a:xfrm>
            <a:off x="5766377" y="908720"/>
            <a:ext cx="3377623" cy="4967093"/>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4544" y="0"/>
            <a:ext cx="5688632" cy="6858000"/>
          </a:xfrm>
        </p:spPr>
        <p:txBody>
          <a:bodyPr>
            <a:normAutofit fontScale="55000" lnSpcReduction="20000"/>
          </a:bodyPr>
          <a:lstStyle/>
          <a:p>
            <a:r>
              <a:rPr lang="uk-UA" dirty="0" smtClean="0"/>
              <a:t>Уважно стежив за наростанням національно-визвольного руху в Україні, покладав великі сподівання на розбудову української державності. Після розпаду Російської </a:t>
            </a:r>
            <a:r>
              <a:rPr lang="uk-UA" dirty="0" smtClean="0"/>
              <a:t>імперії</a:t>
            </a:r>
            <a:r>
              <a:rPr lang="uk-UA" dirty="0" smtClean="0"/>
              <a:t> Стефаник гаряче вітав утворення УНР. 17 листопада 1917 року, виступаючи на велелюдному вічі в Снятині, він заявив, що в Наддніпрянщині «в найбільшій величі встає новий світ; звідти йде до нас світло для нашого розвою». Він очолював урядову делегацію (65 осіб) ЗУНР, яка приїжджала у січні 1919 року до Києва у зв'язку з проголошенням Акту Злуки обох частин України в єдину соборну державу. Під час приїзду встановив зв'язки з діячами науки і культури, які посприяли виданню його творів: з 1919 року книжки Стефаника видаються в Харкові і Києві. </a:t>
            </a:r>
            <a:r>
              <a:rPr lang="uk-UA" dirty="0" smtClean="0"/>
              <a:t>Після громадянської </a:t>
            </a:r>
            <a:r>
              <a:rPr lang="uk-UA" dirty="0" smtClean="0"/>
              <a:t>війни і поразки визвольних змагань письменник болісно переживав крах своїх сподівань. Відрадою були звістки з Харкова, Канади, де публікувалися його твори, з Праги, де вони перекладалися чеською мовою. Письменник пильно стежив за подіями в </a:t>
            </a:r>
            <a:r>
              <a:rPr lang="uk-UA" dirty="0" err="1" smtClean="0"/>
              <a:t>підрадянській</a:t>
            </a:r>
            <a:r>
              <a:rPr lang="uk-UA" dirty="0" smtClean="0"/>
              <a:t> Україні, брав участь у громадському житті: очолював місцеву «Просвіту», кооперативну спілку «Сільський господар». у 1926–1927 рр. громадськість Львова, Києва відзначає 30-річчя літературної діяльності Стефаника.</a:t>
            </a:r>
          </a:p>
          <a:p>
            <a:endParaRPr lang="uk-UA" dirty="0"/>
          </a:p>
        </p:txBody>
      </p:sp>
      <p:pic>
        <p:nvPicPr>
          <p:cNvPr id="4" name="Рисунок 3" descr="31252b3d2.jpg"/>
          <p:cNvPicPr>
            <a:picLocks noChangeAspect="1"/>
          </p:cNvPicPr>
          <p:nvPr/>
        </p:nvPicPr>
        <p:blipFill>
          <a:blip r:embed="rId2" cstate="print"/>
          <a:stretch>
            <a:fillRect/>
          </a:stretch>
        </p:blipFill>
        <p:spPr>
          <a:xfrm>
            <a:off x="5273863" y="620688"/>
            <a:ext cx="3870137" cy="475252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100392" cy="6286520"/>
          </a:xfrm>
        </p:spPr>
        <p:txBody>
          <a:bodyPr>
            <a:normAutofit fontScale="77500" lnSpcReduction="20000"/>
          </a:bodyPr>
          <a:lstStyle/>
          <a:p>
            <a:r>
              <a:rPr lang="uk-UA" dirty="0" smtClean="0"/>
              <a:t>Розуміючи </a:t>
            </a:r>
            <a:r>
              <a:rPr lang="uk-UA" dirty="0" smtClean="0"/>
              <a:t>великі заслуги Стефаника перед українським мистецьким словом, його новаторські здобутки, радянський уряд з </a:t>
            </a:r>
            <a:r>
              <a:rPr lang="uk-UA" dirty="0" err="1" smtClean="0"/>
              <a:t>пропагандивною</a:t>
            </a:r>
            <a:r>
              <a:rPr lang="uk-UA" dirty="0" smtClean="0"/>
              <a:t> метою призначив йому в 1928 р. персональну пенсію, а в 1931 р. в Харкові відзначив 60-ліття з дня його народження. Проте Стефаник у 1933 році відмовився від персональної пенсії, коли довідався про штучно створений голод і переслідування української інтелігенції. Дізнавшись про цю ситуацію, митрополит </a:t>
            </a:r>
            <a:r>
              <a:rPr lang="uk-UA" dirty="0" err="1" smtClean="0"/>
              <a:t>Андрей</a:t>
            </a:r>
            <a:r>
              <a:rPr lang="uk-UA" dirty="0" smtClean="0"/>
              <a:t> Шептицький призначив письменникові пенсію від Української греко-католицької церкви. Стефаник попросив касира видати призначену суму дрібними монетами. З великою торбиною мідяків письменник вийшов на майдан і роздав милостиню жебракам з проханням помолитися за убієнних голодом українців. Останні роки життя письменник тяжко хворів. 7 грудня 1936 року помер, похований у рідному селі.</a:t>
            </a:r>
          </a:p>
          <a:p>
            <a:endParaRPr lang="uk-UA" dirty="0" smtClean="0"/>
          </a:p>
          <a:p>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67944" y="0"/>
            <a:ext cx="5076056" cy="7677472"/>
          </a:xfrm>
        </p:spPr>
        <p:txBody>
          <a:bodyPr>
            <a:normAutofit/>
          </a:bodyPr>
          <a:lstStyle/>
          <a:p>
            <a:r>
              <a:rPr lang="vi-VN" sz="2400" b="1" dirty="0" smtClean="0"/>
              <a:t>Стефа́ник Васи́ль Семе́нович</a:t>
            </a:r>
            <a:r>
              <a:rPr lang="vi-VN" sz="2400" dirty="0" smtClean="0"/>
              <a:t> (*14 травня 1871, Русів (тепер Снятинського району Івано-Франківської області) — †7 грудня 1936) — український письменник, майстер експресіоністичної новели, громадський діяч, політик. Посол (депутат) Австрійського парламенту від Галичини. Зять</a:t>
            </a:r>
            <a:r>
              <a:rPr lang="uk-UA" sz="2400" dirty="0" smtClean="0"/>
              <a:t> </a:t>
            </a:r>
            <a:r>
              <a:rPr lang="vi-VN" sz="2400" dirty="0" smtClean="0"/>
              <a:t>священика УГКЦ, посла Галицького сейму Кирила Гаморака</a:t>
            </a:r>
            <a:r>
              <a:rPr lang="vi-VN" dirty="0" smtClean="0"/>
              <a:t>.</a:t>
            </a:r>
            <a:endParaRPr lang="uk-UA" dirty="0"/>
          </a:p>
        </p:txBody>
      </p:sp>
      <p:pic>
        <p:nvPicPr>
          <p:cNvPr id="4" name="Рисунок 3" descr="9044ba76-c5e5-40e7-b258-c5bf5a4b5211_large.jpg"/>
          <p:cNvPicPr>
            <a:picLocks noChangeAspect="1"/>
          </p:cNvPicPr>
          <p:nvPr/>
        </p:nvPicPr>
        <p:blipFill>
          <a:blip r:embed="rId2" cstate="print"/>
          <a:stretch>
            <a:fillRect/>
          </a:stretch>
        </p:blipFill>
        <p:spPr>
          <a:xfrm>
            <a:off x="0" y="290502"/>
            <a:ext cx="4355976" cy="6264867"/>
          </a:xfrm>
          <a:prstGeom prst="rect">
            <a:avLst/>
          </a:prstGeom>
          <a:ln>
            <a:noFill/>
          </a:ln>
          <a:effectLst>
            <a:softEdge rad="112500"/>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770" decel="100000"/>
                                        <p:tgtEl>
                                          <p:spTgt spid="4"/>
                                        </p:tgtEl>
                                      </p:cBhvr>
                                    </p:animEffect>
                                    <p:animScale>
                                      <p:cBhvr>
                                        <p:cTn id="15" dur="770" decel="100000"/>
                                        <p:tgtEl>
                                          <p:spTgt spid="4"/>
                                        </p:tgtEl>
                                      </p:cBhvr>
                                      <p:from x="10000" y="10000"/>
                                      <p:to x="200000" y="450000"/>
                                    </p:animScale>
                                    <p:animScale>
                                      <p:cBhvr>
                                        <p:cTn id="16" dur="1230" accel="100000" fill="hold">
                                          <p:stCondLst>
                                            <p:cond delay="770"/>
                                          </p:stCondLst>
                                        </p:cTn>
                                        <p:tgtEl>
                                          <p:spTgt spid="4"/>
                                        </p:tgtEl>
                                      </p:cBhvr>
                                      <p:from x="200000" y="450000"/>
                                      <p:to x="100000" y="100000"/>
                                    </p:animScale>
                                    <p:set>
                                      <p:cBhvr>
                                        <p:cTn id="17" dur="770" fill="hold"/>
                                        <p:tgtEl>
                                          <p:spTgt spid="4"/>
                                        </p:tgtEl>
                                        <p:attrNameLst>
                                          <p:attrName>ppt_x</p:attrName>
                                        </p:attrNameLst>
                                      </p:cBhvr>
                                      <p:to>
                                        <p:strVal val="(0.5)"/>
                                      </p:to>
                                    </p:set>
                                    <p:anim from="(0.5)" to="(#ppt_x)" calcmode="lin" valueType="num">
                                      <p:cBhvr>
                                        <p:cTn id="18" dur="1230" accel="100000" fill="hold">
                                          <p:stCondLst>
                                            <p:cond delay="770"/>
                                          </p:stCondLst>
                                        </p:cTn>
                                        <p:tgtEl>
                                          <p:spTgt spid="4"/>
                                        </p:tgtEl>
                                        <p:attrNameLst>
                                          <p:attrName>ppt_x</p:attrName>
                                        </p:attrNameLst>
                                      </p:cBhvr>
                                    </p:anim>
                                    <p:set>
                                      <p:cBhvr>
                                        <p:cTn id="19" dur="770" fill="hold"/>
                                        <p:tgtEl>
                                          <p:spTgt spid="4"/>
                                        </p:tgtEl>
                                        <p:attrNameLst>
                                          <p:attrName>ppt_y</p:attrName>
                                        </p:attrNameLst>
                                      </p:cBhvr>
                                      <p:to>
                                        <p:strVal val="(#ppt_y+0.4)"/>
                                      </p:to>
                                    </p:set>
                                    <p:anim from="(#ppt_y+0.4)" to="(#ppt_y)" calcmode="lin" valueType="num">
                                      <p:cBhvr>
                                        <p:cTn id="20" dur="1230" accel="100000" fill="hold">
                                          <p:stCondLst>
                                            <p:cond delay="770"/>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15370" cy="622992"/>
          </a:xfrm>
        </p:spPr>
        <p:txBody>
          <a:bodyPr>
            <a:normAutofit fontScale="90000"/>
          </a:bodyPr>
          <a:lstStyle/>
          <a:p>
            <a:r>
              <a:rPr lang="uk-UA" b="1" dirty="0" smtClean="0"/>
              <a:t>Дитинство</a:t>
            </a:r>
            <a:br>
              <a:rPr lang="uk-UA" b="1" dirty="0" smtClean="0"/>
            </a:br>
            <a:endParaRPr lang="uk-UA" dirty="0"/>
          </a:p>
        </p:txBody>
      </p:sp>
      <p:sp>
        <p:nvSpPr>
          <p:cNvPr id="3" name="Содержимое 2"/>
          <p:cNvSpPr>
            <a:spLocks noGrp="1"/>
          </p:cNvSpPr>
          <p:nvPr>
            <p:ph idx="1"/>
          </p:nvPr>
        </p:nvSpPr>
        <p:spPr>
          <a:xfrm>
            <a:off x="1979712" y="548680"/>
            <a:ext cx="7164288" cy="5737840"/>
          </a:xfrm>
        </p:spPr>
        <p:txBody>
          <a:bodyPr>
            <a:noAutofit/>
          </a:bodyPr>
          <a:lstStyle/>
          <a:p>
            <a:r>
              <a:rPr lang="uk-UA" sz="2400" dirty="0" smtClean="0"/>
              <a:t>Народився 14 травня 1871 року в селі </a:t>
            </a:r>
            <a:r>
              <a:rPr lang="uk-UA" sz="2400" dirty="0" err="1" smtClean="0"/>
              <a:t>Русів</a:t>
            </a:r>
            <a:r>
              <a:rPr lang="uk-UA" sz="2400" dirty="0" smtClean="0"/>
              <a:t> на </a:t>
            </a:r>
            <a:r>
              <a:rPr lang="uk-UA" sz="2400" dirty="0" err="1" smtClean="0"/>
              <a:t>Станіславщині</a:t>
            </a:r>
            <a:r>
              <a:rPr lang="uk-UA" sz="2400" dirty="0" smtClean="0"/>
              <a:t> (тепер </a:t>
            </a:r>
            <a:r>
              <a:rPr lang="uk-UA" sz="2400" dirty="0" err="1" smtClean="0"/>
              <a:t>Снятинського</a:t>
            </a:r>
            <a:r>
              <a:rPr lang="uk-UA" sz="2400" dirty="0" smtClean="0"/>
              <a:t> району Івано-Франківської області) в сім'ї заможного селянина. Змалку був дуже прив'язаний до матері, цю любов проніс через усе життя. Батько був працьовитим, але мав непростий, інколи авторитарний характер. На освіту сина грошей не шкодував, але долю того спланував сам, не питаючи його думки. Дитячі роки пройшли в атмосфері прадавніх традицій і звичаїв Покуття, тоді ж пізнав таємничий світ народних пісень, казок, легенд, переказів, познайомився з селянським побутом. Змалечку пас овець, їздив з батьком у поле. Мав двох рідних братів (Володимира і Юрія) та двох сестер (старшу Марію і молодшу).</a:t>
            </a:r>
            <a:endParaRPr lang="uk-UA" sz="2400" dirty="0"/>
          </a:p>
        </p:txBody>
      </p:sp>
      <p:pic>
        <p:nvPicPr>
          <p:cNvPr id="4" name="Рисунок 3" descr="Vasyl_Stefanyk.jpg"/>
          <p:cNvPicPr>
            <a:picLocks noChangeAspect="1"/>
          </p:cNvPicPr>
          <p:nvPr/>
        </p:nvPicPr>
        <p:blipFill>
          <a:blip r:embed="rId2" cstate="print"/>
          <a:stretch>
            <a:fillRect/>
          </a:stretch>
        </p:blipFill>
        <p:spPr>
          <a:xfrm>
            <a:off x="0" y="3526527"/>
            <a:ext cx="2411760" cy="3207639"/>
          </a:xfrm>
          <a:prstGeom prst="rect">
            <a:avLst/>
          </a:prstGeom>
          <a:ln>
            <a:noFill/>
          </a:ln>
          <a:effectLst>
            <a:softEdge rad="112500"/>
          </a:effectLst>
        </p:spPr>
      </p:pic>
      <p:pic>
        <p:nvPicPr>
          <p:cNvPr id="5" name="Рисунок 4" descr="122.jpg"/>
          <p:cNvPicPr>
            <a:picLocks noChangeAspect="1"/>
          </p:cNvPicPr>
          <p:nvPr/>
        </p:nvPicPr>
        <p:blipFill>
          <a:blip r:embed="rId3" cstate="print"/>
          <a:stretch>
            <a:fillRect/>
          </a:stretch>
        </p:blipFill>
        <p:spPr>
          <a:xfrm>
            <a:off x="0" y="0"/>
            <a:ext cx="2267712" cy="3502152"/>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p:stCondLst>
                              <p:cond delay="1000"/>
                            </p:stCondLst>
                            <p:childTnLst>
                              <p:par>
                                <p:cTn id="16" presetID="21" presetClass="entr" presetSubtype="8" fill="hold"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heel(8)">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from="(-#ppt_w/2)" to="(#ppt_x)" calcmode="lin" valueType="num">
                                      <p:cBhvr>
                                        <p:cTn id="23" dur="600" fill="hold">
                                          <p:stCondLst>
                                            <p:cond delay="0"/>
                                          </p:stCondLst>
                                        </p:cTn>
                                        <p:tgtEl>
                                          <p:spTgt spid="5"/>
                                        </p:tgtEl>
                                        <p:attrNameLst>
                                          <p:attrName>ppt_x</p:attrName>
                                        </p:attrNameLst>
                                      </p:cBhvr>
                                    </p:anim>
                                    <p:anim from="0" to="-1.0" calcmode="lin" valueType="num">
                                      <p:cBhvr>
                                        <p:cTn id="24" dur="200" decel="50000" autoRev="1" fill="hold">
                                          <p:stCondLst>
                                            <p:cond delay="600"/>
                                          </p:stCondLst>
                                        </p:cTn>
                                        <p:tgtEl>
                                          <p:spTgt spid="5"/>
                                        </p:tgtEl>
                                        <p:attrNameLst>
                                          <p:attrName>xshear</p:attrName>
                                        </p:attrNameLst>
                                      </p:cBhvr>
                                    </p:anim>
                                    <p:animScale>
                                      <p:cBhvr>
                                        <p:cTn id="25" dur="200" decel="100000" autoRev="1" fill="hold">
                                          <p:stCondLst>
                                            <p:cond delay="600"/>
                                          </p:stCondLst>
                                        </p:cTn>
                                        <p:tgtEl>
                                          <p:spTgt spid="5"/>
                                        </p:tgtEl>
                                      </p:cBhvr>
                                      <p:from x="100000" y="100000"/>
                                      <p:to x="80000" y="100000"/>
                                    </p:animScale>
                                    <p:anim by="(#ppt_h/3+#ppt_w*0.1)" calcmode="lin" valueType="num">
                                      <p:cBhvr additive="sum">
                                        <p:cTn id="26" dur="200" decel="100000" autoRev="1" fill="hold">
                                          <p:stCondLst>
                                            <p:cond delay="600"/>
                                          </p:stCondLst>
                                        </p:cTn>
                                        <p:tgtEl>
                                          <p:spTgt spid="5"/>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50" presetClass="entr" presetSubtype="0" decel="10000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1000" fill="hold"/>
                                        <p:tgtEl>
                                          <p:spTgt spid="4"/>
                                        </p:tgtEl>
                                        <p:attrNameLst>
                                          <p:attrName>ppt_w</p:attrName>
                                        </p:attrNameLst>
                                      </p:cBhvr>
                                      <p:tavLst>
                                        <p:tav tm="0">
                                          <p:val>
                                            <p:strVal val="#ppt_w+.3"/>
                                          </p:val>
                                        </p:tav>
                                        <p:tav tm="100000">
                                          <p:val>
                                            <p:strVal val="#ppt_w"/>
                                          </p:val>
                                        </p:tav>
                                      </p:tavLst>
                                    </p:anim>
                                    <p:anim calcmode="lin" valueType="num">
                                      <p:cBhvr>
                                        <p:cTn id="32" dur="1000" fill="hold"/>
                                        <p:tgtEl>
                                          <p:spTgt spid="4"/>
                                        </p:tgtEl>
                                        <p:attrNameLst>
                                          <p:attrName>ppt_h</p:attrName>
                                        </p:attrNameLst>
                                      </p:cBhvr>
                                      <p:tavLst>
                                        <p:tav tm="0">
                                          <p:val>
                                            <p:strVal val="#ppt_h"/>
                                          </p:val>
                                        </p:tav>
                                        <p:tav tm="100000">
                                          <p:val>
                                            <p:strVal val="#ppt_h"/>
                                          </p:val>
                                        </p:tav>
                                      </p:tavLst>
                                    </p:anim>
                                    <p:animEffect transition="in" filter="fade">
                                      <p:cBhvr>
                                        <p:cTn id="3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15370" cy="714356"/>
          </a:xfrm>
        </p:spPr>
        <p:txBody>
          <a:bodyPr>
            <a:normAutofit fontScale="90000"/>
          </a:bodyPr>
          <a:lstStyle/>
          <a:p>
            <a:r>
              <a:rPr lang="ru-RU" b="1" dirty="0" err="1" smtClean="0"/>
              <a:t>Освіта</a:t>
            </a:r>
            <a:r>
              <a:rPr lang="ru-RU" b="1" dirty="0" smtClean="0"/>
              <a:t>, участь у </a:t>
            </a:r>
            <a:r>
              <a:rPr lang="ru-RU" b="1" dirty="0" err="1" smtClean="0"/>
              <a:t>громадсько-політичному</a:t>
            </a:r>
            <a:r>
              <a:rPr lang="ru-RU" b="1" dirty="0" smtClean="0"/>
              <a:t> </a:t>
            </a:r>
            <a:r>
              <a:rPr lang="ru-RU" b="1" dirty="0" err="1" smtClean="0"/>
              <a:t>русі</a:t>
            </a:r>
            <a:r>
              <a:rPr lang="ru-RU" b="1" dirty="0" smtClean="0"/>
              <a:t/>
            </a:r>
            <a:br>
              <a:rPr lang="ru-RU" b="1" dirty="0" smtClean="0"/>
            </a:br>
            <a:endParaRPr lang="uk-UA" dirty="0"/>
          </a:p>
        </p:txBody>
      </p:sp>
      <p:sp>
        <p:nvSpPr>
          <p:cNvPr id="3" name="Содержимое 2"/>
          <p:cNvSpPr>
            <a:spLocks noGrp="1"/>
          </p:cNvSpPr>
          <p:nvPr>
            <p:ph idx="1"/>
          </p:nvPr>
        </p:nvSpPr>
        <p:spPr>
          <a:xfrm>
            <a:off x="0" y="1142984"/>
            <a:ext cx="9036496" cy="6030432"/>
          </a:xfrm>
        </p:spPr>
        <p:txBody>
          <a:bodyPr>
            <a:normAutofit fontScale="62500" lnSpcReduction="20000"/>
          </a:bodyPr>
          <a:lstStyle/>
          <a:p>
            <a:r>
              <a:rPr lang="uk-UA" dirty="0" smtClean="0"/>
              <a:t>Навчався у </a:t>
            </a:r>
            <a:r>
              <a:rPr lang="uk-UA" dirty="0" err="1" smtClean="0"/>
              <a:t>Русівській</a:t>
            </a:r>
            <a:r>
              <a:rPr lang="uk-UA" dirty="0" smtClean="0"/>
              <a:t> початковій школі (з 1878), </a:t>
            </a:r>
            <a:r>
              <a:rPr lang="uk-UA" dirty="0" err="1" smtClean="0"/>
              <a:t>Снятинській</a:t>
            </a:r>
            <a:r>
              <a:rPr lang="uk-UA" dirty="0" smtClean="0"/>
              <a:t> міській школі (з 1880), потім у </a:t>
            </a:r>
            <a:r>
              <a:rPr lang="uk-UA" dirty="0" err="1" smtClean="0"/>
              <a:t>польских</a:t>
            </a:r>
            <a:r>
              <a:rPr lang="uk-UA" dirty="0" smtClean="0"/>
              <a:t> гімназіях у Коломиї (з 1883 року) та Дрогобича (з 1891). Там зазнав чимало знущань і принижень. 1883р. Стефаник вступає до польської гімназії в Коломиї. Зі своїх перших творів Стефаник опублікував без підпису лише один вірш. У співавторстві з Мартовичем написав два оповідання: </a:t>
            </a:r>
            <a:r>
              <a:rPr lang="uk-UA" dirty="0" err="1" smtClean="0"/>
              <a:t>“Нечитальник”</a:t>
            </a:r>
            <a:r>
              <a:rPr lang="uk-UA" dirty="0" smtClean="0"/>
              <a:t> (1888) та </a:t>
            </a:r>
            <a:r>
              <a:rPr lang="uk-UA" dirty="0" err="1" smtClean="0"/>
              <a:t>“Лумера”</a:t>
            </a:r>
            <a:r>
              <a:rPr lang="uk-UA" dirty="0" smtClean="0"/>
              <a:t> (1889). У 1890р. Стефаник у зв'язку із звинуваченням в нелегальній громадсько-культурній роботі змушений був залишити навчання в Коломиї і продовжити його в Дрогобицькій гімназії. Там він брав участь у громадському житті, став членом таємного гуртка молоді, особисто познайомився з Франком, з яким потім підтримував дружні зв'язки. Після закінчення гімназії (1892) Стефаник вступає на медичний факультет Краківського університету. Однак, за визнанням письменника, з тією медициною </a:t>
            </a:r>
            <a:r>
              <a:rPr lang="uk-UA" dirty="0" err="1" smtClean="0"/>
              <a:t>“вийшло</a:t>
            </a:r>
            <a:r>
              <a:rPr lang="uk-UA" dirty="0" smtClean="0"/>
              <a:t> діло без </a:t>
            </a:r>
            <a:r>
              <a:rPr lang="uk-UA" dirty="0" err="1" smtClean="0"/>
              <a:t>пуття”</a:t>
            </a:r>
            <a:r>
              <a:rPr lang="uk-UA" dirty="0" smtClean="0"/>
              <a:t>. Замість студіювання медицини він поринає у літературне і громадське життя Кракова. Тут існувало товариство студентів-українців </a:t>
            </a:r>
            <a:r>
              <a:rPr lang="uk-UA" dirty="0" err="1" smtClean="0"/>
              <a:t>“Академічна</a:t>
            </a:r>
            <a:r>
              <a:rPr lang="uk-UA" dirty="0" smtClean="0"/>
              <a:t> </a:t>
            </a:r>
            <a:r>
              <a:rPr lang="uk-UA" dirty="0" err="1" smtClean="0"/>
              <a:t>громада”</a:t>
            </a:r>
            <a:r>
              <a:rPr lang="uk-UA" dirty="0" smtClean="0"/>
              <a:t>. Більшість студентів, які належали до нього, тягнулися до радикальної партії. До них приєднався і Стефаник. У студентські роки він особливо багато читає, пильно стежить за сучасною літературою, зближується з польськими письменниками. </a:t>
            </a:r>
            <a:r>
              <a:rPr lang="uk-UA" dirty="0" err="1" smtClean="0"/>
              <a:t>Стефаник-студент</a:t>
            </a:r>
            <a:r>
              <a:rPr lang="uk-UA" dirty="0" smtClean="0"/>
              <a:t> бере активну участь у громадському житті рідного Покуття, розширює творчі контакти з українськими періодичними виданнями, активізує свою діяльність як публіцист. </a:t>
            </a: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4)">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2536" y="0"/>
            <a:ext cx="6624736" cy="6858000"/>
          </a:xfrm>
        </p:spPr>
        <p:txBody>
          <a:bodyPr>
            <a:normAutofit fontScale="55000" lnSpcReduction="20000"/>
          </a:bodyPr>
          <a:lstStyle/>
          <a:p>
            <a:pPr>
              <a:buNone/>
            </a:pPr>
            <a:r>
              <a:rPr lang="en-US" dirty="0" smtClean="0"/>
              <a:t> </a:t>
            </a:r>
            <a:r>
              <a:rPr lang="en-US" dirty="0" smtClean="0"/>
              <a:t>      </a:t>
            </a:r>
            <a:r>
              <a:rPr lang="uk-UA" dirty="0" smtClean="0"/>
              <a:t> </a:t>
            </a:r>
            <a:r>
              <a:rPr lang="uk-UA" dirty="0" smtClean="0"/>
              <a:t>У роки перебування Західної України під владою Польщі Стефаник </a:t>
            </a:r>
            <a:r>
              <a:rPr lang="uk-UA" dirty="0" smtClean="0"/>
              <a:t>жив </a:t>
            </a:r>
            <a:r>
              <a:rPr lang="uk-UA" dirty="0" smtClean="0"/>
              <a:t>в с. </a:t>
            </a:r>
            <a:r>
              <a:rPr lang="uk-UA" dirty="0" err="1" smtClean="0"/>
              <a:t>Русів</a:t>
            </a:r>
            <a:r>
              <a:rPr lang="uk-UA" dirty="0" smtClean="0"/>
              <a:t>, де й писав останні твори у вільну від хліборобської праці хвилину. До самої смерті не полишало Стефаника бажання </a:t>
            </a:r>
            <a:r>
              <a:rPr lang="uk-UA" dirty="0" err="1" smtClean="0"/>
              <a:t>“сказати</a:t>
            </a:r>
            <a:r>
              <a:rPr lang="uk-UA" dirty="0" smtClean="0"/>
              <a:t> людям щось таке сильне і гарне, що такого їм ніхто не сказав </a:t>
            </a:r>
            <a:r>
              <a:rPr lang="uk-UA" dirty="0" err="1" smtClean="0"/>
              <a:t>ще”</a:t>
            </a:r>
            <a:r>
              <a:rPr lang="uk-UA" dirty="0" smtClean="0"/>
              <a:t>. І на його долю випало найбільше для художника щастя — він сказав те, що хотів, і сказав так, як хотів</a:t>
            </a:r>
            <a:r>
              <a:rPr lang="uk-UA" dirty="0" smtClean="0"/>
              <a:t>. </a:t>
            </a:r>
            <a:r>
              <a:rPr lang="uk-UA" dirty="0" smtClean="0"/>
              <a:t>В тодішніх галицьких гімназіях навчання проводилося німецькою та польською мовами, українська була під забороною, у них панувала задушлива атмосфера, насаджувалися вірнопідданські погляди. На першому курсі познайомився з відомою революціонеркою Анною Павлик — сестрою М. Павлика. Саме від неї дізнався про українську літературу й боротьбу українців за свої </a:t>
            </a:r>
            <a:r>
              <a:rPr lang="uk-UA" dirty="0" smtClean="0"/>
              <a:t>права. </a:t>
            </a:r>
            <a:r>
              <a:rPr lang="uk-UA" dirty="0" smtClean="0"/>
              <a:t>Разом з іншими гімназистами-українцями працював у прогресивних таємних гуртках молоді, брав участь у культурно-освітньому русі на селі. Був виключений з Коломийської </a:t>
            </a:r>
            <a:r>
              <a:rPr lang="uk-UA" dirty="0" smtClean="0"/>
              <a:t>гімназії</a:t>
            </a:r>
            <a:r>
              <a:rPr lang="uk-UA" dirty="0" smtClean="0"/>
              <a:t> </a:t>
            </a:r>
            <a:r>
              <a:rPr lang="uk-UA" dirty="0" smtClean="0"/>
              <a:t>через </a:t>
            </a:r>
            <a:r>
              <a:rPr lang="uk-UA" dirty="0" smtClean="0"/>
              <a:t>участь у «Покутській трійці» — таємному творчому об'єднанні духовно близьких митців-земляків, до складу якої входили також Лесь Мартович та Марко Черемшина. Освіту продовжив у Дрогобичі, де свого часу навчався Іван Франко. Тут майбутній письменник знову поринув у громадсько-культурну роботу — вже як член </a:t>
            </a:r>
            <a:r>
              <a:rPr lang="uk-UA" dirty="0" smtClean="0"/>
              <a:t>селянської «</a:t>
            </a:r>
            <a:r>
              <a:rPr lang="uk-UA" dirty="0" smtClean="0"/>
              <a:t>Українсько-руської радикальної партії</a:t>
            </a:r>
            <a:r>
              <a:rPr lang="uk-UA" dirty="0" smtClean="0"/>
              <a:t>»</a:t>
            </a:r>
            <a:r>
              <a:rPr lang="uk-UA" dirty="0" smtClean="0"/>
              <a:t>,</a:t>
            </a:r>
            <a:r>
              <a:rPr lang="uk-UA" dirty="0" smtClean="0"/>
              <a:t> </a:t>
            </a:r>
            <a:r>
              <a:rPr lang="uk-UA" dirty="0" smtClean="0"/>
              <a:t>заснованої 1890 року І. Франком та М. Павликом. На формування світогляду майбутнього письменника в цей час значний вплив мали ідеї М. Драгоманова, І. Франка та М. Павлика. </a:t>
            </a:r>
            <a:endParaRPr lang="uk-UA" dirty="0"/>
          </a:p>
        </p:txBody>
      </p:sp>
      <p:pic>
        <p:nvPicPr>
          <p:cNvPr id="5" name="Рисунок 4" descr="ипип.jpg"/>
          <p:cNvPicPr>
            <a:picLocks noChangeAspect="1"/>
          </p:cNvPicPr>
          <p:nvPr/>
        </p:nvPicPr>
        <p:blipFill>
          <a:blip r:embed="rId2" cstate="print"/>
          <a:stretch>
            <a:fillRect/>
          </a:stretch>
        </p:blipFill>
        <p:spPr>
          <a:xfrm>
            <a:off x="6210300" y="1268760"/>
            <a:ext cx="2933700" cy="379095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style.rotation</p:attrName>
                                        </p:attrNameLst>
                                      </p:cBhvr>
                                      <p:tavLst>
                                        <p:tav tm="0">
                                          <p:val>
                                            <p:fltVal val="720"/>
                                          </p:val>
                                        </p:tav>
                                        <p:tav tm="100000">
                                          <p:val>
                                            <p:fltVal val="0"/>
                                          </p:val>
                                        </p:tav>
                                      </p:tavLst>
                                    </p:anim>
                                    <p:anim calcmode="lin" valueType="num">
                                      <p:cBhvr>
                                        <p:cTn id="16" dur="2000" fill="hold"/>
                                        <p:tgtEl>
                                          <p:spTgt spid="5"/>
                                        </p:tgtEl>
                                        <p:attrNameLst>
                                          <p:attrName>ppt_h</p:attrName>
                                        </p:attrNameLst>
                                      </p:cBhvr>
                                      <p:tavLst>
                                        <p:tav tm="0">
                                          <p:val>
                                            <p:fltVal val="0"/>
                                          </p:val>
                                        </p:tav>
                                        <p:tav tm="100000">
                                          <p:val>
                                            <p:strVal val="#ppt_h"/>
                                          </p:val>
                                        </p:tav>
                                      </p:tavLst>
                                    </p:anim>
                                    <p:anim calcmode="lin" valueType="num">
                                      <p:cBhvr>
                                        <p:cTn id="17"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4544" y="188640"/>
            <a:ext cx="6624736" cy="6669360"/>
          </a:xfrm>
        </p:spPr>
        <p:txBody>
          <a:bodyPr>
            <a:normAutofit fontScale="55000" lnSpcReduction="20000"/>
          </a:bodyPr>
          <a:lstStyle/>
          <a:p>
            <a:pPr>
              <a:buNone/>
            </a:pPr>
            <a:r>
              <a:rPr lang="uk-UA" dirty="0" smtClean="0"/>
              <a:t> </a:t>
            </a:r>
            <a:r>
              <a:rPr lang="uk-UA" dirty="0" smtClean="0"/>
              <a:t>   По </a:t>
            </a:r>
            <a:r>
              <a:rPr lang="uk-UA" dirty="0" smtClean="0"/>
              <a:t>закінченні Дрогобицької гімназії вступив до медичного факультету </a:t>
            </a:r>
            <a:r>
              <a:rPr lang="uk-UA" dirty="0" err="1" smtClean="0"/>
              <a:t>Ягеллонського</a:t>
            </a:r>
            <a:r>
              <a:rPr lang="uk-UA" dirty="0" smtClean="0"/>
              <a:t> Університету в Кракові (1892). Будучи студентом, брав участь у діяльності молодіжного товариства «Академічна громада», у польських і українських студентських гуртках і літературних об'єднаннях, співпрацював з польськими видавцями. У Кракові Стефаник на довгі роки заприязнився з польським лікарем і культурним діячем В. </a:t>
            </a:r>
            <a:r>
              <a:rPr lang="uk-UA" dirty="0" err="1" smtClean="0"/>
              <a:t>Морачевським</a:t>
            </a:r>
            <a:r>
              <a:rPr lang="uk-UA" dirty="0" smtClean="0"/>
              <a:t>. </a:t>
            </a:r>
            <a:r>
              <a:rPr lang="uk-UA" dirty="0" smtClean="0"/>
              <a:t>У </a:t>
            </a:r>
            <a:r>
              <a:rPr lang="uk-UA" dirty="0" smtClean="0"/>
              <a:t>Кракові, який був на той час центром польського модернізму, знайомиться з новітніми європейськими мистецькими течіями, що позначилося на формуванні Стефаника як митця: він розпочав свій шлях із модерністського </a:t>
            </a:r>
            <a:r>
              <a:rPr lang="uk-UA" dirty="0" smtClean="0"/>
              <a:t>жанру поезій </a:t>
            </a:r>
            <a:r>
              <a:rPr lang="uk-UA" dirty="0" smtClean="0"/>
              <a:t>у прозі. У Кракові ним були написані новели «Камінний хрест», «Вечірня година», «Дорога», «Палій» та інші твори. Стефаник бере активну участь у політичній боротьбі: виступає на селянських мітингах, викриває антинародний характер державних інституцій, за що в 1895 році його заарештовують. Попри те, Стефаник і далі продовжує політичну діяльність, зокрема, 1897 року віддає багато сил передвиборній боротьбі в Галичині, агітуючи за «мужицького посла» І. Франка, стає свідком жорстоких репресій над непокірними селянами, сам зазнає переслідувань. Активно займаючись громадсько-політичною діяльністю, а також публікуючи власні публіцистичні статті і художні твори, Стефаник поступово втрачає зацікавлення медициною і зрештою у 1900 році покидає університет.</a:t>
            </a:r>
          </a:p>
          <a:p>
            <a:endParaRPr lang="uk-UA" dirty="0" smtClean="0"/>
          </a:p>
          <a:p>
            <a:endParaRPr lang="uk-UA" dirty="0"/>
          </a:p>
        </p:txBody>
      </p:sp>
      <p:pic>
        <p:nvPicPr>
          <p:cNvPr id="4" name="Рисунок 3" descr="220px-Stamp_of_Ukraine_s110.jpg"/>
          <p:cNvPicPr>
            <a:picLocks noChangeAspect="1"/>
          </p:cNvPicPr>
          <p:nvPr/>
        </p:nvPicPr>
        <p:blipFill>
          <a:blip r:embed="rId2" cstate="print"/>
          <a:stretch>
            <a:fillRect/>
          </a:stretch>
        </p:blipFill>
        <p:spPr>
          <a:xfrm>
            <a:off x="6372200" y="4797152"/>
            <a:ext cx="2722528" cy="1930520"/>
          </a:xfrm>
          <a:prstGeom prst="rect">
            <a:avLst/>
          </a:prstGeom>
        </p:spPr>
      </p:pic>
      <p:pic>
        <p:nvPicPr>
          <p:cNvPr id="5" name="Рисунок 4" descr="image063.jpg"/>
          <p:cNvPicPr>
            <a:picLocks noChangeAspect="1"/>
          </p:cNvPicPr>
          <p:nvPr/>
        </p:nvPicPr>
        <p:blipFill>
          <a:blip r:embed="rId3" cstate="print">
            <a:grayscl/>
          </a:blip>
          <a:stretch>
            <a:fillRect/>
          </a:stretch>
        </p:blipFill>
        <p:spPr>
          <a:xfrm>
            <a:off x="6168691" y="404664"/>
            <a:ext cx="2975309" cy="367998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800" decel="100000"/>
                                        <p:tgtEl>
                                          <p:spTgt spid="5"/>
                                        </p:tgtEl>
                                      </p:cBhvr>
                                    </p:animEffect>
                                    <p:anim calcmode="lin" valueType="num">
                                      <p:cBhvr>
                                        <p:cTn id="16" dur="800" decel="100000" fill="hold"/>
                                        <p:tgtEl>
                                          <p:spTgt spid="5"/>
                                        </p:tgtEl>
                                        <p:attrNameLst>
                                          <p:attrName>style.rotation</p:attrName>
                                        </p:attrNameLst>
                                      </p:cBhvr>
                                      <p:tavLst>
                                        <p:tav tm="0">
                                          <p:val>
                                            <p:fltVal val="-90"/>
                                          </p:val>
                                        </p:tav>
                                        <p:tav tm="100000">
                                          <p:val>
                                            <p:fltVal val="0"/>
                                          </p:val>
                                        </p:tav>
                                      </p:tavLst>
                                    </p:anim>
                                    <p:anim calcmode="lin" valueType="num">
                                      <p:cBhvr>
                                        <p:cTn id="17" dur="800" decel="100000" fill="hold"/>
                                        <p:tgtEl>
                                          <p:spTgt spid="5"/>
                                        </p:tgtEl>
                                        <p:attrNameLst>
                                          <p:attrName>ppt_x</p:attrName>
                                        </p:attrNameLst>
                                      </p:cBhvr>
                                      <p:tavLst>
                                        <p:tav tm="0">
                                          <p:val>
                                            <p:strVal val="#ppt_x+0.4"/>
                                          </p:val>
                                        </p:tav>
                                        <p:tav tm="100000">
                                          <p:val>
                                            <p:strVal val="#ppt_x-0.05"/>
                                          </p:val>
                                        </p:tav>
                                      </p:tavLst>
                                    </p:anim>
                                    <p:anim calcmode="lin" valueType="num">
                                      <p:cBhvr>
                                        <p:cTn id="18" dur="800" decel="100000" fill="hold"/>
                                        <p:tgtEl>
                                          <p:spTgt spid="5"/>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style.rotation</p:attrName>
                                        </p:attrNameLst>
                                      </p:cBhvr>
                                      <p:tavLst>
                                        <p:tav tm="0">
                                          <p:val>
                                            <p:fltVal val="720"/>
                                          </p:val>
                                        </p:tav>
                                        <p:tav tm="100000">
                                          <p:val>
                                            <p:fltVal val="0"/>
                                          </p:val>
                                        </p:tav>
                                      </p:tavLst>
                                    </p:anim>
                                    <p:anim calcmode="lin" valueType="num">
                                      <p:cBhvr>
                                        <p:cTn id="27" dur="2000" fill="hold"/>
                                        <p:tgtEl>
                                          <p:spTgt spid="4"/>
                                        </p:tgtEl>
                                        <p:attrNameLst>
                                          <p:attrName>ppt_h</p:attrName>
                                        </p:attrNameLst>
                                      </p:cBhvr>
                                      <p:tavLst>
                                        <p:tav tm="0">
                                          <p:val>
                                            <p:fltVal val="0"/>
                                          </p:val>
                                        </p:tav>
                                        <p:tav tm="100000">
                                          <p:val>
                                            <p:strVal val="#ppt_h"/>
                                          </p:val>
                                        </p:tav>
                                      </p:tavLst>
                                    </p:anim>
                                    <p:anim calcmode="lin" valueType="num">
                                      <p:cBhvr>
                                        <p:cTn id="28"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215370" cy="714356"/>
          </a:xfrm>
        </p:spPr>
        <p:txBody>
          <a:bodyPr>
            <a:normAutofit fontScale="90000"/>
          </a:bodyPr>
          <a:lstStyle/>
          <a:p>
            <a:r>
              <a:rPr lang="uk-UA" b="1" dirty="0" smtClean="0"/>
              <a:t>Подальші роки</a:t>
            </a:r>
            <a:br>
              <a:rPr lang="uk-UA" b="1" dirty="0" smtClean="0"/>
            </a:br>
            <a:endParaRPr lang="uk-UA" dirty="0"/>
          </a:p>
        </p:txBody>
      </p:sp>
      <p:sp>
        <p:nvSpPr>
          <p:cNvPr id="3" name="Содержимое 2"/>
          <p:cNvSpPr>
            <a:spLocks noGrp="1"/>
          </p:cNvSpPr>
          <p:nvPr>
            <p:ph idx="1"/>
          </p:nvPr>
        </p:nvSpPr>
        <p:spPr>
          <a:xfrm>
            <a:off x="-324544" y="620688"/>
            <a:ext cx="6408712" cy="6237312"/>
          </a:xfrm>
        </p:spPr>
        <p:txBody>
          <a:bodyPr>
            <a:normAutofit fontScale="55000" lnSpcReduction="20000"/>
          </a:bodyPr>
          <a:lstStyle/>
          <a:p>
            <a:r>
              <a:rPr lang="uk-UA" dirty="0" smtClean="0">
                <a:solidFill>
                  <a:schemeClr val="tx1"/>
                </a:solidFill>
              </a:rPr>
              <a:t>Видавши в самому кінці 1900 року збірку новел «Дорога», датовану наступним роком, Стефаник залишив навчання в університеті і виїхав із Кракова. На той час стосунки з батьком, який зовсім відмовив синові в утриманні, дуже ускладнилися. літературна робота виснажувала вкрай, а заробітки з неї були мізерними. Стефаник важко переживав смерть матері, Леся Українка, зустрівшись з ним 1901 року в Чернівцях, відзначила хворобливий настрій новеліста. Протягом трьох років письменник жив у друзів, пробував писати, але написане не задовольняло, й він його знищував. Незважаючи на життєві труднощі, Стефаник не забував про високу місію громадянина-українця. Починає громадську діяльність: засновує читальні «Просвіти», як член Радикальної партії, агітує на виборах, виголошує промови на вічах. Важливою віхою в житті В. Стефаника була подорож 1903року в Полтаву на відкриття пам'ятника І. Котляревському. Крім Полтави, відвідав також Київ, Житомир та Канів, зустрівся з М. Лисенком, Лесею Українкою, О. Пчілкою, М. Коцюбинським, Х. Алчевською, М. Старицьким,Панасом Мирним, Б. Грінченком, В. Самійленком, Г. </a:t>
            </a:r>
            <a:r>
              <a:rPr lang="uk-UA" dirty="0" err="1" smtClean="0">
                <a:solidFill>
                  <a:schemeClr val="tx1"/>
                </a:solidFill>
              </a:rPr>
              <a:t>Хоткевичем</a:t>
            </a:r>
            <a:r>
              <a:rPr lang="uk-UA" dirty="0" smtClean="0">
                <a:solidFill>
                  <a:schemeClr val="tx1"/>
                </a:solidFill>
              </a:rPr>
              <a:t>, М. Вороним, І. </a:t>
            </a:r>
            <a:r>
              <a:rPr lang="uk-UA" dirty="0" err="1" smtClean="0">
                <a:solidFill>
                  <a:schemeClr val="tx1"/>
                </a:solidFill>
              </a:rPr>
              <a:t>Стешенком</a:t>
            </a:r>
            <a:r>
              <a:rPr lang="uk-UA" dirty="0" smtClean="0">
                <a:solidFill>
                  <a:schemeClr val="tx1"/>
                </a:solidFill>
              </a:rPr>
              <a:t> та іншими, вони привітали його як одного з видатних діячів української літератури. Велике враження справило на письменника відвідання могили Т. Шевченка. З неї він «поклонився всій Україні</a:t>
            </a:r>
            <a:r>
              <a:rPr lang="uk-UA" dirty="0" smtClean="0">
                <a:solidFill>
                  <a:schemeClr val="tx1"/>
                </a:solidFill>
              </a:rPr>
              <a:t>».</a:t>
            </a:r>
            <a:endParaRPr lang="uk-UA" dirty="0" smtClean="0">
              <a:solidFill>
                <a:schemeClr val="tx1"/>
              </a:solidFill>
            </a:endParaRPr>
          </a:p>
        </p:txBody>
      </p:sp>
      <p:pic>
        <p:nvPicPr>
          <p:cNvPr id="4" name="Рисунок 3" descr="завантаження (2).jpg"/>
          <p:cNvPicPr>
            <a:picLocks noChangeAspect="1"/>
          </p:cNvPicPr>
          <p:nvPr/>
        </p:nvPicPr>
        <p:blipFill>
          <a:blip r:embed="rId2" cstate="print"/>
          <a:stretch>
            <a:fillRect/>
          </a:stretch>
        </p:blipFill>
        <p:spPr>
          <a:xfrm>
            <a:off x="5976394" y="764704"/>
            <a:ext cx="3167606" cy="49903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800" decel="100000"/>
                                        <p:tgtEl>
                                          <p:spTgt spid="3">
                                            <p:txEl>
                                              <p:pRg st="0" end="0"/>
                                            </p:txEl>
                                          </p:spTgt>
                                        </p:tgtEl>
                                      </p:cBhvr>
                                    </p:animEffect>
                                    <p:anim calcmode="lin" valueType="num">
                                      <p:cBhvr>
                                        <p:cTn id="17"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Scale>
                                      <p:cBhvr>
                                        <p:cTn id="26"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4"/>
                                        </p:tgtEl>
                                        <p:attrNameLst>
                                          <p:attrName>ppt_x</p:attrName>
                                          <p:attrName>ppt_y</p:attrName>
                                        </p:attrNameLst>
                                      </p:cBhvr>
                                    </p:animMotion>
                                    <p:animEffect transition="in" filter="fade">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5004048" cy="6453336"/>
          </a:xfrm>
        </p:spPr>
        <p:txBody>
          <a:bodyPr>
            <a:normAutofit/>
          </a:bodyPr>
          <a:lstStyle/>
          <a:p>
            <a:r>
              <a:rPr lang="uk-UA" dirty="0" smtClean="0">
                <a:solidFill>
                  <a:schemeClr val="tx1"/>
                </a:solidFill>
              </a:rPr>
              <a:t>На відкритті пам'ятника Івану Котляревському в Полтаві, 1903 рік. Зліва направо: Михайло Коцюбинський, Василь Стефаник,Олена Пчілка, Леся Українка,Михайло Старицький, Гнат </a:t>
            </a:r>
            <a:r>
              <a:rPr lang="uk-UA" dirty="0" err="1" smtClean="0">
                <a:solidFill>
                  <a:schemeClr val="tx1"/>
                </a:solidFill>
              </a:rPr>
              <a:t>Хоткевич</a:t>
            </a:r>
            <a:r>
              <a:rPr lang="uk-UA" dirty="0" smtClean="0">
                <a:solidFill>
                  <a:schemeClr val="tx1"/>
                </a:solidFill>
              </a:rPr>
              <a:t>, Володимир </a:t>
            </a:r>
            <a:r>
              <a:rPr lang="uk-UA" dirty="0" smtClean="0"/>
              <a:t>Самійленко.</a:t>
            </a:r>
          </a:p>
          <a:p>
            <a:endParaRPr lang="uk-UA" dirty="0"/>
          </a:p>
        </p:txBody>
      </p:sp>
      <p:pic>
        <p:nvPicPr>
          <p:cNvPr id="4" name="Рисунок 3" descr="439px-thumbnail.jpg"/>
          <p:cNvPicPr>
            <a:picLocks noChangeAspect="1"/>
          </p:cNvPicPr>
          <p:nvPr/>
        </p:nvPicPr>
        <p:blipFill>
          <a:blip r:embed="rId2" cstate="print"/>
          <a:stretch>
            <a:fillRect/>
          </a:stretch>
        </p:blipFill>
        <p:spPr>
          <a:xfrm>
            <a:off x="4942165" y="548680"/>
            <a:ext cx="4201835" cy="5733256"/>
          </a:xfrm>
          <a:prstGeom prst="rect">
            <a:avLst/>
          </a:prstGeom>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4544" y="0"/>
            <a:ext cx="6624736" cy="6858000"/>
          </a:xfrm>
        </p:spPr>
        <p:txBody>
          <a:bodyPr>
            <a:normAutofit lnSpcReduction="10000"/>
          </a:bodyPr>
          <a:lstStyle/>
          <a:p>
            <a:r>
              <a:rPr lang="uk-UA" sz="1800" dirty="0" smtClean="0"/>
              <a:t>У 1904 одружився на дочці священика, посла Галицького сейму Кирила </a:t>
            </a:r>
            <a:r>
              <a:rPr lang="uk-UA" sz="1800" dirty="0" err="1" smtClean="0"/>
              <a:t>Гаморака</a:t>
            </a:r>
            <a:r>
              <a:rPr lang="uk-UA" sz="1800" dirty="0" smtClean="0"/>
              <a:t> Ользі </a:t>
            </a:r>
            <a:r>
              <a:rPr lang="uk-UA" sz="1800" dirty="0" smtClean="0"/>
              <a:t> </a:t>
            </a:r>
            <a:r>
              <a:rPr lang="uk-UA" sz="1800" dirty="0" smtClean="0"/>
              <a:t>були присутні Франко Іван, Мартович Лесь, Черемшина Марко, </a:t>
            </a:r>
            <a:r>
              <a:rPr lang="uk-UA" sz="1800" dirty="0" err="1" smtClean="0"/>
              <a:t>Шухевич</a:t>
            </a:r>
            <a:r>
              <a:rPr lang="uk-UA" sz="1800" dirty="0" smtClean="0"/>
              <a:t> </a:t>
            </a:r>
            <a:r>
              <a:rPr lang="uk-UA" sz="1800" dirty="0" err="1" smtClean="0"/>
              <a:t>ВолодимирОселився</a:t>
            </a:r>
            <a:r>
              <a:rPr lang="uk-UA" sz="1800" dirty="0" smtClean="0"/>
              <a:t> </a:t>
            </a:r>
            <a:r>
              <a:rPr lang="uk-UA" sz="1800" dirty="0" smtClean="0"/>
              <a:t>в с. </a:t>
            </a:r>
            <a:r>
              <a:rPr lang="uk-UA" sz="1800" dirty="0" err="1" smtClean="0"/>
              <a:t>Стецевій</a:t>
            </a:r>
            <a:r>
              <a:rPr lang="uk-UA" sz="1800" dirty="0" smtClean="0"/>
              <a:t> поблизу </a:t>
            </a:r>
            <a:r>
              <a:rPr lang="uk-UA" sz="1800" dirty="0" err="1" smtClean="0"/>
              <a:t>Русова</a:t>
            </a:r>
            <a:r>
              <a:rPr lang="uk-UA" sz="1800" dirty="0" smtClean="0"/>
              <a:t> на господарстві </a:t>
            </a:r>
            <a:r>
              <a:rPr lang="uk-UA" sz="1800" dirty="0" smtClean="0"/>
              <a:t>тестя, </a:t>
            </a:r>
            <a:r>
              <a:rPr lang="uk-UA" sz="1800" dirty="0" smtClean="0"/>
              <a:t>займався сільським господарством. Активізує громадську діяльність: як кандидат в посли австрійського парламенту, 1908 виступає в населених пунктах округу, зокрема </a:t>
            </a:r>
            <a:r>
              <a:rPr lang="uk-UA" sz="1800" dirty="0" err="1" smtClean="0"/>
              <a:t>Заліщиках</a:t>
            </a:r>
            <a:r>
              <a:rPr lang="uk-UA" sz="1800" dirty="0" smtClean="0"/>
              <a:t>, </a:t>
            </a:r>
            <a:r>
              <a:rPr lang="uk-UA" sz="1800" dirty="0" err="1" smtClean="0"/>
              <a:t>Добрівлянах</a:t>
            </a:r>
            <a:r>
              <a:rPr lang="uk-UA" sz="1800" dirty="0" smtClean="0"/>
              <a:t>, </a:t>
            </a:r>
            <a:r>
              <a:rPr lang="uk-UA" sz="1800" dirty="0" err="1" smtClean="0"/>
              <a:t>Торському</a:t>
            </a:r>
            <a:r>
              <a:rPr lang="uk-UA" sz="1800" dirty="0" smtClean="0"/>
              <a:t>, виграє вибори. З 1910 року разом з дружиною й трьома синами (Семеном, Кирилом, Юрієм) переїхав до рідного села, у якому жив до кінця свого життя. З 1908 й до розвалу Австро-Угорщини (1918) — депутат австрійського парламенту від радикальної партії. Уся його громадсько-культурна діяльність була спрямована на піднесення самосвідомості народу західноукраїнських земель, відчуття кровної спорідненості з усім українським народом. 26 травня 1908 року виступає в рейхсраті проти свавілля цензури в Галичині, захищає Мирослава </a:t>
            </a:r>
            <a:r>
              <a:rPr lang="uk-UA" sz="1800" dirty="0" smtClean="0"/>
              <a:t>Січинського. </a:t>
            </a:r>
            <a:r>
              <a:rPr lang="uk-UA" sz="1800" dirty="0" smtClean="0"/>
              <a:t>У віденському парламенті В. Стефаник підтримував волелюбні прагнення народів, що входили до складу Австро-Угорщини. Зокрема він виступив проти анексії австрійським урядом Боснії та Герцеговини.1909 взяв участь у з'їзді УРП в </a:t>
            </a:r>
            <a:r>
              <a:rPr lang="uk-UA" sz="1800" dirty="0" smtClean="0"/>
              <a:t>Тернополі. </a:t>
            </a:r>
            <a:r>
              <a:rPr lang="uk-UA" sz="1800" dirty="0" smtClean="0"/>
              <a:t>До 1918 — посол, виступав у всіляких справах оборонцем селян, був призначений цісарем </a:t>
            </a:r>
            <a:r>
              <a:rPr lang="uk-UA" sz="1800" dirty="0" err="1" smtClean="0"/>
              <a:t>Францом</a:t>
            </a:r>
            <a:r>
              <a:rPr lang="uk-UA" sz="1800" dirty="0" smtClean="0"/>
              <a:t> Йозефом І довічним членом Палати панів </a:t>
            </a:r>
            <a:r>
              <a:rPr lang="en-US" sz="1800" dirty="0" smtClean="0"/>
              <a:t> </a:t>
            </a:r>
            <a:r>
              <a:rPr lang="uk-UA" sz="1800" dirty="0" smtClean="0"/>
              <a:t>Рейхсрату.</a:t>
            </a:r>
          </a:p>
          <a:p>
            <a:endParaRPr lang="uk-UA" dirty="0"/>
          </a:p>
        </p:txBody>
      </p:sp>
      <p:pic>
        <p:nvPicPr>
          <p:cNvPr id="4" name="Рисунок 3" descr="завантаження (2).jpg"/>
          <p:cNvPicPr>
            <a:picLocks noChangeAspect="1"/>
          </p:cNvPicPr>
          <p:nvPr/>
        </p:nvPicPr>
        <p:blipFill>
          <a:blip r:embed="rId2" cstate="print"/>
          <a:stretch>
            <a:fillRect/>
          </a:stretch>
        </p:blipFill>
        <p:spPr>
          <a:xfrm>
            <a:off x="6228184" y="3617640"/>
            <a:ext cx="2700300" cy="3240360"/>
          </a:xfrm>
          <a:prstGeom prst="rect">
            <a:avLst/>
          </a:prstGeom>
          <a:ln>
            <a:noFill/>
          </a:ln>
          <a:effectLst>
            <a:softEdge rad="112500"/>
          </a:effectLst>
        </p:spPr>
      </p:pic>
      <p:pic>
        <p:nvPicPr>
          <p:cNvPr id="5" name="Рисунок 4" descr="attRC.jpg"/>
          <p:cNvPicPr>
            <a:picLocks noChangeAspect="1"/>
          </p:cNvPicPr>
          <p:nvPr/>
        </p:nvPicPr>
        <p:blipFill>
          <a:blip r:embed="rId3" cstate="print"/>
          <a:stretch>
            <a:fillRect/>
          </a:stretch>
        </p:blipFill>
        <p:spPr>
          <a:xfrm>
            <a:off x="6444208" y="100102"/>
            <a:ext cx="2304256" cy="32021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5"/>
                                        </p:tgtEl>
                                        <p:attrNameLst>
                                          <p:attrName>ppt_y</p:attrName>
                                        </p:attrNameLst>
                                      </p:cBhvr>
                                      <p:tavLst>
                                        <p:tav tm="0">
                                          <p:val>
                                            <p:strVal val="#ppt_y"/>
                                          </p:val>
                                        </p:tav>
                                        <p:tav tm="100000">
                                          <p:val>
                                            <p:strVal val="#ppt_y"/>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2000"/>
                                        <p:tgtEl>
                                          <p:spTgt spid="4"/>
                                        </p:tgtEl>
                                      </p:cBhvr>
                                    </p:animEffect>
                                    <p:anim calcmode="lin" valueType="num">
                                      <p:cBhvr>
                                        <p:cTn id="24" dur="2000" fill="hold"/>
                                        <p:tgtEl>
                                          <p:spTgt spid="4"/>
                                        </p:tgtEl>
                                        <p:attrNameLst>
                                          <p:attrName>style.rotation</p:attrName>
                                        </p:attrNameLst>
                                      </p:cBhvr>
                                      <p:tavLst>
                                        <p:tav tm="0">
                                          <p:val>
                                            <p:fltVal val="720"/>
                                          </p:val>
                                        </p:tav>
                                        <p:tav tm="100000">
                                          <p:val>
                                            <p:fltVal val="0"/>
                                          </p:val>
                                        </p:tav>
                                      </p:tavLst>
                                    </p:anim>
                                    <p:anim calcmode="lin" valueType="num">
                                      <p:cBhvr>
                                        <p:cTn id="25" dur="2000" fill="hold"/>
                                        <p:tgtEl>
                                          <p:spTgt spid="4"/>
                                        </p:tgtEl>
                                        <p:attrNameLst>
                                          <p:attrName>ppt_h</p:attrName>
                                        </p:attrNameLst>
                                      </p:cBhvr>
                                      <p:tavLst>
                                        <p:tav tm="0">
                                          <p:val>
                                            <p:fltVal val="0"/>
                                          </p:val>
                                        </p:tav>
                                        <p:tav tm="100000">
                                          <p:val>
                                            <p:strVal val="#ppt_h"/>
                                          </p:val>
                                        </p:tav>
                                      </p:tavLst>
                                    </p:anim>
                                    <p:anim calcmode="lin" valueType="num">
                                      <p:cBhvr>
                                        <p:cTn id="26"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SC_MS_RU_Autumn_2007v_Russi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50DF953-BA70-4FA4-9CF1-8B0A0810C3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MSC_MS_RU_Autumn_2007v_Russia</Template>
  <TotalTime>143</TotalTime>
  <Words>252</Words>
  <Application>Microsoft Office PowerPoint</Application>
  <PresentationFormat>Экран (4:3)</PresentationFormat>
  <Paragraphs>19</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MSC_MS_RU_Autumn_2007v_Russia</vt:lpstr>
      <vt:lpstr>Стефаник Василь Семенович </vt:lpstr>
      <vt:lpstr>Слайд 2</vt:lpstr>
      <vt:lpstr>Дитинство </vt:lpstr>
      <vt:lpstr>Освіта, участь у громадсько-політичному русі </vt:lpstr>
      <vt:lpstr>Слайд 5</vt:lpstr>
      <vt:lpstr>Слайд 6</vt:lpstr>
      <vt:lpstr>Подальші роки </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Стефаник Василь Семенович</dc:title>
  <dc:creator>Home</dc:creator>
  <dc:description>Корпорация Майкрософт</dc:description>
  <cp:lastModifiedBy>Home</cp:lastModifiedBy>
  <cp:revision>13</cp:revision>
  <dcterms:created xsi:type="dcterms:W3CDTF">2014-02-26T13:51:22Z</dcterms:created>
  <dcterms:modified xsi:type="dcterms:W3CDTF">2014-02-26T19:14:58Z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TC102831809990</vt:lpwstr>
  </property>
</Properties>
</file>