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74" r:id="rId5"/>
    <p:sldId id="285" r:id="rId6"/>
    <p:sldId id="260" r:id="rId7"/>
    <p:sldId id="262" r:id="rId8"/>
    <p:sldId id="265" r:id="rId9"/>
    <p:sldId id="267" r:id="rId10"/>
    <p:sldId id="288" r:id="rId11"/>
    <p:sldId id="268" r:id="rId12"/>
    <p:sldId id="270" r:id="rId13"/>
    <p:sldId id="272" r:id="rId14"/>
    <p:sldId id="271" r:id="rId15"/>
    <p:sldId id="275" r:id="rId16"/>
    <p:sldId id="273" r:id="rId17"/>
    <p:sldId id="277" r:id="rId18"/>
    <p:sldId id="278" r:id="rId19"/>
    <p:sldId id="280" r:id="rId20"/>
    <p:sldId id="283" r:id="rId21"/>
    <p:sldId id="290" r:id="rId22"/>
    <p:sldId id="291" r:id="rId23"/>
    <p:sldId id="293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6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21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8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1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0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3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1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3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4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0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1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3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7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1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2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8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792574"/>
            <a:ext cx="5507698" cy="2682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ТАРАС</a:t>
            </a:r>
            <a:r>
              <a:rPr lang="uk-UA" dirty="0" smtClean="0"/>
              <a:t> ШЕВЧЕНКО - ХУДОЖНИК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3060836"/>
            <a:ext cx="2597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980728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Найчастіше художникові доводилося фіксувати натуру нашвидку – звідси </a:t>
            </a:r>
            <a:r>
              <a:rPr lang="uk-UA" dirty="0" err="1" smtClean="0"/>
              <a:t>начерковий</a:t>
            </a:r>
            <a:r>
              <a:rPr lang="uk-UA" dirty="0" smtClean="0"/>
              <a:t> характер робіт, особливо рисунків у художніх альбомах. Ці рисунки дуже лаконічні, часто це лише контури або контур з незначною штриховкою. Деякі пейзажі часу Аральської експедиції Шевченко завершував вже в Оренбурзі за олівцевими рисунками з помітками “для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яті”, а частіше покладався на свою виняткову зорову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ять. Про велику спостережливість художника говорять і численні пейзажі, на яких надзвичайно тонко зображено деталі не тільки на першому плані, а й на другому і третьому. З особливою силою спостережливість митця виявляється в численних малюнках </a:t>
            </a:r>
            <a:r>
              <a:rPr lang="uk-UA" dirty="0" err="1" smtClean="0"/>
              <a:t>науково-</a:t>
            </a:r>
            <a:r>
              <a:rPr lang="uk-UA" dirty="0" smtClean="0"/>
              <a:t> допоміжного характеру з зображенням структури берегів Аральського моря та скель і урвищ, що були важливими для геологічної характеристики місцевості. Такий філігранний рисунок, не </a:t>
            </a:r>
            <a:r>
              <a:rPr lang="uk-UA" dirty="0" err="1" smtClean="0"/>
              <a:t>позбавленний</a:t>
            </a:r>
            <a:r>
              <a:rPr lang="uk-UA" dirty="0" smtClean="0"/>
              <a:t> і великої художньої цінності, очевидно, прислужився митцеві для пізнішої роботи в офорті.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585789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Копія з акварелі К. П. Брюллова.</a:t>
            </a:r>
          </a:p>
          <a:p>
            <a:r>
              <a:rPr lang="uk-UA" dirty="0" smtClean="0"/>
              <a:t>Під малюнком на паспарту напис олівцем: </a:t>
            </a:r>
            <a:r>
              <a:rPr lang="uk-UA" i="1" dirty="0" smtClean="0"/>
              <a:t>Шевченко </a:t>
            </a:r>
            <a:r>
              <a:rPr lang="uk-UA" i="1" dirty="0" err="1" smtClean="0"/>
              <a:t>Сонъ</a:t>
            </a:r>
            <a:r>
              <a:rPr lang="uk-UA" i="1" dirty="0" smtClean="0"/>
              <a:t> </a:t>
            </a:r>
            <a:r>
              <a:rPr lang="uk-UA" i="1" dirty="0" err="1" smtClean="0"/>
              <a:t>бабушки</a:t>
            </a:r>
            <a:r>
              <a:rPr lang="uk-UA" i="1" dirty="0" smtClean="0"/>
              <a:t> и внучки. 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29059" y="1051792"/>
            <a:ext cx="378621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Можливо, це один з тих двох малюнків, що зазначені в списку оригінальних творів, які належали В. А. Жуковському .</a:t>
            </a:r>
          </a:p>
          <a:p>
            <a:pPr algn="just"/>
            <a:r>
              <a:rPr lang="uk-UA" sz="1600" dirty="0" smtClean="0"/>
              <a:t> Копії як з цієї, так і з іншої акварелі Брюллова, що зберігалися в приватних збірках, Шевченко міг виконати лише тоді, коли з оригіналів «Перерване побачення» (належав гр. </a:t>
            </a:r>
            <a:r>
              <a:rPr lang="uk-UA" sz="1600" dirty="0" err="1" smtClean="0"/>
              <a:t>Ферзен</a:t>
            </a:r>
            <a:r>
              <a:rPr lang="uk-UA" sz="1600" dirty="0" smtClean="0"/>
              <a:t>) та «Сон бабусі та внучки» (належав великій княгині Катерині Михайлівні) робилися копії для гравюр, вміщених в альманасі «</a:t>
            </a:r>
            <a:r>
              <a:rPr lang="uk-UA" sz="1600" dirty="0" err="1" smtClean="0"/>
              <a:t>Утренняя</a:t>
            </a:r>
            <a:r>
              <a:rPr lang="uk-UA" sz="1600" dirty="0" smtClean="0"/>
              <a:t> </a:t>
            </a:r>
            <a:r>
              <a:rPr lang="uk-UA" sz="1600" dirty="0" err="1" smtClean="0"/>
              <a:t>заря</a:t>
            </a:r>
            <a:r>
              <a:rPr lang="uk-UA" sz="1600" dirty="0" smtClean="0"/>
              <a:t>» на 1841 р. (цензурний дозвіл — жовтень 1840 p.). Це підтверджується й тим, що один з малюнків належав В. А. Жуковському, який уже на початку 1841 р. виїхав за кордон.</a:t>
            </a:r>
          </a:p>
          <a:p>
            <a:pPr algn="just"/>
            <a:r>
              <a:rPr lang="uk-UA" sz="1600" dirty="0" smtClean="0"/>
              <a:t>В літературі зустрічається під назвами «Італійка біля фонтана» 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ШЕВЧЕНКО – МАЙСТЕР ПОРТРЕТУ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64" y="2348880"/>
            <a:ext cx="319283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2599698" cy="39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174278" cy="588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4286248" cy="59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1728" y="1"/>
            <a:ext cx="604210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6000768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 малюнку зображено засудженого на смерть Сократа у в’язниці, який, тримаючи в руці келих з отрутою, звертається з промовою до своїх учнів.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Мистецька спадщина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Мистецька спадщина Т.Г. Шевченка – твори живопису і графіки, що їх виконав Шевченко в різній техніці протягом усього життя. Збереглося 835 творів, що дійшли до нашого часу в оригіналах і частково в гравюрах на металі й дереві вітчизняних і зарубіжних граверів, а також у копіях, що їх виконали художники ще за життя Шевченка. Уявлення про мистецьку спадщину Шевченка доповнюють данні про понад 270 втрачених і досі не знайдених робіт.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2" y="0"/>
            <a:ext cx="9141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Перший автопортрет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4298618" cy="545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Класичний автопортрет Шевченка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29933" y="2052638"/>
            <a:ext cx="330626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Останній автопортрет Шевченка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35896" y="1853248"/>
            <a:ext cx="37444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690864" cy="5382360"/>
          </a:xfrm>
        </p:spPr>
        <p:txBody>
          <a:bodyPr/>
          <a:lstStyle/>
          <a:p>
            <a:pPr algn="just"/>
            <a:r>
              <a:rPr lang="uk-UA" dirty="0" smtClean="0"/>
              <a:t>Незнайдені мистецькі твори Шевченка свідчать про те, що його художній доробок був набагато більший, ніж досі відомо. І хоч за тими згадками, що є в літературі про невідшукані і втрачені твори, важко говорити про їхні мистецькі якості, але й сам перелік робіт значно доповнює уявлення про </a:t>
            </a:r>
            <a:r>
              <a:rPr lang="uk-UA" dirty="0" err="1" smtClean="0"/>
              <a:t>мисте</a:t>
            </a:r>
            <a:r>
              <a:rPr lang="ru-RU" dirty="0" smtClean="0"/>
              <a:t>ц</a:t>
            </a:r>
            <a:r>
              <a:rPr lang="uk-UA" dirty="0" err="1" smtClean="0"/>
              <a:t>ьку</a:t>
            </a:r>
            <a:r>
              <a:rPr lang="uk-UA" dirty="0" smtClean="0"/>
              <a:t> спадщину Шевченка, про різноманітність його інтересів і виняткову творчу активність.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2808312" cy="360258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428628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За часом виконання всі живописні й графічні твори Шевченка можна поділити на три періоди: від перших робіт доакадемічного часу і до заслання (1830-1847рр), твори років заслання (1847-1857рр) і роботи, виконані після повернення з заслання до смерті художника (1857- 1861рр). В межах кожного з цих періодів простежуються й коротші за часом етапи, які об</a:t>
            </a:r>
            <a:r>
              <a:rPr lang="en-US" dirty="0" smtClean="0"/>
              <a:t>’</a:t>
            </a:r>
            <a:r>
              <a:rPr lang="uk-UA" dirty="0" err="1" smtClean="0"/>
              <a:t>єднують</a:t>
            </a:r>
            <a:r>
              <a:rPr lang="uk-UA" dirty="0" smtClean="0"/>
              <a:t> твори не тільки за певною тематикою, а й за художньою вартістю</a:t>
            </a:r>
            <a:r>
              <a:rPr lang="en-US" dirty="0" smtClean="0"/>
              <a:t> </a:t>
            </a:r>
            <a:r>
              <a:rPr lang="uk-UA" dirty="0" smtClean="0"/>
              <a:t>їх і за технічними засобами виконання.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8964" y="188640"/>
            <a:ext cx="3802744" cy="22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576</Words>
  <Application>Microsoft Office PowerPoint</Application>
  <PresentationFormat>Экран (4:3)</PresentationFormat>
  <Paragraphs>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Ион</vt:lpstr>
      <vt:lpstr>ТАРАС ШЕВЧЕНКО - ХУДОЖНИК</vt:lpstr>
      <vt:lpstr>Мистецька спадщина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ШЕВЧЕНКО – МАЙСТЕР ПОРТРЕТУ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Перший автопортрет</vt:lpstr>
      <vt:lpstr>Класичний автопортрет Шевченка</vt:lpstr>
      <vt:lpstr>Останній автопортрет Шевченка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 - ХУДОЖНИК</dc:title>
  <cp:lastModifiedBy>Пользователь</cp:lastModifiedBy>
  <cp:revision>15</cp:revision>
  <dcterms:modified xsi:type="dcterms:W3CDTF">2015-01-27T14:13:25Z</dcterms:modified>
</cp:coreProperties>
</file>