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59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10/12/2014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Валер’ян </a:t>
            </a:r>
            <a:r>
              <a:rPr lang="uk-UA" dirty="0" err="1" smtClean="0"/>
              <a:t>підмогильний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050787"/>
            <a:ext cx="3514129" cy="4050792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Monotype Corsiva" panose="03010101010201010101" pitchFamily="66" charset="0"/>
              </a:rPr>
              <a:t>Своїм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духовним</a:t>
            </a:r>
            <a:r>
              <a:rPr lang="ru-RU" sz="3200" dirty="0">
                <a:latin typeface="Monotype Corsiva" panose="03010101010201010101" pitchFamily="66" charset="0"/>
              </a:rPr>
              <a:t> наставником у </a:t>
            </a:r>
            <a:r>
              <a:rPr lang="ru-RU" sz="3200" dirty="0" err="1">
                <a:latin typeface="Monotype Corsiva" panose="03010101010201010101" pitchFamily="66" charset="0"/>
              </a:rPr>
              <a:t>відчутті</a:t>
            </a:r>
            <a:r>
              <a:rPr lang="ru-RU" sz="3200" dirty="0">
                <a:latin typeface="Monotype Corsiva" panose="03010101010201010101" pitchFamily="66" charset="0"/>
              </a:rPr>
              <a:t> слова </a:t>
            </a:r>
            <a:r>
              <a:rPr lang="ru-RU" sz="3200" dirty="0" err="1">
                <a:latin typeface="Monotype Corsiva" panose="03010101010201010101" pitchFamily="66" charset="0"/>
              </a:rPr>
              <a:t>Підмогильний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вважав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Михайла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Коцюбинського</a:t>
            </a:r>
            <a:r>
              <a:rPr lang="ru-RU" sz="3200" dirty="0">
                <a:latin typeface="Monotype Corsiva" panose="03010101010201010101" pitchFamily="66" charset="0"/>
              </a:rPr>
              <a:t>, достойно </a:t>
            </a:r>
            <a:r>
              <a:rPr lang="ru-RU" sz="3200" dirty="0" err="1">
                <a:latin typeface="Monotype Corsiva" panose="03010101010201010101" pitchFamily="66" charset="0"/>
              </a:rPr>
              <a:t>продовжуючи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розбудову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української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словесності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76" y="1248800"/>
            <a:ext cx="4438273" cy="4432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914">
            <a:off x="5835629" y="1049846"/>
            <a:ext cx="4438273" cy="4432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4742">
            <a:off x="6085268" y="761927"/>
            <a:ext cx="443827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29735"/>
            <a:ext cx="2652146" cy="4050792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err="1">
                <a:latin typeface="Monotype Corsiva" panose="03010101010201010101" pitchFamily="66" charset="0"/>
              </a:rPr>
              <a:t>Стає</a:t>
            </a:r>
            <a:r>
              <a:rPr lang="ru-RU" sz="11200" dirty="0">
                <a:latin typeface="Monotype Corsiva" panose="03010101010201010101" pitchFamily="66" charset="0"/>
              </a:rPr>
              <a:t> </a:t>
            </a:r>
            <a:r>
              <a:rPr lang="ru-RU" sz="11200" dirty="0" err="1">
                <a:latin typeface="Monotype Corsiva" panose="03010101010201010101" pitchFamily="66" charset="0"/>
              </a:rPr>
              <a:t>активним</a:t>
            </a:r>
            <a:r>
              <a:rPr lang="ru-RU" sz="11200" dirty="0">
                <a:latin typeface="Monotype Corsiva" panose="03010101010201010101" pitchFamily="66" charset="0"/>
              </a:rPr>
              <a:t> членом </a:t>
            </a:r>
            <a:r>
              <a:rPr lang="ru-RU" sz="11200" dirty="0" err="1">
                <a:latin typeface="Monotype Corsiva" panose="03010101010201010101" pitchFamily="66" charset="0"/>
              </a:rPr>
              <a:t>щойно</a:t>
            </a:r>
            <a:r>
              <a:rPr lang="ru-RU" sz="11200" dirty="0">
                <a:latin typeface="Monotype Corsiva" panose="03010101010201010101" pitchFamily="66" charset="0"/>
              </a:rPr>
              <a:t> </a:t>
            </a:r>
            <a:r>
              <a:rPr lang="ru-RU" sz="11200" dirty="0" err="1">
                <a:latin typeface="Monotype Corsiva" panose="03010101010201010101" pitchFamily="66" charset="0"/>
              </a:rPr>
              <a:t>створеного</a:t>
            </a:r>
            <a:r>
              <a:rPr lang="ru-RU" sz="11200" dirty="0">
                <a:latin typeface="Monotype Corsiva" panose="03010101010201010101" pitchFamily="66" charset="0"/>
              </a:rPr>
              <a:t> "</a:t>
            </a:r>
            <a:r>
              <a:rPr lang="ru-RU" sz="11200" dirty="0" err="1">
                <a:latin typeface="Monotype Corsiva" panose="03010101010201010101" pitchFamily="66" charset="0"/>
              </a:rPr>
              <a:t>Аспису</a:t>
            </a:r>
            <a:r>
              <a:rPr lang="ru-RU" sz="11200" dirty="0">
                <a:latin typeface="Monotype Corsiva" panose="03010101010201010101" pitchFamily="66" charset="0"/>
              </a:rPr>
              <a:t>" (</a:t>
            </a:r>
            <a:r>
              <a:rPr lang="ru-RU" sz="11200" dirty="0" err="1">
                <a:latin typeface="Monotype Corsiva" panose="03010101010201010101" pitchFamily="66" charset="0"/>
              </a:rPr>
              <a:t>Асоціації</a:t>
            </a:r>
            <a:r>
              <a:rPr lang="ru-RU" sz="11200" dirty="0">
                <a:latin typeface="Monotype Corsiva" panose="03010101010201010101" pitchFamily="66" charset="0"/>
              </a:rPr>
              <a:t> </a:t>
            </a:r>
            <a:r>
              <a:rPr lang="ru-RU" sz="11200" dirty="0" err="1">
                <a:latin typeface="Monotype Corsiva" panose="03010101010201010101" pitchFamily="66" charset="0"/>
              </a:rPr>
              <a:t>письменників</a:t>
            </a:r>
            <a:r>
              <a:rPr lang="ru-RU" sz="11200" dirty="0">
                <a:latin typeface="Monotype Corsiva" panose="03010101010201010101" pitchFamily="66" charset="0"/>
              </a:rPr>
              <a:t>). 1924 року </a:t>
            </a:r>
            <a:r>
              <a:rPr lang="ru-RU" sz="11200" dirty="0" err="1">
                <a:latin typeface="Monotype Corsiva" panose="03010101010201010101" pitchFamily="66" charset="0"/>
              </a:rPr>
              <a:t>ця</a:t>
            </a:r>
            <a:r>
              <a:rPr lang="ru-RU" sz="11200" dirty="0">
                <a:latin typeface="Monotype Corsiva" panose="03010101010201010101" pitchFamily="66" charset="0"/>
              </a:rPr>
              <a:t> </a:t>
            </a:r>
            <a:r>
              <a:rPr lang="ru-RU" sz="11200" dirty="0" err="1">
                <a:latin typeface="Monotype Corsiva" panose="03010101010201010101" pitchFamily="66" charset="0"/>
              </a:rPr>
              <a:t>організація</a:t>
            </a:r>
            <a:r>
              <a:rPr lang="ru-RU" sz="11200" dirty="0">
                <a:latin typeface="Monotype Corsiva" panose="03010101010201010101" pitchFamily="66" charset="0"/>
              </a:rPr>
              <a:t> </a:t>
            </a:r>
            <a:r>
              <a:rPr lang="ru-RU" sz="11200" dirty="0" err="1">
                <a:latin typeface="Monotype Corsiva" panose="03010101010201010101" pitchFamily="66" charset="0"/>
              </a:rPr>
              <a:t>трансформувалася</a:t>
            </a:r>
            <a:r>
              <a:rPr lang="ru-RU" sz="11200" dirty="0">
                <a:latin typeface="Monotype Corsiva" panose="03010101010201010101" pitchFamily="66" charset="0"/>
              </a:rPr>
              <a:t> в "Ланку", а з 1926 року носила </a:t>
            </a:r>
            <a:r>
              <a:rPr lang="ru-RU" sz="11200" dirty="0" err="1">
                <a:latin typeface="Monotype Corsiva" panose="03010101010201010101" pitchFamily="66" charset="0"/>
              </a:rPr>
              <a:t>назву</a:t>
            </a:r>
            <a:r>
              <a:rPr lang="ru-RU" sz="11200" dirty="0">
                <a:latin typeface="Monotype Corsiva" panose="03010101010201010101" pitchFamily="66" charset="0"/>
              </a:rPr>
              <a:t> "Марс" ("</a:t>
            </a:r>
            <a:r>
              <a:rPr lang="ru-RU" sz="11200" dirty="0" err="1">
                <a:latin typeface="Monotype Corsiva" panose="03010101010201010101" pitchFamily="66" charset="0"/>
              </a:rPr>
              <a:t>Майстерня</a:t>
            </a:r>
            <a:r>
              <a:rPr lang="ru-RU" sz="11200" dirty="0">
                <a:latin typeface="Monotype Corsiva" panose="03010101010201010101" pitchFamily="66" charset="0"/>
              </a:rPr>
              <a:t> </a:t>
            </a:r>
            <a:r>
              <a:rPr lang="ru-RU" sz="11200" dirty="0" err="1">
                <a:latin typeface="Monotype Corsiva" panose="03010101010201010101" pitchFamily="66" charset="0"/>
              </a:rPr>
              <a:t>революційного</a:t>
            </a:r>
            <a:r>
              <a:rPr lang="ru-RU" sz="11200" dirty="0">
                <a:latin typeface="Monotype Corsiva" panose="03010101010201010101" pitchFamily="66" charset="0"/>
              </a:rPr>
              <a:t> слова"), </a:t>
            </a:r>
            <a:r>
              <a:rPr lang="ru-RU" sz="11200" dirty="0" err="1">
                <a:latin typeface="Monotype Corsiva" panose="03010101010201010101" pitchFamily="66" charset="0"/>
              </a:rPr>
              <a:t>що</a:t>
            </a:r>
            <a:r>
              <a:rPr lang="ru-RU" sz="11200" dirty="0">
                <a:latin typeface="Monotype Corsiva" panose="03010101010201010101" pitchFamily="66" charset="0"/>
              </a:rPr>
              <a:t> стала, по </a:t>
            </a:r>
            <a:r>
              <a:rPr lang="ru-RU" sz="11200" dirty="0" err="1">
                <a:latin typeface="Monotype Corsiva" panose="03010101010201010101" pitchFamily="66" charset="0"/>
              </a:rPr>
              <a:t>суті</a:t>
            </a:r>
            <a:r>
              <a:rPr lang="ru-RU" sz="11200" dirty="0">
                <a:latin typeface="Monotype Corsiva" panose="03010101010201010101" pitchFamily="66" charset="0"/>
              </a:rPr>
              <a:t>, </a:t>
            </a:r>
            <a:r>
              <a:rPr lang="ru-RU" sz="11200" dirty="0" err="1">
                <a:latin typeface="Monotype Corsiva" panose="03010101010201010101" pitchFamily="66" charset="0"/>
              </a:rPr>
              <a:t>київською</a:t>
            </a:r>
            <a:r>
              <a:rPr lang="ru-RU" sz="11200" dirty="0">
                <a:latin typeface="Monotype Corsiva" panose="03010101010201010101" pitchFamily="66" charset="0"/>
              </a:rPr>
              <a:t> </a:t>
            </a:r>
            <a:r>
              <a:rPr lang="ru-RU" sz="11200" dirty="0" err="1">
                <a:latin typeface="Monotype Corsiva" panose="03010101010201010101" pitchFamily="66" charset="0"/>
              </a:rPr>
              <a:t>філією</a:t>
            </a:r>
            <a:r>
              <a:rPr lang="ru-RU" sz="11200" dirty="0">
                <a:latin typeface="Monotype Corsiva" panose="03010101010201010101" pitchFamily="66" charset="0"/>
              </a:rPr>
              <a:t> "ВАПЛІТЕ".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96" y="484632"/>
            <a:ext cx="4958397" cy="42150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6096" y="49764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Зліва</a:t>
            </a:r>
            <a:r>
              <a:rPr lang="ru-RU" dirty="0"/>
              <a:t> направо: Борис Антоненко-Давидович, </a:t>
            </a:r>
            <a:r>
              <a:rPr lang="ru-RU" dirty="0" err="1"/>
              <a:t>Григорій</a:t>
            </a:r>
            <a:r>
              <a:rPr lang="ru-RU" dirty="0"/>
              <a:t> Косинка, </a:t>
            </a:r>
            <a:r>
              <a:rPr lang="ru-RU" dirty="0" err="1"/>
              <a:t>Марія</a:t>
            </a:r>
            <a:r>
              <a:rPr lang="ru-RU" dirty="0"/>
              <a:t> Галич, </a:t>
            </a:r>
            <a:r>
              <a:rPr lang="ru-RU" dirty="0" err="1"/>
              <a:t>Євген</a:t>
            </a:r>
            <a:r>
              <a:rPr lang="ru-RU" dirty="0"/>
              <a:t> Плужник, </a:t>
            </a:r>
            <a:r>
              <a:rPr lang="ru-RU" dirty="0" err="1"/>
              <a:t>Валер'ян</a:t>
            </a:r>
            <a:r>
              <a:rPr lang="ru-RU" dirty="0"/>
              <a:t> </a:t>
            </a:r>
            <a:r>
              <a:rPr lang="ru-RU" dirty="0" err="1"/>
              <a:t>Підмогильний</a:t>
            </a:r>
            <a:r>
              <a:rPr lang="ru-RU" dirty="0"/>
              <a:t>, </a:t>
            </a:r>
            <a:r>
              <a:rPr lang="ru-RU" dirty="0" err="1"/>
              <a:t>Тодось</a:t>
            </a:r>
            <a:r>
              <a:rPr lang="ru-RU" dirty="0"/>
              <a:t> </a:t>
            </a:r>
            <a:r>
              <a:rPr lang="ru-RU" dirty="0" err="1"/>
              <a:t>Осьмачка</a:t>
            </a:r>
            <a:r>
              <a:rPr lang="ru-RU" dirty="0"/>
              <a:t>. 1925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41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868" y="1098433"/>
            <a:ext cx="3866374" cy="5344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6642" y="382638"/>
            <a:ext cx="6031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24 </a:t>
            </a:r>
            <a:r>
              <a:rPr lang="ru-RU" sz="2800" dirty="0" err="1">
                <a:latin typeface="Monotype Corsiva" panose="03010101010201010101" pitchFamily="66" charset="0"/>
              </a:rPr>
              <a:t>травня</a:t>
            </a:r>
            <a:r>
              <a:rPr lang="ru-RU" sz="2800" dirty="0">
                <a:latin typeface="Monotype Corsiva" panose="03010101010201010101" pitchFamily="66" charset="0"/>
              </a:rPr>
              <a:t> 1925 р. </a:t>
            </a:r>
            <a:r>
              <a:rPr lang="ru-RU" sz="2800" dirty="0" err="1">
                <a:latin typeface="Monotype Corsiva" panose="03010101010201010101" pitchFamily="66" charset="0"/>
              </a:rPr>
              <a:t>Підмогильний</a:t>
            </a:r>
            <a:r>
              <a:rPr lang="ru-RU" sz="2800" dirty="0"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latin typeface="Monotype Corsiva" panose="03010101010201010101" pitchFamily="66" charset="0"/>
              </a:rPr>
              <a:t>великій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залі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Всенародної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бібліотеки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виступив</a:t>
            </a:r>
            <a:r>
              <a:rPr lang="ru-RU" sz="2800" dirty="0">
                <a:latin typeface="Monotype Corsiva" panose="03010101010201010101" pitchFamily="66" charset="0"/>
              </a:rPr>
              <a:t> перед </a:t>
            </a:r>
            <a:r>
              <a:rPr lang="ru-RU" sz="2800" dirty="0" err="1">
                <a:latin typeface="Monotype Corsiva" panose="03010101010201010101" pitchFamily="66" charset="0"/>
              </a:rPr>
              <a:t>представниками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літературно-громадських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організацій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вузівською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молоддю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міською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інтелігенцією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диспуті</a:t>
            </a:r>
            <a:r>
              <a:rPr lang="ru-RU" sz="2800" dirty="0">
                <a:latin typeface="Monotype Corsiva" panose="03010101010201010101" pitchFamily="66" charset="0"/>
              </a:rPr>
              <a:t> «Шляхи </a:t>
            </a:r>
            <a:r>
              <a:rPr lang="ru-RU" sz="2800" dirty="0" err="1">
                <a:latin typeface="Monotype Corsiva" panose="03010101010201010101" pitchFamily="66" charset="0"/>
              </a:rPr>
              <a:t>розвитку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сучасної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літератури</a:t>
            </a:r>
            <a:r>
              <a:rPr lang="ru-RU" sz="2800" dirty="0">
                <a:latin typeface="Monotype Corsiva" panose="03010101010201010101" pitchFamily="66" charset="0"/>
              </a:rPr>
              <a:t>», </a:t>
            </a:r>
            <a:r>
              <a:rPr lang="ru-RU" sz="2800" dirty="0" err="1">
                <a:latin typeface="Monotype Corsiva" panose="03010101010201010101" pitchFamily="66" charset="0"/>
              </a:rPr>
              <a:t>зазначивши</a:t>
            </a:r>
            <a:r>
              <a:rPr lang="ru-RU" sz="2800" dirty="0"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6355" y="31622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«Коли б </a:t>
            </a:r>
            <a:r>
              <a:rPr lang="ru-RU" dirty="0" err="1"/>
              <a:t>який-небудь</a:t>
            </a:r>
            <a:r>
              <a:rPr lang="ru-RU" dirty="0"/>
              <a:t> </a:t>
            </a:r>
            <a:r>
              <a:rPr lang="ru-RU" dirty="0" err="1"/>
              <a:t>товариш</a:t>
            </a:r>
            <a:r>
              <a:rPr lang="ru-RU" dirty="0"/>
              <a:t> «</a:t>
            </a:r>
            <a:r>
              <a:rPr lang="ru-RU" dirty="0" err="1"/>
              <a:t>спробував»написати</a:t>
            </a:r>
            <a:r>
              <a:rPr lang="ru-RU" dirty="0"/>
              <a:t> сонату і сказав </a:t>
            </a:r>
            <a:r>
              <a:rPr lang="ru-RU" dirty="0" err="1"/>
              <a:t>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гарна</a:t>
            </a:r>
            <a:r>
              <a:rPr lang="ru-RU" dirty="0"/>
              <a:t> соната, </a:t>
            </a:r>
            <a:r>
              <a:rPr lang="ru-RU" dirty="0" err="1"/>
              <a:t>бо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гарна</a:t>
            </a:r>
            <a:r>
              <a:rPr lang="ru-RU" dirty="0"/>
              <a:t> </a:t>
            </a:r>
            <a:r>
              <a:rPr lang="ru-RU" dirty="0" err="1"/>
              <a:t>ідеологія</a:t>
            </a:r>
            <a:r>
              <a:rPr lang="ru-RU" dirty="0"/>
              <a:t>, то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завагався</a:t>
            </a:r>
            <a:r>
              <a:rPr lang="ru-RU" dirty="0"/>
              <a:t> б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музична</a:t>
            </a:r>
            <a:r>
              <a:rPr lang="ru-RU" dirty="0"/>
              <a:t> </a:t>
            </a:r>
            <a:r>
              <a:rPr lang="ru-RU" dirty="0" err="1"/>
              <a:t>нісенітниця</a:t>
            </a:r>
            <a:r>
              <a:rPr lang="ru-RU" dirty="0"/>
              <a:t>, і </a:t>
            </a:r>
            <a:r>
              <a:rPr lang="ru-RU" dirty="0" err="1"/>
              <a:t>ніхто</a:t>
            </a:r>
            <a:r>
              <a:rPr lang="ru-RU" dirty="0"/>
              <a:t> б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сонати</a:t>
            </a:r>
            <a:r>
              <a:rPr lang="ru-RU" dirty="0"/>
              <a:t> не </a:t>
            </a:r>
            <a:r>
              <a:rPr lang="ru-RU" dirty="0" err="1"/>
              <a:t>слухав</a:t>
            </a:r>
            <a:r>
              <a:rPr lang="ru-RU" dirty="0"/>
              <a:t>... У нас всякий </a:t>
            </a:r>
            <a:r>
              <a:rPr lang="ru-RU" dirty="0" err="1"/>
              <a:t>твір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абсолютно і категорично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офіційної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, </a:t>
            </a:r>
            <a:r>
              <a:rPr lang="ru-RU" dirty="0" err="1"/>
              <a:t>засуджують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дійсний</a:t>
            </a:r>
            <a:r>
              <a:rPr lang="ru-RU" dirty="0"/>
              <a:t> і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93933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3424879" cy="40507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</a:rPr>
              <a:t>У1933 р. у «</a:t>
            </a:r>
            <a:r>
              <a:rPr lang="ru-RU" sz="2800" dirty="0" err="1">
                <a:latin typeface="Monotype Corsiva" panose="03010101010201010101" pitchFamily="66" charset="0"/>
              </a:rPr>
              <a:t>Літературній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газеті</a:t>
            </a:r>
            <a:r>
              <a:rPr lang="ru-RU" sz="2800" dirty="0" smtClean="0">
                <a:latin typeface="Monotype Corsiva" panose="03010101010201010101" pitchFamily="66" charset="0"/>
              </a:rPr>
              <a:t>» </a:t>
            </a:r>
            <a:r>
              <a:rPr lang="ru-RU" sz="2800" dirty="0" err="1" smtClean="0">
                <a:latin typeface="Monotype Corsiva" panose="03010101010201010101" pitchFamily="66" charset="0"/>
              </a:rPr>
              <a:t>друкується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новела «З </a:t>
            </a:r>
            <a:r>
              <a:rPr lang="ru-RU" sz="2800" dirty="0" err="1">
                <a:latin typeface="Monotype Corsiva" panose="03010101010201010101" pitchFamily="66" charset="0"/>
              </a:rPr>
              <a:t>життя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будинку</a:t>
            </a:r>
            <a:r>
              <a:rPr lang="ru-RU" sz="2800" dirty="0">
                <a:latin typeface="Monotype Corsiva" panose="03010101010201010101" pitchFamily="66" charset="0"/>
              </a:rPr>
              <a:t>», де </a:t>
            </a:r>
            <a:r>
              <a:rPr lang="ru-RU" sz="2800" dirty="0" err="1">
                <a:latin typeface="Monotype Corsiva" panose="03010101010201010101" pitchFamily="66" charset="0"/>
              </a:rPr>
              <a:t>яскраво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звучить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трагічне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передчуття</a:t>
            </a:r>
            <a:r>
              <a:rPr lang="ru-RU" sz="2800" dirty="0"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13" y="484632"/>
            <a:ext cx="4060288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Monotype Corsiva" panose="03010101010201010101" pitchFamily="66" charset="0"/>
              </a:rPr>
              <a:t>8 </a:t>
            </a:r>
            <a:r>
              <a:rPr lang="ru-RU" sz="3200" dirty="0" err="1">
                <a:latin typeface="Monotype Corsiva" panose="03010101010201010101" pitchFamily="66" charset="0"/>
              </a:rPr>
              <a:t>грудня</a:t>
            </a:r>
            <a:r>
              <a:rPr lang="ru-RU" sz="3200" dirty="0">
                <a:latin typeface="Monotype Corsiva" panose="03010101010201010101" pitchFamily="66" charset="0"/>
              </a:rPr>
              <a:t> 1934 р. </a:t>
            </a:r>
            <a:r>
              <a:rPr lang="ru-RU" sz="3200" dirty="0" err="1">
                <a:latin typeface="Monotype Corsiva" panose="03010101010201010101" pitchFamily="66" charset="0"/>
              </a:rPr>
              <a:t>письменник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був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безпідставно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заарештований</a:t>
            </a:r>
            <a:r>
              <a:rPr lang="ru-RU" sz="3200" dirty="0">
                <a:latin typeface="Monotype Corsiva" panose="03010101010201010101" pitchFamily="66" charset="0"/>
              </a:rPr>
              <a:t> у </a:t>
            </a:r>
            <a:r>
              <a:rPr lang="ru-RU" sz="3200" dirty="0" err="1">
                <a:latin typeface="Monotype Corsiva" panose="03010101010201010101" pitchFamily="66" charset="0"/>
              </a:rPr>
              <a:t>харківському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будинку</a:t>
            </a:r>
            <a:r>
              <a:rPr lang="ru-RU" sz="3200" dirty="0">
                <a:latin typeface="Monotype Corsiva" panose="03010101010201010101" pitchFamily="66" charset="0"/>
              </a:rPr>
              <a:t> «</a:t>
            </a:r>
            <a:r>
              <a:rPr lang="ru-RU" sz="3200" dirty="0" err="1">
                <a:latin typeface="Monotype Corsiva" panose="03010101010201010101" pitchFamily="66" charset="0"/>
              </a:rPr>
              <a:t>Слово»у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справі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вбивства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Кірова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Відбувся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закритий</a:t>
            </a:r>
            <a:r>
              <a:rPr lang="ru-RU" sz="3200" dirty="0">
                <a:latin typeface="Monotype Corsiva" panose="03010101010201010101" pitchFamily="66" charset="0"/>
              </a:rPr>
              <a:t> суд: </a:t>
            </a:r>
            <a:r>
              <a:rPr lang="ru-RU" sz="3200" dirty="0" err="1">
                <a:latin typeface="Monotype Corsiva" panose="03010101010201010101" pitchFamily="66" charset="0"/>
              </a:rPr>
              <a:t>письменник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отримав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вирок</a:t>
            </a:r>
            <a:r>
              <a:rPr lang="ru-RU" sz="3200" dirty="0">
                <a:latin typeface="Monotype Corsiva" panose="03010101010201010101" pitchFamily="66" charset="0"/>
              </a:rPr>
              <a:t> без </a:t>
            </a:r>
            <a:r>
              <a:rPr lang="ru-RU" sz="3200" dirty="0" err="1">
                <a:latin typeface="Monotype Corsiva" panose="03010101010201010101" pitchFamily="66" charset="0"/>
              </a:rPr>
              <a:t>оскарження</a:t>
            </a:r>
            <a:r>
              <a:rPr lang="ru-RU" sz="3200" dirty="0">
                <a:latin typeface="Monotype Corsiva" panose="03010101010201010101" pitchFamily="66" charset="0"/>
              </a:rPr>
              <a:t> та </a:t>
            </a:r>
            <a:r>
              <a:rPr lang="ru-RU" sz="3200" dirty="0" err="1">
                <a:latin typeface="Monotype Corsiva" panose="03010101010201010101" pitchFamily="66" charset="0"/>
              </a:rPr>
              <a:t>був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засланий</a:t>
            </a:r>
            <a:r>
              <a:rPr lang="ru-RU" sz="3200" dirty="0">
                <a:latin typeface="Monotype Corsiva" panose="03010101010201010101" pitchFamily="66" charset="0"/>
              </a:rPr>
              <a:t> до </a:t>
            </a:r>
            <a:r>
              <a:rPr lang="ru-RU" sz="3200" dirty="0" err="1">
                <a:latin typeface="Monotype Corsiva" panose="03010101010201010101" pitchFamily="66" charset="0"/>
              </a:rPr>
              <a:t>концтабору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З листопада 1937 р. В. </a:t>
            </a:r>
            <a:r>
              <a:rPr lang="ru-RU" sz="3200" dirty="0" err="1">
                <a:latin typeface="Monotype Corsiva" panose="03010101010201010101" pitchFamily="66" charset="0"/>
              </a:rPr>
              <a:t>Підмогильного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розстріляно</a:t>
            </a:r>
            <a:r>
              <a:rPr lang="ru-RU" sz="3200" dirty="0">
                <a:latin typeface="Monotype Corsiva" panose="03010101010201010101" pitchFamily="66" charset="0"/>
              </a:rPr>
              <a:t> на Соловках. Є </a:t>
            </a:r>
            <a:r>
              <a:rPr lang="ru-RU" sz="3200" dirty="0" err="1">
                <a:latin typeface="Monotype Corsiva" panose="03010101010201010101" pitchFamily="66" charset="0"/>
              </a:rPr>
              <a:t>відомості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latin typeface="Monotype Corsiva" panose="03010101010201010101" pitchFamily="66" charset="0"/>
              </a:rPr>
              <a:t> в </a:t>
            </a:r>
            <a:r>
              <a:rPr lang="ru-RU" sz="3200" dirty="0" err="1">
                <a:latin typeface="Monotype Corsiva" panose="03010101010201010101" pitchFamily="66" charset="0"/>
              </a:rPr>
              <a:t>ув'язненні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він</a:t>
            </a:r>
            <a:r>
              <a:rPr lang="ru-RU" sz="3200" dirty="0">
                <a:latin typeface="Monotype Corsiva" panose="03010101010201010101" pitchFamily="66" charset="0"/>
              </a:rPr>
              <a:t> написав </a:t>
            </a:r>
            <a:r>
              <a:rPr lang="ru-RU" sz="3200" dirty="0" err="1">
                <a:latin typeface="Monotype Corsiva" panose="03010101010201010101" pitchFamily="66" charset="0"/>
              </a:rPr>
              <a:t>кілька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оповідань</a:t>
            </a:r>
            <a:r>
              <a:rPr lang="ru-RU" sz="3200" dirty="0">
                <a:latin typeface="Monotype Corsiva" panose="03010101010201010101" pitchFamily="66" charset="0"/>
              </a:rPr>
              <a:t> і роман про </a:t>
            </a:r>
            <a:r>
              <a:rPr lang="ru-RU" sz="3200" dirty="0" err="1">
                <a:latin typeface="Monotype Corsiva" panose="03010101010201010101" pitchFamily="66" charset="0"/>
              </a:rPr>
              <a:t>колективізацію</a:t>
            </a:r>
            <a:r>
              <a:rPr lang="ru-RU" sz="3200" dirty="0">
                <a:latin typeface="Monotype Corsiva" panose="03010101010201010101" pitchFamily="66" charset="0"/>
              </a:rPr>
              <a:t> «</a:t>
            </a:r>
            <a:r>
              <a:rPr lang="ru-RU" sz="3200" dirty="0" err="1">
                <a:latin typeface="Monotype Corsiva" panose="03010101010201010101" pitchFamily="66" charset="0"/>
              </a:rPr>
              <a:t>Осінь</a:t>
            </a:r>
            <a:r>
              <a:rPr lang="ru-RU" sz="3200" dirty="0">
                <a:latin typeface="Monotype Corsiva" panose="03010101010201010101" pitchFamily="66" charset="0"/>
              </a:rPr>
              <a:t>, 1929», але </a:t>
            </a:r>
            <a:r>
              <a:rPr lang="ru-RU" sz="3200" dirty="0" err="1">
                <a:latin typeface="Monotype Corsiva" panose="03010101010201010101" pitchFamily="66" charset="0"/>
              </a:rPr>
              <a:t>ці</a:t>
            </a:r>
            <a:r>
              <a:rPr lang="ru-RU" sz="3200" dirty="0">
                <a:latin typeface="Monotype Corsiva" panose="03010101010201010101" pitchFamily="66" charset="0"/>
              </a:rPr>
              <a:t> твори, очевидно, </a:t>
            </a:r>
            <a:r>
              <a:rPr lang="ru-RU" sz="3200" dirty="0" err="1">
                <a:latin typeface="Monotype Corsiva" panose="03010101010201010101" pitchFamily="66" charset="0"/>
              </a:rPr>
              <a:t>втрачені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6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704" y="254876"/>
            <a:ext cx="7674687" cy="63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544" y="1412890"/>
            <a:ext cx="3068033" cy="9498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2563" y="2601533"/>
            <a:ext cx="49626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Валер’ян</a:t>
            </a:r>
            <a:r>
              <a:rPr lang="ru-RU" sz="24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</a:t>
            </a:r>
            <a:r>
              <a:rPr lang="ru-RU" sz="24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ідмогильний</a:t>
            </a:r>
            <a:r>
              <a:rPr lang="ru-RU" sz="24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 – </a:t>
            </a:r>
            <a:r>
              <a:rPr lang="ru-RU" sz="24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український</a:t>
            </a:r>
            <a:r>
              <a:rPr lang="ru-RU" sz="24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письменник</a:t>
            </a:r>
            <a:r>
              <a:rPr lang="ru-RU" sz="2400" dirty="0">
                <a:latin typeface="Monotype Corsiva" panose="03010101010201010101" pitchFamily="66" charset="0"/>
                <a:ea typeface="Batang" panose="02030600000101010101" pitchFamily="18" charset="-127"/>
              </a:rPr>
              <a:t> і 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перекладач</a:t>
            </a:r>
            <a:r>
              <a:rPr lang="ru-RU" sz="2400" dirty="0">
                <a:latin typeface="Monotype Corsiva" panose="03010101010201010101" pitchFamily="66" charset="0"/>
                <a:ea typeface="Batang" panose="02030600000101010101" pitchFamily="18" charset="-127"/>
              </a:rPr>
              <a:t>, один з 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найвидатніших</a:t>
            </a:r>
            <a:r>
              <a:rPr lang="ru-RU" sz="24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прозаїків</a:t>
            </a:r>
            <a:r>
              <a:rPr lang="ru-RU" sz="24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українського</a:t>
            </a:r>
            <a:r>
              <a:rPr lang="ru-RU" sz="2400" dirty="0">
                <a:latin typeface="Monotype Corsiva" panose="03010101010201010101" pitchFamily="66" charset="0"/>
                <a:ea typeface="Batang" panose="02030600000101010101" pitchFamily="18" charset="-127"/>
              </a:rPr>
              <a:t> «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розстріляного</a:t>
            </a:r>
            <a:r>
              <a:rPr lang="ru-RU" sz="24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відродження</a:t>
            </a:r>
            <a:r>
              <a:rPr lang="ru-RU" sz="2400" dirty="0">
                <a:latin typeface="Monotype Corsiva" panose="03010101010201010101" pitchFamily="66" charset="0"/>
                <a:ea typeface="Batang" panose="02030600000101010101" pitchFamily="18" charset="-127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340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Народився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Валер'ян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Підмогильний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2 лютого 1901 року в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селі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писарівка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Павлоградського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повіту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Катеринославщині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бідній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селянській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родині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. Хлопчик рано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залишився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без </a:t>
            </a:r>
            <a:r>
              <a:rPr lang="ru-RU" sz="28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батька.</a:t>
            </a:r>
            <a:endParaRPr lang="ru-RU" sz="2800" dirty="0"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902" y="3748771"/>
            <a:ext cx="663911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389" y="601701"/>
            <a:ext cx="10058400" cy="4050792"/>
          </a:xfrm>
        </p:spPr>
        <p:txBody>
          <a:bodyPr/>
          <a:lstStyle/>
          <a:p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Батько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й</a:t>
            </a:r>
            <a:r>
              <a:rPr lang="ru-RU" sz="28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ого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, Петро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Підмогильний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який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завідував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маєтком</a:t>
            </a:r>
            <a:r>
              <a:rPr lang="ru-RU" sz="28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місцевого</a:t>
            </a:r>
            <a:r>
              <a:rPr lang="ru-RU" sz="28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поміщика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, помер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дуже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рано: "Так мало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батьківських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пестощів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випало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на </a:t>
            </a:r>
            <a:r>
              <a:rPr lang="ru-RU" sz="28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мою долю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".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Односельчани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також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згадують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лише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про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матір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письменника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-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звичайну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селянку,без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освіти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, яка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працювала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в </a:t>
            </a:r>
            <a:r>
              <a:rPr lang="ru-RU" sz="28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графині</a:t>
            </a:r>
            <a:r>
              <a:rPr lang="ru-RU" sz="28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  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Воронцовой-Дашковой і "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виділялася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Batang" panose="02030600000101010101" pitchFamily="18" charset="-127"/>
              </a:rPr>
              <a:t>надзвичайною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природною, </a:t>
            </a:r>
            <a:r>
              <a:rPr lang="ru-RU" sz="2800" dirty="0" err="1" smtClean="0">
                <a:latin typeface="Monotype Corsiva" panose="03010101010201010101" pitchFamily="66" charset="0"/>
                <a:ea typeface="Batang" panose="02030600000101010101" pitchFamily="18" charset="-127"/>
              </a:rPr>
              <a:t>інтелігентністю</a:t>
            </a:r>
            <a:r>
              <a:rPr lang="ru-RU" sz="2800" dirty="0">
                <a:latin typeface="Monotype Corsiva" panose="03010101010201010101" pitchFamily="66" charset="0"/>
                <a:ea typeface="Batang" panose="02030600000101010101" pitchFamily="18" charset="-127"/>
              </a:rPr>
              <a:t>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552" y="2627097"/>
            <a:ext cx="2920237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-481283"/>
            <a:ext cx="10058400" cy="160934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392" y="897915"/>
            <a:ext cx="10058400" cy="4050792"/>
          </a:xfrm>
        </p:spPr>
        <p:txBody>
          <a:bodyPr/>
          <a:lstStyle/>
          <a:p>
            <a:r>
              <a:rPr lang="ru-RU" dirty="0" err="1">
                <a:latin typeface="Monotype Corsiva" panose="03010101010201010101" pitchFamily="66" charset="0"/>
              </a:rPr>
              <a:t>Освіта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В.Підмогильного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почалася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з </a:t>
            </a:r>
            <a:r>
              <a:rPr lang="ru-RU" dirty="0" err="1" smtClean="0">
                <a:latin typeface="Monotype Corsiva" panose="03010101010201010101" pitchFamily="66" charset="0"/>
              </a:rPr>
              <a:t>відвідин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церковно-</a:t>
            </a:r>
            <a:r>
              <a:rPr lang="ru-RU" dirty="0" err="1">
                <a:latin typeface="Monotype Corsiva" panose="03010101010201010101" pitchFamily="66" charset="0"/>
              </a:rPr>
              <a:t>приходської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школи</a:t>
            </a:r>
            <a:r>
              <a:rPr lang="ru-RU" dirty="0">
                <a:latin typeface="Monotype Corsiva" panose="03010101010201010101" pitchFamily="66" charset="0"/>
              </a:rPr>
              <a:t>. З 1910-го по 1918 </a:t>
            </a:r>
            <a:r>
              <a:rPr lang="ru-RU" dirty="0" err="1">
                <a:latin typeface="Monotype Corsiva" panose="03010101010201010101" pitchFamily="66" charset="0"/>
              </a:rPr>
              <a:t>рік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він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навчається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в </a:t>
            </a:r>
            <a:r>
              <a:rPr lang="ru-RU" dirty="0" err="1" smtClean="0">
                <a:latin typeface="Monotype Corsiva" panose="03010101010201010101" pitchFamily="66" charset="0"/>
              </a:rPr>
              <a:t>Катеринославському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реальному </a:t>
            </a:r>
            <a:r>
              <a:rPr lang="ru-RU" dirty="0" err="1">
                <a:latin typeface="Monotype Corsiva" panose="03010101010201010101" pitchFamily="66" charset="0"/>
              </a:rPr>
              <a:t>училищі</a:t>
            </a:r>
            <a:r>
              <a:rPr lang="ru-RU" dirty="0">
                <a:latin typeface="Monotype Corsiva" panose="03010101010201010101" pitchFamily="66" charset="0"/>
              </a:rPr>
              <a:t>. Про </a:t>
            </a:r>
            <a:r>
              <a:rPr lang="ru-RU" dirty="0" err="1">
                <a:latin typeface="Monotype Corsiva" panose="03010101010201010101" pitchFamily="66" charset="0"/>
              </a:rPr>
              <a:t>цей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період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життя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Валеріана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Петровича </a:t>
            </a:r>
            <a:r>
              <a:rPr lang="ru-RU" dirty="0" err="1" smtClean="0">
                <a:latin typeface="Monotype Corsiva" panose="03010101010201010101" pitchFamily="66" charset="0"/>
              </a:rPr>
              <a:t>мешканка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села </a:t>
            </a:r>
            <a:r>
              <a:rPr lang="ru-RU" dirty="0" err="1">
                <a:latin typeface="Monotype Corsiva" panose="03010101010201010101" pitchFamily="66" charset="0"/>
              </a:rPr>
              <a:t>Чаплі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Ярушевська</a:t>
            </a:r>
            <a:r>
              <a:rPr lang="ru-RU" dirty="0">
                <a:latin typeface="Monotype Corsiva" panose="03010101010201010101" pitchFamily="66" charset="0"/>
              </a:rPr>
              <a:t> Г.Н. </a:t>
            </a:r>
            <a:r>
              <a:rPr lang="ru-RU" dirty="0" err="1">
                <a:latin typeface="Monotype Corsiva" panose="03010101010201010101" pitchFamily="66" charset="0"/>
              </a:rPr>
              <a:t>згадує</a:t>
            </a:r>
            <a:r>
              <a:rPr lang="ru-RU" dirty="0">
                <a:latin typeface="Monotype Corsiva" panose="03010101010201010101" pitchFamily="66" charset="0"/>
              </a:rPr>
              <a:t> так: "</a:t>
            </a:r>
            <a:r>
              <a:rPr lang="ru-RU" dirty="0" err="1">
                <a:latin typeface="Monotype Corsiva" panose="03010101010201010101" pitchFamily="66" charset="0"/>
              </a:rPr>
              <a:t>Валеріан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був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надзвичайно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здібним</a:t>
            </a:r>
            <a:r>
              <a:rPr lang="ru-RU" dirty="0" smtClean="0">
                <a:latin typeface="Monotype Corsiva" panose="03010101010201010101" pitchFamily="66" charset="0"/>
              </a:rPr>
              <a:t> хлопцем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Було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послухає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уважно</a:t>
            </a:r>
            <a:r>
              <a:rPr lang="ru-RU" dirty="0">
                <a:latin typeface="Monotype Corsiva" panose="03010101010201010101" pitchFamily="66" charset="0"/>
              </a:rPr>
              <a:t> урок і </a:t>
            </a:r>
            <a:r>
              <a:rPr lang="ru-RU" dirty="0" err="1">
                <a:latin typeface="Monotype Corsiva" panose="03010101010201010101" pitchFamily="66" charset="0"/>
              </a:rPr>
              <a:t>вже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вдома</a:t>
            </a:r>
            <a:r>
              <a:rPr lang="ru-RU" dirty="0">
                <a:latin typeface="Monotype Corsiva" panose="03010101010201010101" pitchFamily="66" charset="0"/>
              </a:rPr>
              <a:t> не </a:t>
            </a:r>
            <a:r>
              <a:rPr lang="ru-RU" dirty="0" err="1">
                <a:latin typeface="Monotype Corsiva" panose="03010101010201010101" pitchFamily="66" charset="0"/>
              </a:rPr>
              <a:t>повторює</a:t>
            </a:r>
            <a:r>
              <a:rPr lang="ru-RU" dirty="0">
                <a:latin typeface="Monotype Corsiva" panose="03010101010201010101" pitchFamily="66" charset="0"/>
              </a:rPr>
              <a:t>. А </a:t>
            </a:r>
            <a:r>
              <a:rPr lang="ru-RU" dirty="0" err="1">
                <a:latin typeface="Monotype Corsiva" panose="03010101010201010101" pitchFamily="66" charset="0"/>
              </a:rPr>
              <a:t>натомість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набере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в </a:t>
            </a:r>
            <a:r>
              <a:rPr lang="ru-RU" dirty="0" err="1" smtClean="0">
                <a:latin typeface="Monotype Corsiva" panose="03010101010201010101" pitchFamily="66" charset="0"/>
              </a:rPr>
              <a:t>учителів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і </a:t>
            </a:r>
            <a:r>
              <a:rPr lang="ru-RU" dirty="0" err="1">
                <a:latin typeface="Monotype Corsiva" panose="03010101010201010101" pitchFamily="66" charset="0"/>
              </a:rPr>
              <a:t>знайомих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стоси</a:t>
            </a:r>
            <a:r>
              <a:rPr lang="ru-RU" dirty="0">
                <a:latin typeface="Monotype Corsiva" panose="03010101010201010101" pitchFamily="66" charset="0"/>
              </a:rPr>
              <a:t> книг і </a:t>
            </a:r>
            <a:r>
              <a:rPr lang="ru-RU" dirty="0" err="1">
                <a:latin typeface="Monotype Corsiva" panose="03010101010201010101" pitchFamily="66" charset="0"/>
              </a:rPr>
              <a:t>просиджує</a:t>
            </a:r>
            <a:r>
              <a:rPr lang="ru-RU" dirty="0">
                <a:latin typeface="Monotype Corsiva" panose="03010101010201010101" pitchFamily="66" charset="0"/>
              </a:rPr>
              <a:t> над ними </a:t>
            </a:r>
            <a:r>
              <a:rPr lang="ru-RU" dirty="0" err="1">
                <a:latin typeface="Monotype Corsiva" panose="03010101010201010101" pitchFamily="66" charset="0"/>
              </a:rPr>
              <a:t>цілу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ніч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Він</a:t>
            </a:r>
            <a:r>
              <a:rPr lang="ru-RU" dirty="0">
                <a:latin typeface="Monotype Corsiva" panose="03010101010201010101" pitchFamily="66" charset="0"/>
              </a:rPr>
              <a:t> дружив з </a:t>
            </a:r>
            <a:r>
              <a:rPr lang="ru-RU" dirty="0" err="1" smtClean="0">
                <a:latin typeface="Monotype Corsiva" panose="03010101010201010101" pitchFamily="66" charset="0"/>
              </a:rPr>
              <a:t>моїм</a:t>
            </a:r>
            <a:r>
              <a:rPr lang="ru-RU" dirty="0" smtClean="0">
                <a:latin typeface="Monotype Corsiva" panose="03010101010201010101" pitchFamily="66" charset="0"/>
              </a:rPr>
              <a:t> братом </a:t>
            </a:r>
            <a:r>
              <a:rPr lang="ru-RU" dirty="0">
                <a:latin typeface="Monotype Corsiva" panose="03010101010201010101" pitchFamily="66" charset="0"/>
              </a:rPr>
              <a:t>Степаном. </a:t>
            </a:r>
            <a:r>
              <a:rPr lang="ru-RU" dirty="0" err="1">
                <a:latin typeface="Monotype Corsiva" panose="03010101010201010101" pitchFamily="66" charset="0"/>
              </a:rPr>
              <a:t>Був</a:t>
            </a:r>
            <a:r>
              <a:rPr lang="ru-RU" dirty="0">
                <a:latin typeface="Monotype Corsiva" panose="03010101010201010101" pitchFamily="66" charset="0"/>
              </a:rPr>
              <a:t> тихий, </a:t>
            </a:r>
            <a:r>
              <a:rPr lang="ru-RU" dirty="0" err="1">
                <a:latin typeface="Monotype Corsiva" panose="03010101010201010101" pitchFamily="66" charset="0"/>
              </a:rPr>
              <a:t>сором'язливий</a:t>
            </a:r>
            <a:r>
              <a:rPr lang="ru-RU" dirty="0">
                <a:latin typeface="Monotype Corsiva" panose="03010101010201010101" pitchFamily="66" charset="0"/>
              </a:rPr>
              <a:t>. Любив </a:t>
            </a:r>
            <a:r>
              <a:rPr lang="ru-RU" dirty="0" err="1">
                <a:latin typeface="Monotype Corsiva" panose="03010101010201010101" pitchFamily="66" charset="0"/>
              </a:rPr>
              <a:t>ходити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сінокіс</a:t>
            </a:r>
            <a:r>
              <a:rPr lang="ru-RU" dirty="0">
                <a:latin typeface="Monotype Corsiva" panose="03010101010201010101" pitchFamily="66" charset="0"/>
              </a:rPr>
              <a:t>, на </a:t>
            </a:r>
            <a:r>
              <a:rPr lang="ru-RU" dirty="0" err="1">
                <a:latin typeface="Monotype Corsiva" panose="03010101010201010101" pitchFamily="66" charset="0"/>
              </a:rPr>
              <a:t>рибалку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до </a:t>
            </a:r>
            <a:r>
              <a:rPr lang="ru-RU" dirty="0" err="1" smtClean="0">
                <a:latin typeface="Monotype Corsiva" panose="03010101010201010101" pitchFamily="66" charset="0"/>
              </a:rPr>
              <a:t>Дніпра</a:t>
            </a:r>
            <a:r>
              <a:rPr lang="ru-RU" dirty="0">
                <a:latin typeface="Monotype Corsiva" panose="03010101010201010101" pitchFamily="66" charset="0"/>
              </a:rPr>
              <a:t>. І </a:t>
            </a:r>
            <a:r>
              <a:rPr lang="ru-RU" dirty="0" err="1">
                <a:latin typeface="Monotype Corsiva" panose="03010101010201010101" pitchFamily="66" charset="0"/>
              </a:rPr>
              <a:t>вже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тоді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мій</a:t>
            </a:r>
            <a:r>
              <a:rPr lang="ru-RU" dirty="0">
                <a:latin typeface="Monotype Corsiva" panose="03010101010201010101" pitchFamily="66" charset="0"/>
              </a:rPr>
              <a:t> брат </a:t>
            </a:r>
            <a:r>
              <a:rPr lang="ru-RU" dirty="0" err="1">
                <a:latin typeface="Monotype Corsiva" panose="03010101010201010101" pitchFamily="66" charset="0"/>
              </a:rPr>
              <a:t>хвалився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Валеріан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пише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вірші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оповідання</a:t>
            </a:r>
            <a:r>
              <a:rPr lang="ru-RU" dirty="0">
                <a:latin typeface="Monotype Corsiva" panose="03010101010201010101" pitchFamily="66" charset="0"/>
              </a:rPr>
              <a:t>".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34" y="3400189"/>
            <a:ext cx="7200000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59" y="484632"/>
            <a:ext cx="9787944" cy="5966138"/>
          </a:xfrm>
        </p:spPr>
        <p:txBody>
          <a:bodyPr/>
          <a:lstStyle/>
          <a:p>
            <a:r>
              <a:rPr lang="ru-RU" sz="2800" dirty="0">
                <a:latin typeface="Monotype Corsiva" panose="03010101010201010101" pitchFamily="66" charset="0"/>
              </a:rPr>
              <a:t>У 1910 р. </a:t>
            </a:r>
            <a:r>
              <a:rPr lang="ru-RU" sz="2800" dirty="0" err="1">
                <a:latin typeface="Monotype Corsiva" panose="03010101010201010101" pitchFamily="66" charset="0"/>
              </a:rPr>
              <a:t>після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початкової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сільської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школи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навчається</a:t>
            </a:r>
            <a:r>
              <a:rPr lang="ru-RU" sz="2800" dirty="0"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latin typeface="Monotype Corsiva" panose="03010101010201010101" pitchFamily="66" charset="0"/>
              </a:rPr>
              <a:t>Катеринославському</a:t>
            </a:r>
            <a:r>
              <a:rPr lang="ru-RU" sz="2800" dirty="0">
                <a:latin typeface="Monotype Corsiva" panose="03010101010201010101" pitchFamily="66" charset="0"/>
              </a:rPr>
              <a:t> реальному </a:t>
            </a:r>
            <a:r>
              <a:rPr lang="ru-RU" sz="2800" dirty="0" err="1">
                <a:latin typeface="Monotype Corsiva" panose="03010101010201010101" pitchFamily="66" charset="0"/>
              </a:rPr>
              <a:t>училищі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Під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псевдонімом</a:t>
            </a:r>
            <a:r>
              <a:rPr lang="ru-RU" sz="2800" dirty="0">
                <a:latin typeface="Monotype Corsiva" panose="03010101010201010101" pitchFamily="66" charset="0"/>
              </a:rPr>
              <a:t> Лорд </a:t>
            </a:r>
            <a:r>
              <a:rPr lang="ru-RU" sz="2800" dirty="0" err="1">
                <a:latin typeface="Monotype Corsiva" panose="03010101010201010101" pitchFamily="66" charset="0"/>
              </a:rPr>
              <a:t>Лістер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друкує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шкільному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журналі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авантюрні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оповідання</a:t>
            </a:r>
            <a:r>
              <a:rPr lang="ru-RU" sz="2800" dirty="0">
                <a:latin typeface="Monotype Corsiva" panose="03010101010201010101" pitchFamily="66" charset="0"/>
              </a:rPr>
              <a:t>. У 1917 р. написав </a:t>
            </a:r>
            <a:r>
              <a:rPr lang="ru-RU" sz="2800" dirty="0" err="1">
                <a:latin typeface="Monotype Corsiva" panose="03010101010201010101" pitchFamily="66" charset="0"/>
              </a:rPr>
              <a:t>оповідання</a:t>
            </a:r>
            <a:r>
              <a:rPr lang="ru-RU" sz="2800" dirty="0">
                <a:latin typeface="Monotype Corsiva" panose="03010101010201010101" pitchFamily="66" charset="0"/>
              </a:rPr>
              <a:t> «</a:t>
            </a:r>
            <a:r>
              <a:rPr lang="ru-RU" sz="2800" dirty="0" err="1">
                <a:latin typeface="Monotype Corsiva" panose="03010101010201010101" pitchFamily="66" charset="0"/>
              </a:rPr>
              <a:t>Важке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питання</a:t>
            </a:r>
            <a:r>
              <a:rPr lang="ru-RU" sz="2800" dirty="0">
                <a:latin typeface="Monotype Corsiva" panose="03010101010201010101" pitchFamily="66" charset="0"/>
              </a:rPr>
              <a:t>». У 1918 р. </a:t>
            </a:r>
            <a:r>
              <a:rPr lang="ru-RU" sz="2800" dirty="0" err="1">
                <a:latin typeface="Monotype Corsiva" panose="03010101010201010101" pitchFamily="66" charset="0"/>
              </a:rPr>
              <a:t>закінчує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реальне</a:t>
            </a:r>
            <a:r>
              <a:rPr lang="ru-RU" sz="2800" dirty="0">
                <a:latin typeface="Monotype Corsiva" panose="03010101010201010101" pitchFamily="66" charset="0"/>
              </a:rPr>
              <a:t> училище з «</a:t>
            </a:r>
            <a:r>
              <a:rPr lang="ru-RU" sz="2800" dirty="0" err="1">
                <a:latin typeface="Monotype Corsiva" panose="03010101010201010101" pitchFamily="66" charset="0"/>
              </a:rPr>
              <a:t>відзнакою»і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вступає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математичний</a:t>
            </a:r>
            <a:r>
              <a:rPr lang="ru-RU" sz="2800" dirty="0">
                <a:latin typeface="Monotype Corsiva" panose="03010101010201010101" pitchFamily="66" charset="0"/>
              </a:rPr>
              <a:t> факультет </a:t>
            </a:r>
            <a:r>
              <a:rPr lang="ru-RU" sz="2800" dirty="0" err="1">
                <a:latin typeface="Monotype Corsiva" panose="03010101010201010101" pitchFamily="66" charset="0"/>
              </a:rPr>
              <a:t>Катеринославського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університету</a:t>
            </a:r>
            <a:r>
              <a:rPr lang="ru-RU" sz="2800" dirty="0">
                <a:latin typeface="Monotype Corsiva" panose="03010101010201010101" pitchFamily="66" charset="0"/>
              </a:rPr>
              <a:t> (</a:t>
            </a:r>
            <a:r>
              <a:rPr lang="ru-RU" sz="2800" dirty="0" err="1">
                <a:latin typeface="Monotype Corsiva" panose="03010101010201010101" pitchFamily="66" charset="0"/>
              </a:rPr>
              <a:t>згодом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навчається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правничому</a:t>
            </a:r>
            <a:r>
              <a:rPr lang="ru-RU" sz="2800" dirty="0">
                <a:latin typeface="Monotype Corsiva" panose="03010101010201010101" pitchFamily="66" charset="0"/>
              </a:rPr>
              <a:t>). У1919 р. через </a:t>
            </a:r>
            <a:r>
              <a:rPr lang="ru-RU" sz="2800" dirty="0" err="1">
                <a:latin typeface="Monotype Corsiva" panose="03010101010201010101" pitchFamily="66" charset="0"/>
              </a:rPr>
              <a:t>скрутне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матеріальне</a:t>
            </a:r>
            <a:r>
              <a:rPr lang="ru-RU" sz="2800" dirty="0">
                <a:latin typeface="Monotype Corsiva" panose="03010101010201010101" pitchFamily="66" charset="0"/>
              </a:rPr>
              <a:t> становище </a:t>
            </a:r>
            <a:r>
              <a:rPr lang="ru-RU" sz="2800" dirty="0" err="1">
                <a:latin typeface="Monotype Corsiva" panose="03010101010201010101" pitchFamily="66" charset="0"/>
              </a:rPr>
              <a:t>Підмогильний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залишає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навчання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працює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вчителем</a:t>
            </a:r>
            <a:r>
              <a:rPr lang="ru-RU" sz="2800" dirty="0">
                <a:latin typeface="Monotype Corsiva" panose="03010101010201010101" pitchFamily="66" charset="0"/>
              </a:rPr>
              <a:t>. У </a:t>
            </a:r>
            <a:r>
              <a:rPr lang="ru-RU" sz="2800" dirty="0" err="1">
                <a:latin typeface="Monotype Corsiva" panose="03010101010201010101" pitchFamily="66" charset="0"/>
              </a:rPr>
              <a:t>цей</a:t>
            </a:r>
            <a:r>
              <a:rPr lang="ru-RU" sz="2800" dirty="0">
                <a:latin typeface="Monotype Corsiva" panose="03010101010201010101" pitchFamily="66" charset="0"/>
              </a:rPr>
              <a:t> час </a:t>
            </a:r>
            <a:r>
              <a:rPr lang="ru-RU" sz="2800" dirty="0" err="1">
                <a:latin typeface="Monotype Corsiva" panose="03010101010201010101" pitchFamily="66" charset="0"/>
              </a:rPr>
              <a:t>пише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оповідання</a:t>
            </a:r>
            <a:r>
              <a:rPr lang="ru-RU" sz="2800" dirty="0">
                <a:latin typeface="Monotype Corsiva" panose="03010101010201010101" pitchFamily="66" charset="0"/>
              </a:rPr>
              <a:t> «</a:t>
            </a:r>
            <a:r>
              <a:rPr lang="ru-RU" sz="2800" dirty="0" err="1">
                <a:latin typeface="Monotype Corsiva" panose="03010101010201010101" pitchFamily="66" charset="0"/>
              </a:rPr>
              <a:t>Добрий</a:t>
            </a:r>
            <a:r>
              <a:rPr lang="ru-RU" sz="2800" dirty="0">
                <a:latin typeface="Monotype Corsiva" panose="03010101010201010101" pitchFamily="66" charset="0"/>
              </a:rPr>
              <a:t> Бог», «Гайдамака», «Пророк», «На </a:t>
            </a:r>
            <a:r>
              <a:rPr lang="ru-RU" sz="2800" dirty="0" err="1">
                <a:latin typeface="Monotype Corsiva" panose="03010101010201010101" pitchFamily="66" charset="0"/>
              </a:rPr>
              <a:t>селі</a:t>
            </a:r>
            <a:r>
              <a:rPr lang="ru-RU" sz="2800" dirty="0">
                <a:latin typeface="Monotype Corsiva" panose="03010101010201010101" pitchFamily="66" charset="0"/>
              </a:rPr>
              <a:t>», </a:t>
            </a:r>
            <a:r>
              <a:rPr lang="ru-RU" sz="2800" dirty="0" err="1">
                <a:latin typeface="Monotype Corsiva" panose="03010101010201010101" pitchFamily="66" charset="0"/>
              </a:rPr>
              <a:t>друкує</a:t>
            </a:r>
            <a:r>
              <a:rPr lang="ru-RU" sz="2800" dirty="0"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latin typeface="Monotype Corsiva" panose="03010101010201010101" pitchFamily="66" charset="0"/>
              </a:rPr>
              <a:t>катеринославському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збірнику</a:t>
            </a:r>
            <a:r>
              <a:rPr lang="ru-RU" sz="2800" dirty="0">
                <a:latin typeface="Monotype Corsiva" panose="03010101010201010101" pitchFamily="66" charset="0"/>
              </a:rPr>
              <a:t> «</a:t>
            </a:r>
            <a:r>
              <a:rPr lang="ru-RU" sz="2800" dirty="0" err="1">
                <a:latin typeface="Monotype Corsiva" panose="03010101010201010101" pitchFamily="66" charset="0"/>
              </a:rPr>
              <a:t>Січ»оповідання</a:t>
            </a:r>
            <a:r>
              <a:rPr lang="ru-RU" sz="2800" dirty="0">
                <a:latin typeface="Monotype Corsiva" panose="03010101010201010101" pitchFamily="66" charset="0"/>
              </a:rPr>
              <a:t> «</a:t>
            </a:r>
            <a:r>
              <a:rPr lang="ru-RU" sz="2800" dirty="0" err="1">
                <a:latin typeface="Monotype Corsiva" panose="03010101010201010101" pitchFamily="66" charset="0"/>
              </a:rPr>
              <a:t>Ваня»і</a:t>
            </a:r>
            <a:r>
              <a:rPr lang="ru-RU" sz="2800" dirty="0">
                <a:latin typeface="Monotype Corsiva" panose="03010101010201010101" pitchFamily="66" charset="0"/>
              </a:rPr>
              <a:t> «</a:t>
            </a:r>
            <a:r>
              <a:rPr lang="ru-RU" sz="2800" dirty="0" err="1">
                <a:latin typeface="Monotype Corsiva" panose="03010101010201010101" pitchFamily="66" charset="0"/>
              </a:rPr>
              <a:t>Старець</a:t>
            </a:r>
            <a:r>
              <a:rPr lang="ru-RU" sz="2800" dirty="0">
                <a:latin typeface="Monotype Corsiva" panose="03010101010201010101" pitchFamily="66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730" y="4658546"/>
            <a:ext cx="10058400" cy="4050792"/>
          </a:xfrm>
        </p:spPr>
        <p:txBody>
          <a:bodyPr/>
          <a:lstStyle/>
          <a:p>
            <a:r>
              <a:rPr lang="ru-RU" sz="3200" dirty="0">
                <a:latin typeface="Monotype Corsiva" panose="03010101010201010101" pitchFamily="66" charset="0"/>
              </a:rPr>
              <a:t>У 1920 р. написав </a:t>
            </a:r>
            <a:r>
              <a:rPr lang="ru-RU" sz="3200" dirty="0" err="1">
                <a:latin typeface="Monotype Corsiva" panose="03010101010201010101" pitchFamily="66" charset="0"/>
              </a:rPr>
              <a:t>збірку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оповідань</a:t>
            </a:r>
            <a:r>
              <a:rPr lang="ru-RU" sz="3200" dirty="0">
                <a:latin typeface="Monotype Corsiva" panose="03010101010201010101" pitchFamily="66" charset="0"/>
              </a:rPr>
              <a:t> «Твори. Том 1»: «Собака», «Смерть», «В </a:t>
            </a:r>
            <a:r>
              <a:rPr lang="ru-RU" sz="3200" dirty="0" err="1">
                <a:latin typeface="Monotype Corsiva" panose="03010101010201010101" pitchFamily="66" charset="0"/>
              </a:rPr>
              <a:t>епідемічному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бараці</a:t>
            </a:r>
            <a:r>
              <a:rPr lang="ru-RU" sz="3200" dirty="0">
                <a:latin typeface="Monotype Corsiva" panose="03010101010201010101" pitchFamily="66" charset="0"/>
              </a:rPr>
              <a:t>», «Остап </a:t>
            </a:r>
            <a:r>
              <a:rPr lang="ru-RU" sz="3200" dirty="0" err="1">
                <a:latin typeface="Monotype Corsiva" panose="03010101010201010101" pitchFamily="66" charset="0"/>
              </a:rPr>
              <a:t>Шаптала</a:t>
            </a:r>
            <a:r>
              <a:rPr lang="ru-RU" sz="3200" dirty="0">
                <a:latin typeface="Monotype Corsiva" panose="03010101010201010101" pitchFamily="66" charset="0"/>
              </a:rPr>
              <a:t>». </a:t>
            </a:r>
            <a:r>
              <a:rPr lang="ru-RU" sz="3200" dirty="0" err="1">
                <a:latin typeface="Monotype Corsiva" panose="03010101010201010101" pitchFamily="66" charset="0"/>
              </a:rPr>
              <a:t>Цього</a:t>
            </a:r>
            <a:r>
              <a:rPr lang="ru-RU" sz="3200" dirty="0">
                <a:latin typeface="Monotype Corsiva" panose="03010101010201010101" pitchFamily="66" charset="0"/>
              </a:rPr>
              <a:t> ж року </a:t>
            </a:r>
            <a:r>
              <a:rPr lang="ru-RU" sz="3200" dirty="0" err="1">
                <a:latin typeface="Monotype Corsiva" panose="03010101010201010101" pitchFamily="66" charset="0"/>
              </a:rPr>
              <a:t>письменник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вирушає</a:t>
            </a:r>
            <a:r>
              <a:rPr lang="ru-RU" sz="3200" dirty="0">
                <a:latin typeface="Monotype Corsiva" panose="03010101010201010101" pitchFamily="66" charset="0"/>
              </a:rPr>
              <a:t> до </a:t>
            </a:r>
            <a:r>
              <a:rPr lang="ru-RU" sz="3200" dirty="0" err="1">
                <a:latin typeface="Monotype Corsiva" panose="03010101010201010101" pitchFamily="66" charset="0"/>
              </a:rPr>
              <a:t>Києва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70" y="375082"/>
            <a:ext cx="5433494" cy="67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9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Monotype Corsiva" panose="03010101010201010101" pitchFamily="66" charset="0"/>
              </a:rPr>
              <a:t>3 1921 р. </a:t>
            </a:r>
            <a:r>
              <a:rPr lang="ru-RU" sz="3200" dirty="0" err="1">
                <a:latin typeface="Monotype Corsiva" panose="03010101010201010101" pitchFamily="66" charset="0"/>
              </a:rPr>
              <a:t>він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працює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бібліографом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Книжкової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палати</a:t>
            </a:r>
            <a:r>
              <a:rPr lang="ru-RU" sz="3200" dirty="0">
                <a:latin typeface="Monotype Corsiva" panose="03010101010201010101" pitchFamily="66" charset="0"/>
              </a:rPr>
              <a:t> в </a:t>
            </a:r>
            <a:r>
              <a:rPr lang="ru-RU" sz="3200" dirty="0" err="1">
                <a:latin typeface="Monotype Corsiva" panose="03010101010201010101" pitchFamily="66" charset="0"/>
              </a:rPr>
              <a:t>Києві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Невдовзі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виїжджає</a:t>
            </a:r>
            <a:r>
              <a:rPr lang="ru-RU" sz="3200" dirty="0">
                <a:latin typeface="Monotype Corsiva" panose="03010101010201010101" pitchFamily="66" charset="0"/>
              </a:rPr>
              <a:t> до </a:t>
            </a:r>
            <a:r>
              <a:rPr lang="ru-RU" sz="3200" dirty="0" err="1">
                <a:latin typeface="Monotype Corsiva" panose="03010101010201010101" pitchFamily="66" charset="0"/>
              </a:rPr>
              <a:t>містечка</a:t>
            </a:r>
            <a:r>
              <a:rPr lang="ru-RU" sz="3200" dirty="0">
                <a:latin typeface="Monotype Corsiva" panose="03010101010201010101" pitchFamily="66" charset="0"/>
              </a:rPr>
              <a:t> Ворзеля, де </a:t>
            </a:r>
            <a:r>
              <a:rPr lang="ru-RU" sz="3200" dirty="0" err="1">
                <a:latin typeface="Monotype Corsiva" panose="03010101010201010101" pitchFamily="66" charset="0"/>
              </a:rPr>
              <a:t>одружується</a:t>
            </a:r>
            <a:r>
              <a:rPr lang="ru-RU" sz="3200" dirty="0">
                <a:latin typeface="Monotype Corsiva" panose="03010101010201010101" pitchFamily="66" charset="0"/>
              </a:rPr>
              <a:t> з </a:t>
            </a:r>
            <a:r>
              <a:rPr lang="ru-RU" sz="3200" dirty="0" err="1">
                <a:latin typeface="Monotype Corsiva" panose="03010101010201010101" pitchFamily="66" charset="0"/>
              </a:rPr>
              <a:t>донькою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місцевого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священика</a:t>
            </a:r>
            <a:r>
              <a:rPr lang="ru-RU" sz="3200" dirty="0">
                <a:latin typeface="Monotype Corsiva" panose="03010101010201010101" pitchFamily="66" charset="0"/>
              </a:rPr>
              <a:t> Катериною </a:t>
            </a:r>
            <a:r>
              <a:rPr lang="ru-RU" sz="3200" dirty="0" err="1">
                <a:latin typeface="Monotype Corsiva" panose="03010101010201010101" pitchFamily="66" charset="0"/>
              </a:rPr>
              <a:t>Червінською</a:t>
            </a:r>
            <a:r>
              <a:rPr lang="ru-RU" sz="3200" dirty="0">
                <a:latin typeface="Monotype Corsiva" panose="03010101010201010101" pitchFamily="66" charset="0"/>
              </a:rPr>
              <a:t>, актрисою Театру юного </a:t>
            </a:r>
            <a:r>
              <a:rPr lang="ru-RU" sz="3200" dirty="0" err="1">
                <a:latin typeface="Monotype Corsiva" panose="03010101010201010101" pitchFamily="66" charset="0"/>
              </a:rPr>
              <a:t>глядача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3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668" y="5392642"/>
            <a:ext cx="10058400" cy="4050792"/>
          </a:xfrm>
        </p:spPr>
        <p:txBody>
          <a:bodyPr/>
          <a:lstStyle/>
          <a:p>
            <a:r>
              <a:rPr lang="ru-RU" sz="2800" dirty="0">
                <a:latin typeface="Monotype Corsiva" panose="03010101010201010101" pitchFamily="66" charset="0"/>
              </a:rPr>
              <a:t>1922 року </a:t>
            </a:r>
            <a:r>
              <a:rPr lang="ru-RU" sz="2800" dirty="0" err="1">
                <a:latin typeface="Monotype Corsiva" panose="03010101010201010101" pitchFamily="66" charset="0"/>
              </a:rPr>
              <a:t>Валеріан</a:t>
            </a:r>
            <a:r>
              <a:rPr lang="ru-RU" sz="2800" dirty="0">
                <a:latin typeface="Monotype Corsiva" panose="03010101010201010101" pitchFamily="66" charset="0"/>
              </a:rPr>
              <a:t> разом з дружиною </a:t>
            </a:r>
            <a:r>
              <a:rPr lang="ru-RU" sz="2800" dirty="0" err="1">
                <a:latin typeface="Monotype Corsiva" panose="03010101010201010101" pitchFamily="66" charset="0"/>
              </a:rPr>
              <a:t>перебирається</a:t>
            </a:r>
            <a:r>
              <a:rPr lang="ru-RU" sz="2800" dirty="0">
                <a:latin typeface="Monotype Corsiva" panose="03010101010201010101" pitchFamily="66" charset="0"/>
              </a:rPr>
              <a:t> до </a:t>
            </a:r>
            <a:r>
              <a:rPr lang="ru-RU" sz="2800" dirty="0" err="1">
                <a:latin typeface="Monotype Corsiva" panose="03010101010201010101" pitchFamily="66" charset="0"/>
              </a:rPr>
              <a:t>Києва</a:t>
            </a:r>
            <a:r>
              <a:rPr lang="ru-RU" sz="2800" dirty="0">
                <a:latin typeface="Monotype Corsiva" panose="03010101010201010101" pitchFamily="66" charset="0"/>
              </a:rPr>
              <a:t>. За </a:t>
            </a:r>
            <a:r>
              <a:rPr lang="ru-RU" sz="2800" dirty="0" err="1">
                <a:latin typeface="Monotype Corsiva" panose="03010101010201010101" pitchFamily="66" charset="0"/>
              </a:rPr>
              <a:t>свідченням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сучасників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письменника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двері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цієї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квартири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ніколи</a:t>
            </a:r>
            <a:r>
              <a:rPr lang="ru-RU" sz="2800" dirty="0">
                <a:latin typeface="Monotype Corsiva" panose="03010101010201010101" pitchFamily="66" charset="0"/>
              </a:rPr>
              <a:t> не </a:t>
            </a:r>
            <a:r>
              <a:rPr lang="ru-RU" sz="2800" dirty="0" err="1">
                <a:latin typeface="Monotype Corsiva" panose="03010101010201010101" pitchFamily="66" charset="0"/>
              </a:rPr>
              <a:t>зачинялися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65" y="746975"/>
            <a:ext cx="9203804" cy="39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32</TotalTime>
  <Words>638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Batang</vt:lpstr>
      <vt:lpstr>Cambria</vt:lpstr>
      <vt:lpstr>Monotype Corsiva</vt:lpstr>
      <vt:lpstr>Rockwell</vt:lpstr>
      <vt:lpstr>Rockwell Condensed</vt:lpstr>
      <vt:lpstr>Wingdings</vt:lpstr>
      <vt:lpstr>Дерево</vt:lpstr>
      <vt:lpstr>Валер’ян підмогильний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Валер’ян підмогильний</dc:title>
  <dc:creator>Саша</dc:creator>
  <cp:lastModifiedBy>Саша</cp:lastModifiedBy>
  <cp:revision>4</cp:revision>
  <dcterms:created xsi:type="dcterms:W3CDTF">2014-10-12T13:51:01Z</dcterms:created>
  <dcterms:modified xsi:type="dcterms:W3CDTF">2014-10-12T14:23:32Z</dcterms:modified>
</cp:coreProperties>
</file>