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D0B1C-0AD3-4D58-B4D6-135AC593BF74}" type="datetimeFigureOut">
              <a:rPr lang="ru-RU" smtClean="0"/>
              <a:pPr/>
              <a:t>31.12.2014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60CED-4E33-4B0D-9B7D-988DF2D7D4D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27584" y="836712"/>
            <a:ext cx="7704856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uk-UA" sz="6000" dirty="0" smtClean="0"/>
              <a:t>Тарас Григорович</a:t>
            </a:r>
            <a:r>
              <a:rPr lang="en-US" sz="6000" dirty="0" smtClean="0"/>
              <a:t> </a:t>
            </a:r>
            <a:r>
              <a:rPr lang="uk-UA" sz="6000" dirty="0" smtClean="0"/>
              <a:t>Шевченко</a:t>
            </a:r>
            <a:endParaRPr lang="uk-UA" sz="6000" dirty="0"/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823520" y="5445224"/>
            <a:ext cx="4320480" cy="57665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Константій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Тетяни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9-Б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title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852936"/>
            <a:ext cx="2664296" cy="3388217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4900" dirty="0" smtClean="0"/>
              <a:t>Художня творчість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259632" y="2204864"/>
            <a:ext cx="7499176" cy="403244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Тарас Григорович Шевченко – </a:t>
            </a:r>
            <a:r>
              <a:rPr lang="ru-RU" dirty="0" err="1" smtClean="0"/>
              <a:t>видатний</a:t>
            </a:r>
            <a:r>
              <a:rPr lang="ru-RU" dirty="0" smtClean="0"/>
              <a:t> </a:t>
            </a:r>
            <a:r>
              <a:rPr lang="ru-RU" dirty="0" err="1" smtClean="0"/>
              <a:t>український</a:t>
            </a:r>
            <a:r>
              <a:rPr lang="ru-RU" dirty="0" smtClean="0"/>
              <a:t> </a:t>
            </a:r>
            <a:r>
              <a:rPr lang="ru-RU" dirty="0" err="1" smtClean="0"/>
              <a:t>письменник</a:t>
            </a:r>
            <a:r>
              <a:rPr lang="ru-RU" dirty="0" smtClean="0"/>
              <a:t> та поет, чия </a:t>
            </a:r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dirty="0" err="1" smtClean="0"/>
              <a:t>зробила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не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не</a:t>
            </a:r>
            <a:r>
              <a:rPr lang="ru-RU" dirty="0" smtClean="0"/>
              <a:t> мало, а символом </a:t>
            </a:r>
            <a:r>
              <a:rPr lang="ru-RU" dirty="0" err="1" smtClean="0"/>
              <a:t>українського</a:t>
            </a:r>
            <a:r>
              <a:rPr lang="ru-RU" dirty="0" smtClean="0"/>
              <a:t> народу та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головних</a:t>
            </a:r>
            <a:r>
              <a:rPr lang="ru-RU" dirty="0" smtClean="0"/>
              <a:t> колон, на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тримається</a:t>
            </a:r>
            <a:r>
              <a:rPr lang="ru-RU" dirty="0" smtClean="0"/>
              <a:t> вся наша </a:t>
            </a:r>
            <a:r>
              <a:rPr lang="ru-RU" dirty="0" err="1" smtClean="0"/>
              <a:t>українська</a:t>
            </a:r>
            <a:r>
              <a:rPr lang="ru-RU" dirty="0" smtClean="0"/>
              <a:t> культура. Так, </a:t>
            </a:r>
            <a:r>
              <a:rPr lang="ru-RU" dirty="0" err="1" smtClean="0"/>
              <a:t>всі</a:t>
            </a:r>
            <a:r>
              <a:rPr lang="ru-RU" dirty="0" smtClean="0"/>
              <a:t> ми </a:t>
            </a:r>
            <a:r>
              <a:rPr lang="ru-RU" dirty="0" err="1" smtClean="0"/>
              <a:t>з</a:t>
            </a:r>
            <a:r>
              <a:rPr lang="ru-RU" dirty="0" smtClean="0"/>
              <a:t> вами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шкільної</a:t>
            </a:r>
            <a:r>
              <a:rPr lang="ru-RU" dirty="0" smtClean="0"/>
              <a:t> лавки добре </a:t>
            </a:r>
            <a:r>
              <a:rPr lang="ru-RU" dirty="0" err="1" smtClean="0"/>
              <a:t>знаємо</a:t>
            </a:r>
            <a:r>
              <a:rPr lang="ru-RU" dirty="0" smtClean="0"/>
              <a:t> </a:t>
            </a:r>
            <a:r>
              <a:rPr lang="ru-RU" dirty="0" err="1" smtClean="0"/>
              <a:t>Шевченка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як </a:t>
            </a:r>
            <a:r>
              <a:rPr lang="ru-RU" dirty="0" err="1" smtClean="0"/>
              <a:t>письменника</a:t>
            </a:r>
            <a:r>
              <a:rPr lang="ru-RU" dirty="0" smtClean="0"/>
              <a:t>, </a:t>
            </a:r>
            <a:r>
              <a:rPr lang="ru-RU" dirty="0" err="1" smtClean="0"/>
              <a:t>поета</a:t>
            </a:r>
            <a:r>
              <a:rPr lang="ru-RU" dirty="0" smtClean="0"/>
              <a:t>, та от </a:t>
            </a:r>
            <a:r>
              <a:rPr lang="ru-RU" dirty="0" err="1" smtClean="0"/>
              <a:t>трошки</a:t>
            </a:r>
            <a:r>
              <a:rPr lang="ru-RU" dirty="0" smtClean="0"/>
              <a:t> </a:t>
            </a:r>
            <a:r>
              <a:rPr lang="ru-RU" dirty="0" err="1" smtClean="0"/>
              <a:t>призабули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Тарас Григорович </a:t>
            </a:r>
            <a:r>
              <a:rPr lang="ru-RU" dirty="0" err="1" smtClean="0"/>
              <a:t>був</a:t>
            </a:r>
            <a:r>
              <a:rPr lang="ru-RU" dirty="0" smtClean="0"/>
              <a:t> не </a:t>
            </a:r>
            <a:r>
              <a:rPr lang="ru-RU" dirty="0" err="1" smtClean="0"/>
              <a:t>лишень</a:t>
            </a:r>
            <a:r>
              <a:rPr lang="ru-RU" dirty="0" smtClean="0"/>
              <a:t> </a:t>
            </a:r>
            <a:r>
              <a:rPr lang="ru-RU" dirty="0" err="1" smtClean="0"/>
              <a:t>геніальним</a:t>
            </a:r>
            <a:r>
              <a:rPr lang="ru-RU" dirty="0" smtClean="0"/>
              <a:t> </a:t>
            </a:r>
            <a:r>
              <a:rPr lang="ru-RU" dirty="0" err="1" smtClean="0"/>
              <a:t>письменником</a:t>
            </a:r>
            <a:r>
              <a:rPr lang="ru-RU" dirty="0" smtClean="0"/>
              <a:t>, а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геніальним</a:t>
            </a:r>
            <a:r>
              <a:rPr lang="ru-RU" dirty="0" smtClean="0"/>
              <a:t> художником. </a:t>
            </a:r>
            <a:r>
              <a:rPr lang="ru-RU" dirty="0" err="1" smtClean="0"/>
              <a:t>Художня</a:t>
            </a:r>
            <a:r>
              <a:rPr lang="ru-RU" dirty="0" smtClean="0"/>
              <a:t> </a:t>
            </a:r>
            <a:r>
              <a:rPr lang="ru-RU" dirty="0" err="1" smtClean="0"/>
              <a:t>спадщина</a:t>
            </a:r>
            <a:r>
              <a:rPr lang="ru-RU" dirty="0" smtClean="0"/>
              <a:t> Тараса </a:t>
            </a:r>
            <a:r>
              <a:rPr lang="ru-RU" dirty="0" err="1" smtClean="0"/>
              <a:t>величезна</a:t>
            </a:r>
            <a:r>
              <a:rPr lang="ru-RU" dirty="0" smtClean="0"/>
              <a:t> – </a:t>
            </a:r>
            <a:r>
              <a:rPr lang="ru-RU" dirty="0" err="1" smtClean="0"/>
              <a:t>збереглось</a:t>
            </a:r>
            <a:r>
              <a:rPr lang="ru-RU" dirty="0" smtClean="0"/>
              <a:t> 835 </a:t>
            </a:r>
            <a:r>
              <a:rPr lang="ru-RU" dirty="0" err="1" smtClean="0"/>
              <a:t>творів</a:t>
            </a:r>
            <a:r>
              <a:rPr lang="ru-RU" dirty="0" smtClean="0"/>
              <a:t>, картин, </a:t>
            </a:r>
            <a:r>
              <a:rPr lang="ru-RU" dirty="0" err="1" smtClean="0"/>
              <a:t>портретів</a:t>
            </a:r>
            <a:r>
              <a:rPr lang="ru-RU" dirty="0" smtClean="0"/>
              <a:t>, гравюр на </a:t>
            </a:r>
            <a:r>
              <a:rPr lang="ru-RU" dirty="0" err="1" smtClean="0"/>
              <a:t>різні</a:t>
            </a:r>
            <a:r>
              <a:rPr lang="ru-RU" dirty="0" smtClean="0"/>
              <a:t> теми, </a:t>
            </a:r>
            <a:r>
              <a:rPr lang="ru-RU" dirty="0" err="1" smtClean="0"/>
              <a:t>написані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періодів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великого Кобзаря.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270 </a:t>
            </a:r>
            <a:r>
              <a:rPr lang="ru-RU" dirty="0" err="1" smtClean="0"/>
              <a:t>художніх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</a:t>
            </a:r>
            <a:r>
              <a:rPr lang="ru-RU" dirty="0" err="1" smtClean="0"/>
              <a:t>вважаються</a:t>
            </a:r>
            <a:r>
              <a:rPr lang="ru-RU" dirty="0" smtClean="0"/>
              <a:t> </a:t>
            </a:r>
            <a:r>
              <a:rPr lang="ru-RU" dirty="0" err="1" smtClean="0"/>
              <a:t>втраченими</a:t>
            </a:r>
            <a:r>
              <a:rPr lang="ru-RU" dirty="0" smtClean="0"/>
              <a:t>, </a:t>
            </a:r>
            <a:r>
              <a:rPr lang="ru-RU" dirty="0" err="1" smtClean="0"/>
              <a:t>нажаль</a:t>
            </a:r>
            <a:r>
              <a:rPr lang="ru-RU" dirty="0" smtClean="0"/>
              <a:t>. </a:t>
            </a:r>
            <a:endParaRPr lang="uk-UA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539552" y="836712"/>
            <a:ext cx="7920880" cy="5256584"/>
          </a:xfrm>
        </p:spPr>
        <p:txBody>
          <a:bodyPr>
            <a:normAutofit fontScale="92500" lnSpcReduction="10000"/>
          </a:bodyPr>
          <a:lstStyle/>
          <a:p>
            <a:r>
              <a:rPr lang="uk-UA" sz="2000" dirty="0" smtClean="0"/>
              <a:t>У 1828 році Шевченко стає наймитом Павла Енгельгарда, багатого росіянина дворянського походження. </a:t>
            </a:r>
            <a:r>
              <a:rPr lang="uk-UA" sz="2000" dirty="0" err="1" smtClean="0"/>
              <a:t>Енгельгарди</a:t>
            </a:r>
            <a:r>
              <a:rPr lang="uk-UA" sz="2000" dirty="0" smtClean="0"/>
              <a:t> були своєрідними тогочасними олігархами, адже їхня родина входила у четвірку найбагатших українських сімей. Павло Енгельгард запримітив талановитого хлопця і вирішив зробити з нього свого придворного живописця і спершу взяв його з собою у мандрівку до Вільно, де Шевченко ймовірно навчався у професора малювання Віленського Університету </a:t>
            </a:r>
            <a:r>
              <a:rPr lang="uk-UA" sz="2000" dirty="0" err="1" smtClean="0"/>
              <a:t>Рустемеса</a:t>
            </a:r>
            <a:r>
              <a:rPr lang="uk-UA" sz="2000" dirty="0" smtClean="0"/>
              <a:t>.</a:t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У майстерні Карла Брюллова відбувається його подальше мистецьке формування. В цей період Тарас знайомиться із творчістю відомих майстрів світового живопису: Рембрандтом, Рубенсом, Ван-Дейком, </a:t>
            </a:r>
            <a:r>
              <a:rPr lang="uk-UA" sz="2000" dirty="0" err="1" smtClean="0"/>
              <a:t>Веласкесом</a:t>
            </a:r>
            <a:r>
              <a:rPr lang="uk-UA" sz="2000" dirty="0" smtClean="0"/>
              <a:t>. А одною з заповітних Шевченкових мрій, якій так і не вдалось здійснитись було відвідати Італію та познайомитись із великим італійським мистецтвом епохи ренесансу. Шевченко закінчує академію мистецтв одним з кращих студентів, а його художні твори то і діло отримують різні премії та винагороди.</a:t>
            </a:r>
            <a:endParaRPr lang="uk-UA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Pav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764704"/>
            <a:ext cx="3387038" cy="4176464"/>
          </a:xfrm>
          <a:prstGeom prst="rect">
            <a:avLst/>
          </a:prstGeom>
          <a:noFill/>
        </p:spPr>
      </p:pic>
      <p:pic>
        <p:nvPicPr>
          <p:cNvPr id="3075" name="Picture 3" descr="C:\Users\user\Desktop\Taras_Shevchenko_paint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692696"/>
            <a:ext cx="3672408" cy="419572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55576" y="5157192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Портрет пана </a:t>
            </a:r>
            <a:r>
              <a:rPr lang="ru-RU" dirty="0" err="1" smtClean="0"/>
              <a:t>Енгельгарда</a:t>
            </a:r>
            <a:r>
              <a:rPr lang="ru-RU" dirty="0" smtClean="0"/>
              <a:t>, </a:t>
            </a:r>
            <a:r>
              <a:rPr lang="ru-RU" dirty="0" err="1" smtClean="0"/>
              <a:t>зроблений</a:t>
            </a:r>
            <a:r>
              <a:rPr lang="ru-RU" dirty="0" smtClean="0"/>
              <a:t> </a:t>
            </a:r>
            <a:r>
              <a:rPr lang="ru-RU" dirty="0" err="1" smtClean="0"/>
              <a:t>аквареллю</a:t>
            </a:r>
            <a:r>
              <a:rPr lang="ru-RU" dirty="0" smtClean="0"/>
              <a:t>, 1833 </a:t>
            </a:r>
            <a:r>
              <a:rPr lang="ru-RU" dirty="0" err="1" smtClean="0"/>
              <a:t>рік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4932040" y="4941168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Одна </a:t>
            </a:r>
            <a:r>
              <a:rPr lang="ru-RU" sz="1600" dirty="0" err="1" smtClean="0"/>
              <a:t>з</a:t>
            </a:r>
            <a:r>
              <a:rPr lang="ru-RU" sz="1600" dirty="0" smtClean="0"/>
              <a:t> картин того </a:t>
            </a:r>
            <a:r>
              <a:rPr lang="ru-RU" sz="1600" dirty="0" err="1" smtClean="0"/>
              <a:t>періоду</a:t>
            </a:r>
            <a:r>
              <a:rPr lang="ru-RU" sz="1600" dirty="0" smtClean="0"/>
              <a:t> – «</a:t>
            </a:r>
            <a:r>
              <a:rPr lang="ru-RU" sz="1600" dirty="0" err="1" smtClean="0"/>
              <a:t>Погруддя</a:t>
            </a:r>
            <a:r>
              <a:rPr lang="ru-RU" sz="1600" dirty="0" smtClean="0"/>
              <a:t> </a:t>
            </a:r>
            <a:r>
              <a:rPr lang="ru-RU" sz="1600" dirty="0" err="1" smtClean="0"/>
              <a:t>жінки</a:t>
            </a:r>
            <a:r>
              <a:rPr lang="ru-RU" sz="1600" dirty="0" smtClean="0"/>
              <a:t>», написана простим </a:t>
            </a:r>
            <a:r>
              <a:rPr lang="ru-RU" sz="1600" dirty="0" err="1" smtClean="0"/>
              <a:t>олівцем</a:t>
            </a:r>
            <a:r>
              <a:rPr lang="ru-RU" sz="1600" dirty="0" smtClean="0"/>
              <a:t> у 1830 </a:t>
            </a:r>
            <a:r>
              <a:rPr lang="ru-RU" sz="1600" dirty="0" err="1" smtClean="0"/>
              <a:t>році</a:t>
            </a:r>
            <a:r>
              <a:rPr lang="ru-RU" sz="1600" dirty="0" smtClean="0"/>
              <a:t>, Тарасу </a:t>
            </a:r>
            <a:r>
              <a:rPr lang="ru-RU" sz="1600" dirty="0" err="1" smtClean="0"/>
              <a:t>тоді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 </a:t>
            </a:r>
            <a:r>
              <a:rPr lang="ru-RU" sz="1600" dirty="0" err="1" smtClean="0"/>
              <a:t>всього</a:t>
            </a:r>
            <a:r>
              <a:rPr lang="ru-RU" sz="1600" dirty="0" smtClean="0"/>
              <a:t> 16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. </a:t>
            </a:r>
            <a:r>
              <a:rPr lang="ru-RU" sz="1600" dirty="0" err="1" smtClean="0"/>
              <a:t>Можливо</a:t>
            </a:r>
            <a:r>
              <a:rPr lang="ru-RU" sz="1600" dirty="0" smtClean="0"/>
              <a:t> </a:t>
            </a:r>
            <a:r>
              <a:rPr lang="ru-RU" sz="1600" dirty="0" err="1" smtClean="0"/>
              <a:t>ця</a:t>
            </a:r>
            <a:r>
              <a:rPr lang="ru-RU" sz="1600" dirty="0" smtClean="0"/>
              <a:t> </a:t>
            </a:r>
            <a:r>
              <a:rPr lang="ru-RU" sz="1600" dirty="0" err="1" smtClean="0"/>
              <a:t>гарна</a:t>
            </a:r>
            <a:r>
              <a:rPr lang="ru-RU" sz="1600" dirty="0" smtClean="0"/>
              <a:t> </a:t>
            </a:r>
            <a:r>
              <a:rPr lang="ru-RU" sz="1600" dirty="0" err="1" smtClean="0"/>
              <a:t>мрійлива</a:t>
            </a:r>
            <a:r>
              <a:rPr lang="ru-RU" sz="1600" dirty="0" smtClean="0"/>
              <a:t> </a:t>
            </a:r>
            <a:r>
              <a:rPr lang="ru-RU" sz="1600" dirty="0" err="1" smtClean="0"/>
              <a:t>панянка</a:t>
            </a:r>
            <a:r>
              <a:rPr lang="ru-RU" sz="1600" dirty="0" smtClean="0"/>
              <a:t> на </a:t>
            </a:r>
            <a:r>
              <a:rPr lang="ru-RU" sz="1600" dirty="0" err="1" smtClean="0"/>
              <a:t>картині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була</a:t>
            </a:r>
            <a:r>
              <a:rPr lang="ru-RU" sz="1600" dirty="0" smtClean="0"/>
              <a:t> одною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муз, </a:t>
            </a:r>
            <a:r>
              <a:rPr lang="ru-RU" sz="1600" dirty="0" err="1" smtClean="0"/>
              <a:t>хто</a:t>
            </a:r>
            <a:r>
              <a:rPr lang="ru-RU" sz="1600" dirty="0" smtClean="0"/>
              <a:t> </a:t>
            </a:r>
            <a:r>
              <a:rPr lang="ru-RU" sz="1600" dirty="0" err="1" smtClean="0"/>
              <a:t>зна</a:t>
            </a:r>
            <a:r>
              <a:rPr lang="ru-RU" sz="1600" dirty="0" smtClean="0"/>
              <a:t>…</a:t>
            </a:r>
            <a:endParaRPr lang="uk-UA" sz="16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692696"/>
            <a:ext cx="4536504" cy="5976664"/>
          </a:xfrm>
        </p:spPr>
        <p:txBody>
          <a:bodyPr>
            <a:normAutofit fontScale="92500" lnSpcReduction="20000"/>
          </a:bodyPr>
          <a:lstStyle/>
          <a:p>
            <a:r>
              <a:rPr lang="uk-UA" sz="2500" dirty="0" smtClean="0"/>
              <a:t>«Катерина» – одна з найцікавіших картин Шевченка, написана олією у 1840 році. Картина дуже символічна, у формі образів автор передає ті почуття, які неначе хвилі здіймались у його серці. Босонога дівчина на центрі картини, символізує страждаючий український народ, російський солдат на коні – самодержавну російську монархію, що пригнічує Україну, селянин, який сидись на землі (чимось схожий на козака Мамая) втілює собою вільне минуле, прагнення до якого наскрізь пронизує як літературну, так і художню творчість Тараса.</a:t>
            </a:r>
            <a:endParaRPr lang="uk-UA" sz="2500" dirty="0"/>
          </a:p>
        </p:txBody>
      </p:sp>
      <p:pic>
        <p:nvPicPr>
          <p:cNvPr id="4098" name="Picture 2" descr="C:\Users\user\Desktop\Shevchenko_Kateryna_Olia_1842_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052736"/>
            <a:ext cx="3810000" cy="554355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oleksandrivskyi_kostel_18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836712"/>
            <a:ext cx="4250594" cy="3116610"/>
          </a:xfrm>
          <a:prstGeom prst="rect">
            <a:avLst/>
          </a:prstGeom>
          <a:noFill/>
        </p:spPr>
      </p:pic>
      <p:pic>
        <p:nvPicPr>
          <p:cNvPr id="1027" name="Picture 3" descr="C:\Users\user\Desktop\Gipsy_Fortune_Teller_by_Taras_Shevchenk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0"/>
            <a:ext cx="3762304" cy="476632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932040" y="4797152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Ця картина називається «Циганка гадає українській дівчині», написана у 1841 році, тут теж </a:t>
            </a:r>
            <a:r>
              <a:rPr lang="uk-UA" dirty="0" err="1" smtClean="0"/>
              <a:t>прослідковується</a:t>
            </a:r>
            <a:r>
              <a:rPr lang="uk-UA" dirty="0" smtClean="0"/>
              <a:t> схожий сюжет, а українська дівчина символізує не що інше, але саму Україну.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4149080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Костел у </a:t>
            </a:r>
            <a:r>
              <a:rPr lang="ru-RU" dirty="0" err="1" smtClean="0"/>
              <a:t>Києві</a:t>
            </a:r>
            <a:r>
              <a:rPr lang="ru-RU" dirty="0" smtClean="0"/>
              <a:t>, 1846 </a:t>
            </a:r>
            <a:r>
              <a:rPr lang="ru-RU" dirty="0" err="1" smtClean="0"/>
              <a:t>рік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381128" y="188640"/>
            <a:ext cx="4762872" cy="6192688"/>
          </a:xfrm>
        </p:spPr>
        <p:txBody>
          <a:bodyPr>
            <a:noAutofit/>
          </a:bodyPr>
          <a:lstStyle/>
          <a:p>
            <a:r>
              <a:rPr lang="uk-UA" sz="2000" dirty="0" smtClean="0"/>
              <a:t>У 1847 році Шевченко отримав замовлення написати портрет молодої княгині Катерини </a:t>
            </a:r>
            <a:r>
              <a:rPr lang="uk-UA" sz="2000" dirty="0" err="1" smtClean="0"/>
              <a:t>Кейкаутової</a:t>
            </a:r>
            <a:r>
              <a:rPr lang="uk-UA" sz="2000" dirty="0" smtClean="0"/>
              <a:t>, ніжна та юна жінка, яка страждала від деспотизму свого чоловіка, викликала співчуття та симпатію художника. Вже закінчивши свій портрет, він довго її згадував і навіть передбачив у повісті «Княгиня» (вже написану у засланні) її швидку смерть. Цей образ був його останньою згадкою про свободу – при поверненні з маєтку князя на нього вже чекали жандарми, в яких був наказ арештувати Шевченка за активну участь у Кирило-Мефодіївському товаристві (створеному для боротьби проти кріпацтва) та за «обурливі» твори. Вирок був єзуїтським, Шевченка віддано у солдати із забороною писати та малювати.</a:t>
            </a:r>
            <a:endParaRPr lang="uk-UA" sz="2000" dirty="0"/>
          </a:p>
        </p:txBody>
      </p:sp>
      <p:pic>
        <p:nvPicPr>
          <p:cNvPr id="2050" name="Picture 2" descr="C:\Users\user\Desktop\Keykautovo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268760"/>
            <a:ext cx="3756980" cy="439248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764704"/>
            <a:ext cx="8686800" cy="5361459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10 років провів Шевченко у засланні, спочатку у Орський фортеці, потім у </a:t>
            </a:r>
            <a:r>
              <a:rPr lang="uk-UA" dirty="0" err="1" smtClean="0"/>
              <a:t>Новопетровському</a:t>
            </a:r>
            <a:r>
              <a:rPr lang="uk-UA" dirty="0" smtClean="0"/>
              <a:t> </a:t>
            </a:r>
            <a:r>
              <a:rPr lang="uk-UA" dirty="0" err="1" smtClean="0"/>
              <a:t>форті</a:t>
            </a:r>
            <a:r>
              <a:rPr lang="uk-UA" dirty="0" smtClean="0"/>
              <a:t> і тільки у 1857 році, вслід за смертю російського царя Миколи Першого завдяки енергійним клопотанням його друзів у Петербурзі він отримав довгоочікуване помилування. Саме в ці важкі роки мистецтво </a:t>
            </a:r>
            <a:r>
              <a:rPr lang="uk-UA" dirty="0" err="1" smtClean="0"/>
              <a:t>Шевченка-художника</a:t>
            </a:r>
            <a:r>
              <a:rPr lang="uk-UA" dirty="0" smtClean="0"/>
              <a:t> осягає незвичайної глибини, окрашене особистими стражданнями воно ще більше починає звертатись до вічних тем.</a:t>
            </a:r>
          </a:p>
          <a:p>
            <a:r>
              <a:rPr lang="uk-UA" dirty="0" smtClean="0"/>
              <a:t>Серед майже 400 робіт того періоду виділяються акварельні пейзажі, зроблені під час експедиції географа А. І. </a:t>
            </a:r>
            <a:r>
              <a:rPr lang="uk-UA" dirty="0" err="1" smtClean="0"/>
              <a:t>Бутакова</a:t>
            </a:r>
            <a:r>
              <a:rPr lang="uk-UA" dirty="0" smtClean="0"/>
              <a:t>, до якого завдяки щасливому провидінню Тарас потрапив художником. Шевченко дуже любив природу і був прекрасним пейзажистом.</a:t>
            </a:r>
          </a:p>
          <a:p>
            <a:endParaRPr lang="uk-UA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99592" y="4509120"/>
            <a:ext cx="7920880" cy="2016224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А </a:t>
            </a:r>
            <a:r>
              <a:rPr lang="ru-RU" dirty="0" err="1" smtClean="0"/>
              <a:t>це</a:t>
            </a:r>
            <a:r>
              <a:rPr lang="ru-RU" dirty="0" smtClean="0"/>
              <a:t>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кращих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картин пейзажного </a:t>
            </a:r>
            <a:r>
              <a:rPr lang="ru-RU" dirty="0" err="1" smtClean="0"/>
              <a:t>напрямку</a:t>
            </a:r>
            <a:r>
              <a:rPr lang="ru-RU" dirty="0" smtClean="0"/>
              <a:t> – «</a:t>
            </a:r>
            <a:r>
              <a:rPr lang="ru-RU" dirty="0" err="1" smtClean="0"/>
              <a:t>Пожежа</a:t>
            </a:r>
            <a:r>
              <a:rPr lang="ru-RU" dirty="0" smtClean="0"/>
              <a:t> у степу», написана у 1848 </a:t>
            </a:r>
            <a:r>
              <a:rPr lang="ru-RU" dirty="0" err="1" smtClean="0"/>
              <a:t>році</a:t>
            </a:r>
            <a:r>
              <a:rPr lang="ru-RU" dirty="0" smtClean="0"/>
              <a:t>, </a:t>
            </a:r>
            <a:r>
              <a:rPr lang="ru-RU" dirty="0" err="1" smtClean="0"/>
              <a:t>під</a:t>
            </a:r>
            <a:r>
              <a:rPr lang="ru-RU" dirty="0" smtClean="0"/>
              <a:t> час степного переходу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Орська</a:t>
            </a:r>
            <a:r>
              <a:rPr lang="ru-RU" dirty="0" smtClean="0"/>
              <a:t> до </a:t>
            </a:r>
            <a:r>
              <a:rPr lang="ru-RU" dirty="0" err="1" smtClean="0"/>
              <a:t>Аральського</a:t>
            </a:r>
            <a:r>
              <a:rPr lang="ru-RU" dirty="0" smtClean="0"/>
              <a:t> моря, коли Шевченко став очевидцем </a:t>
            </a:r>
            <a:r>
              <a:rPr lang="ru-RU" dirty="0" err="1" smtClean="0"/>
              <a:t>дивовижного</a:t>
            </a:r>
            <a:r>
              <a:rPr lang="ru-RU" dirty="0" smtClean="0"/>
              <a:t> </a:t>
            </a:r>
            <a:r>
              <a:rPr lang="ru-RU" dirty="0" err="1" smtClean="0"/>
              <a:t>вражаючого</a:t>
            </a:r>
            <a:r>
              <a:rPr lang="ru-RU" dirty="0" smtClean="0"/>
              <a:t> </a:t>
            </a:r>
            <a:r>
              <a:rPr lang="ru-RU" dirty="0" err="1" smtClean="0"/>
              <a:t>видовища</a:t>
            </a:r>
            <a:r>
              <a:rPr lang="ru-RU" dirty="0" smtClean="0"/>
              <a:t> – </a:t>
            </a:r>
            <a:r>
              <a:rPr lang="ru-RU" dirty="0" err="1" smtClean="0"/>
              <a:t>велетенського</a:t>
            </a:r>
            <a:r>
              <a:rPr lang="ru-RU" dirty="0" smtClean="0"/>
              <a:t> </a:t>
            </a:r>
            <a:r>
              <a:rPr lang="ru-RU" dirty="0" err="1" smtClean="0"/>
              <a:t>полум’я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підпаленої</a:t>
            </a:r>
            <a:r>
              <a:rPr lang="ru-RU" dirty="0" smtClean="0"/>
              <a:t> казахами </a:t>
            </a:r>
            <a:r>
              <a:rPr lang="ru-RU" dirty="0" err="1" smtClean="0"/>
              <a:t>сухої</a:t>
            </a:r>
            <a:r>
              <a:rPr lang="ru-RU" dirty="0" smtClean="0"/>
              <a:t> трави.</a:t>
            </a:r>
          </a:p>
          <a:p>
            <a:r>
              <a:rPr lang="ru-RU" dirty="0" smtClean="0"/>
              <a:t>Але не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полум’я</a:t>
            </a:r>
            <a:r>
              <a:rPr lang="ru-RU" dirty="0" smtClean="0"/>
              <a:t> </a:t>
            </a:r>
            <a:r>
              <a:rPr lang="ru-RU" dirty="0" err="1" smtClean="0"/>
              <a:t>горіло</a:t>
            </a:r>
            <a:r>
              <a:rPr lang="ru-RU" dirty="0" smtClean="0"/>
              <a:t> в </a:t>
            </a:r>
            <a:r>
              <a:rPr lang="ru-RU" dirty="0" err="1" smtClean="0"/>
              <a:t>душі</a:t>
            </a:r>
            <a:r>
              <a:rPr lang="ru-RU" dirty="0" smtClean="0"/>
              <a:t> легендарного Кобзаря,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залишив</a:t>
            </a:r>
            <a:r>
              <a:rPr lang="ru-RU" dirty="0" smtClean="0"/>
              <a:t> нам у </a:t>
            </a:r>
            <a:r>
              <a:rPr lang="ru-RU" dirty="0" err="1" smtClean="0"/>
              <a:t>спадок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чудові</a:t>
            </a:r>
            <a:r>
              <a:rPr lang="ru-RU" dirty="0" smtClean="0"/>
              <a:t> </a:t>
            </a:r>
            <a:r>
              <a:rPr lang="ru-RU" dirty="0" err="1" smtClean="0"/>
              <a:t>художні</a:t>
            </a:r>
            <a:r>
              <a:rPr lang="ru-RU" dirty="0" smtClean="0"/>
              <a:t> та </a:t>
            </a:r>
            <a:r>
              <a:rPr lang="ru-RU" dirty="0" err="1" smtClean="0"/>
              <a:t>літературні</a:t>
            </a:r>
            <a:r>
              <a:rPr lang="ru-RU" dirty="0" smtClean="0"/>
              <a:t> твори,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надихають</a:t>
            </a:r>
            <a:r>
              <a:rPr lang="ru-RU" dirty="0" smtClean="0"/>
              <a:t> та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надихати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не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 </a:t>
            </a:r>
            <a:r>
              <a:rPr lang="ru-RU" dirty="0" err="1" smtClean="0"/>
              <a:t>українців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  <p:pic>
        <p:nvPicPr>
          <p:cNvPr id="3074" name="Picture 2" descr="C:\Users\user\Desktop\pog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76672"/>
            <a:ext cx="5504606" cy="3972491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00"/>
      </a:hlink>
      <a:folHlink>
        <a:srgbClr val="FBD5B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670</Words>
  <Application>Microsoft Office PowerPoint</Application>
  <PresentationFormat>Екран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Художня творчість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user</cp:lastModifiedBy>
  <cp:revision>7</cp:revision>
  <dcterms:created xsi:type="dcterms:W3CDTF">2013-08-17T11:04:20Z</dcterms:created>
  <dcterms:modified xsi:type="dcterms:W3CDTF">2014-12-31T13:15:39Z</dcterms:modified>
</cp:coreProperties>
</file>