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56" r:id="rId6"/>
    <p:sldId id="270" r:id="rId7"/>
    <p:sldId id="261" r:id="rId8"/>
    <p:sldId id="263" r:id="rId9"/>
    <p:sldId id="262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A5400"/>
    <a:srgbClr val="CC6600"/>
    <a:srgbClr val="FC785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7456E-CEC2-4EB1-8D7A-73D0CC9AB98B}" type="datetimeFigureOut">
              <a:rPr lang="uk-UA" smtClean="0"/>
              <a:pPr/>
              <a:t>10.02.2013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2AD4A-0970-4EC9-BC6F-58E27606161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2AD4A-0970-4EC9-BC6F-58E27606161F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46DF-AAD4-4FD3-BC0C-176B0CDC94AA}" type="datetimeFigureOut">
              <a:rPr lang="uk-UA" smtClean="0"/>
              <a:pPr/>
              <a:t>10.02.2013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6ABE-C16D-4C4A-92DF-8C023FD3D2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46DF-AAD4-4FD3-BC0C-176B0CDC94AA}" type="datetimeFigureOut">
              <a:rPr lang="uk-UA" smtClean="0"/>
              <a:pPr/>
              <a:t>10.02.2013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6ABE-C16D-4C4A-92DF-8C023FD3D2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46DF-AAD4-4FD3-BC0C-176B0CDC94AA}" type="datetimeFigureOut">
              <a:rPr lang="uk-UA" smtClean="0"/>
              <a:pPr/>
              <a:t>10.02.2013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6ABE-C16D-4C4A-92DF-8C023FD3D2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46DF-AAD4-4FD3-BC0C-176B0CDC94AA}" type="datetimeFigureOut">
              <a:rPr lang="uk-UA" smtClean="0"/>
              <a:pPr/>
              <a:t>10.02.2013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6ABE-C16D-4C4A-92DF-8C023FD3D2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46DF-AAD4-4FD3-BC0C-176B0CDC94AA}" type="datetimeFigureOut">
              <a:rPr lang="uk-UA" smtClean="0"/>
              <a:pPr/>
              <a:t>10.02.2013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6ABE-C16D-4C4A-92DF-8C023FD3D2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46DF-AAD4-4FD3-BC0C-176B0CDC94AA}" type="datetimeFigureOut">
              <a:rPr lang="uk-UA" smtClean="0"/>
              <a:pPr/>
              <a:t>10.02.2013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6ABE-C16D-4C4A-92DF-8C023FD3D2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46DF-AAD4-4FD3-BC0C-176B0CDC94AA}" type="datetimeFigureOut">
              <a:rPr lang="uk-UA" smtClean="0"/>
              <a:pPr/>
              <a:t>10.02.2013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6ABE-C16D-4C4A-92DF-8C023FD3D2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46DF-AAD4-4FD3-BC0C-176B0CDC94AA}" type="datetimeFigureOut">
              <a:rPr lang="uk-UA" smtClean="0"/>
              <a:pPr/>
              <a:t>10.02.2013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6ABE-C16D-4C4A-92DF-8C023FD3D2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46DF-AAD4-4FD3-BC0C-176B0CDC94AA}" type="datetimeFigureOut">
              <a:rPr lang="uk-UA" smtClean="0"/>
              <a:pPr/>
              <a:t>10.02.2013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6ABE-C16D-4C4A-92DF-8C023FD3D2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46DF-AAD4-4FD3-BC0C-176B0CDC94AA}" type="datetimeFigureOut">
              <a:rPr lang="uk-UA" smtClean="0"/>
              <a:pPr/>
              <a:t>10.02.2013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6ABE-C16D-4C4A-92DF-8C023FD3D2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46DF-AAD4-4FD3-BC0C-176B0CDC94AA}" type="datetimeFigureOut">
              <a:rPr lang="uk-UA" smtClean="0"/>
              <a:pPr/>
              <a:t>10.02.2013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6ABE-C16D-4C4A-92DF-8C023FD3D2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B46DF-AAD4-4FD3-BC0C-176B0CDC94AA}" type="datetimeFigureOut">
              <a:rPr lang="uk-UA" smtClean="0"/>
              <a:pPr/>
              <a:t>10.02.2013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26ABE-C16D-4C4A-92DF-8C023FD3D24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4822" y="1556792"/>
            <a:ext cx="7950189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Тарас Григорович</a:t>
            </a:r>
          </a:p>
          <a:p>
            <a:pPr algn="ctr"/>
            <a:r>
              <a:rPr lang="ru-RU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Шевченко</a:t>
            </a:r>
          </a:p>
          <a:p>
            <a:pPr algn="ctr"/>
            <a:r>
              <a:rPr lang="ru-RU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</a:t>
            </a:r>
            <a:r>
              <a:rPr lang="uk-UA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Три літа</a:t>
            </a:r>
            <a:r>
              <a:rPr lang="ru-RU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»</a:t>
            </a:r>
            <a:endParaRPr lang="ru-RU" sz="8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foto_ru_17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60455" y="908720"/>
            <a:ext cx="5629426" cy="2862322"/>
          </a:xfrm>
          <a:prstGeom prst="rect">
            <a:avLst/>
          </a:prstGeom>
          <a:solidFill>
            <a:schemeClr val="bg1">
              <a:lumMod val="95000"/>
              <a:alpha val="39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uk-UA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4.Яких героїв згадує поет зі</a:t>
            </a:r>
          </a:p>
          <a:p>
            <a:r>
              <a:rPr lang="uk-UA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своїх давніх творів?:</a:t>
            </a:r>
            <a:br>
              <a:rPr lang="uk-UA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uk-UA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а)  Катерина</a:t>
            </a:r>
            <a:br>
              <a:rPr lang="uk-UA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uk-UA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б) Три ворони</a:t>
            </a:r>
            <a:br>
              <a:rPr lang="uk-UA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uk-UA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в) Максим Залізняк 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ig_1775_oboi_oduvanchi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1556792"/>
            <a:ext cx="8375241" cy="3046988"/>
          </a:xfrm>
          <a:prstGeom prst="rect">
            <a:avLst/>
          </a:prstGeom>
          <a:solidFill>
            <a:schemeClr val="accent6">
              <a:lumMod val="20000"/>
              <a:lumOff val="80000"/>
              <a:alpha val="27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5.Тема твору: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а) Опис бажання стати вільним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б) Опис чудової природи літніх днів 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в)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Опис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змін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власному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світогляді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показ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процес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прозрівання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поета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три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роки.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g_6073_oboi_polevye_cvety_let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836712"/>
            <a:ext cx="6408712" cy="3970318"/>
          </a:xfrm>
          <a:prstGeom prst="rect">
            <a:avLst/>
          </a:prstGeom>
          <a:solidFill>
            <a:schemeClr val="accent6">
              <a:lumMod val="20000"/>
              <a:lumOff val="80000"/>
              <a:alpha val="35000"/>
            </a:schemeClr>
          </a:solidFill>
        </p:spPr>
        <p:txBody>
          <a:bodyPr wrap="square">
            <a:spAutoFit/>
          </a:bodyPr>
          <a:lstStyle/>
          <a:p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6.Хто опублікував “ Три літа “у   «Критичному розсліді над текстом    «Кобзаря»» у журналі «</a:t>
            </a:r>
            <a:r>
              <a:rPr lang="uk-UA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Киевская</a:t>
            </a:r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старина». </a:t>
            </a:r>
            <a:b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а) Сошенко</a:t>
            </a:r>
            <a:b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б) </a:t>
            </a:r>
            <a:r>
              <a:rPr lang="uk-UA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Доманицький</a:t>
            </a:r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в) Григорович</a:t>
            </a:r>
          </a:p>
        </p:txBody>
      </p:sp>
    </p:spTree>
  </p:cSld>
  <p:clrMapOvr>
    <a:masterClrMapping/>
  </p:clrMapOvr>
  <p:transition spd="slow"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96752"/>
            <a:ext cx="73926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Дякуємо</a:t>
            </a:r>
            <a:r>
              <a:rPr 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за </a:t>
            </a:r>
            <a:r>
              <a:rPr lang="ru-RU" sz="7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увагу</a:t>
            </a:r>
            <a:r>
              <a:rPr 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4941168"/>
            <a:ext cx="468512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Презентацію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підготували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Чубар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Діна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Харіна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Вероніка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Ольга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Федусенко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24744"/>
            <a:ext cx="8495445" cy="4893647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32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</a:t>
            </a:r>
            <a:r>
              <a:rPr lang="uk-UA" sz="28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Вірш</a:t>
            </a:r>
            <a:r>
              <a:rPr lang="uk-UA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«Три літа», </a:t>
            </a:r>
            <a:r>
              <a:rPr lang="uk-UA" sz="28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написаний</a:t>
            </a:r>
            <a:r>
              <a:rPr lang="uk-UA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22 грудня </a:t>
            </a:r>
            <a:r>
              <a:rPr lang="uk-UA" sz="28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1845</a:t>
            </a:r>
            <a:endParaRPr lang="en-US" sz="2800" dirty="0" smtClean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uk-UA" sz="28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напередодні </a:t>
            </a:r>
            <a:r>
              <a:rPr lang="uk-UA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нового року у </a:t>
            </a:r>
            <a:r>
              <a:rPr lang="uk-UA" sz="28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В'юнищі</a:t>
            </a:r>
            <a:r>
              <a:rPr lang="uk-UA" sz="28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endParaRPr lang="en-US" sz="2800" dirty="0" smtClean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sz="28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підбиває </a:t>
            </a:r>
            <a:r>
              <a:rPr lang="uk-UA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підсумки думок і настроїв </a:t>
            </a:r>
            <a:r>
              <a:rPr lang="uk-UA" sz="28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</a:p>
          <a:p>
            <a:r>
              <a:rPr lang="uk-UA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8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Шевченка цього </a:t>
            </a:r>
            <a:r>
              <a:rPr lang="uk-UA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етапу </a:t>
            </a:r>
            <a:r>
              <a:rPr lang="uk-UA" sz="28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 </a:t>
            </a:r>
            <a:r>
              <a:rPr lang="uk-UA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духовного </a:t>
            </a:r>
            <a:r>
              <a:rPr lang="uk-UA" sz="28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r>
              <a:rPr lang="uk-UA" sz="28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розвитку.</a:t>
            </a:r>
          </a:p>
          <a:p>
            <a:endParaRPr lang="en-US" sz="2800" dirty="0" smtClean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sz="28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Поет </a:t>
            </a:r>
            <a:r>
              <a:rPr lang="uk-UA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згадує героїв своїх </a:t>
            </a:r>
            <a:r>
              <a:rPr lang="uk-UA" sz="28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ранніх </a:t>
            </a:r>
            <a:r>
              <a:rPr lang="uk-UA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поем </a:t>
            </a:r>
            <a:r>
              <a:rPr lang="uk-UA" sz="28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</a:t>
            </a:r>
          </a:p>
          <a:p>
            <a:r>
              <a:rPr lang="uk-UA" sz="28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</a:t>
            </a:r>
            <a:r>
              <a:rPr lang="uk-UA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Катерину з однойменного твору, </a:t>
            </a:r>
            <a:endParaRPr lang="uk-UA" sz="2800" dirty="0" smtClean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sz="28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козаків-невільників </a:t>
            </a:r>
            <a:r>
              <a:rPr lang="uk-UA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 поеми «Гамалія</a:t>
            </a:r>
            <a:r>
              <a:rPr lang="uk-UA" sz="28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»,</a:t>
            </a:r>
          </a:p>
          <a:p>
            <a:r>
              <a:rPr lang="uk-UA" sz="28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Оксану </a:t>
            </a:r>
            <a:r>
              <a:rPr lang="uk-UA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Коваленко, поетичний образ </a:t>
            </a:r>
            <a:r>
              <a:rPr lang="uk-UA" sz="28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якої створено</a:t>
            </a:r>
          </a:p>
          <a:p>
            <a:r>
              <a:rPr lang="uk-UA" sz="28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в </a:t>
            </a:r>
            <a:r>
              <a:rPr lang="uk-UA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присвяті до поеми «</a:t>
            </a:r>
            <a:r>
              <a:rPr lang="uk-UA" sz="28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Мар’яна-черниця</a:t>
            </a:r>
            <a:r>
              <a:rPr lang="uk-UA" sz="28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».</a:t>
            </a:r>
            <a:endParaRPr lang="en-US" sz="2800" dirty="0" smtClean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260648"/>
            <a:ext cx="54726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u="sng" dirty="0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Історія написання</a:t>
            </a:r>
          </a:p>
        </p:txBody>
      </p:sp>
      <p:sp>
        <p:nvSpPr>
          <p:cNvPr id="4" name="Нашивка 3"/>
          <p:cNvSpPr/>
          <p:nvPr/>
        </p:nvSpPr>
        <p:spPr>
          <a:xfrm>
            <a:off x="539552" y="1268760"/>
            <a:ext cx="432048" cy="50405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467544" y="3861048"/>
            <a:ext cx="432048" cy="50405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488832" cy="6124754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Назва </a:t>
            </a:r>
            <a:r>
              <a:rPr lang="uk-UA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вірша дала назву й усій рукописній </a:t>
            </a:r>
            <a:r>
              <a:rPr lang="uk-UA" sz="28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</a:p>
          <a:p>
            <a:r>
              <a:rPr lang="uk-UA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8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збірці </a:t>
            </a:r>
            <a:r>
              <a:rPr lang="uk-UA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автографів, до якої поет </a:t>
            </a:r>
            <a:r>
              <a:rPr lang="uk-UA" sz="28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переписав</a:t>
            </a:r>
          </a:p>
          <a:p>
            <a:r>
              <a:rPr lang="uk-UA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8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</a:t>
            </a:r>
            <a:r>
              <a:rPr lang="uk-UA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 всі свої твори цих років</a:t>
            </a:r>
            <a:r>
              <a:rPr lang="ru-RU" sz="28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endParaRPr lang="ru-RU" sz="2800" dirty="0" smtClean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sz="28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Вперше </a:t>
            </a:r>
            <a:r>
              <a:rPr lang="uk-UA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надруковано за копією з </a:t>
            </a:r>
            <a:r>
              <a:rPr lang="uk-UA" sz="28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автографа</a:t>
            </a:r>
          </a:p>
          <a:p>
            <a:r>
              <a:rPr lang="uk-UA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8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</a:t>
            </a:r>
            <a:r>
              <a:rPr lang="uk-UA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збірки «Три літа» у журналі «Нова </a:t>
            </a:r>
            <a:endParaRPr lang="uk-UA" sz="2800" dirty="0" smtClean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8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громад</a:t>
            </a:r>
            <a:r>
              <a:rPr lang="ru-RU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а»</a:t>
            </a:r>
            <a:r>
              <a:rPr lang="uk-UA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з неточністю</a:t>
            </a:r>
            <a:r>
              <a:rPr lang="uk-UA" sz="28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uk-UA" sz="2800" dirty="0" smtClean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sz="28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Передруковано </a:t>
            </a:r>
            <a:r>
              <a:rPr lang="uk-UA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журналах: «</a:t>
            </a:r>
            <a:r>
              <a:rPr lang="uk-UA" sz="2800" dirty="0" err="1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Літературно-</a:t>
            </a:r>
            <a:endParaRPr lang="uk-UA" sz="2800" dirty="0" smtClean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8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науковий </a:t>
            </a:r>
            <a:r>
              <a:rPr lang="uk-UA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вісник», «Світ»). За копією з </a:t>
            </a:r>
            <a:r>
              <a:rPr lang="uk-UA" sz="28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r>
              <a:rPr lang="uk-UA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8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рукописної </a:t>
            </a:r>
            <a:r>
              <a:rPr lang="uk-UA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збірки «Три літа» твір </a:t>
            </a:r>
            <a:endParaRPr lang="uk-UA" sz="2800" dirty="0" smtClean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8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опублікував</a:t>
            </a:r>
            <a:r>
              <a:rPr lang="uk-UA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В. М. </a:t>
            </a:r>
            <a:r>
              <a:rPr lang="uk-UA" sz="28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Доманицький</a:t>
            </a:r>
            <a:r>
              <a:rPr lang="uk-UA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у </a:t>
            </a:r>
            <a:endParaRPr lang="uk-UA" sz="2800" dirty="0" smtClean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8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«</a:t>
            </a:r>
            <a:r>
              <a:rPr lang="uk-UA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Критичному розсліді над текстом </a:t>
            </a:r>
            <a:endParaRPr lang="uk-UA" sz="2800" dirty="0" smtClean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8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«</a:t>
            </a:r>
            <a:r>
              <a:rPr lang="uk-UA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Кобзаря»» у журналі «</a:t>
            </a:r>
            <a:r>
              <a:rPr lang="uk-UA" sz="28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Киевская</a:t>
            </a:r>
            <a:r>
              <a:rPr lang="uk-UA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старина». </a:t>
            </a:r>
          </a:p>
        </p:txBody>
      </p:sp>
      <p:sp>
        <p:nvSpPr>
          <p:cNvPr id="6" name="Нашивка 5"/>
          <p:cNvSpPr/>
          <p:nvPr/>
        </p:nvSpPr>
        <p:spPr>
          <a:xfrm>
            <a:off x="899592" y="476672"/>
            <a:ext cx="432048" cy="50405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899592" y="2204864"/>
            <a:ext cx="432048" cy="50405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899592" y="3933056"/>
            <a:ext cx="432048" cy="50405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3548407" cy="92333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Тема </a:t>
            </a:r>
            <a:r>
              <a:rPr lang="ru-RU" sz="5400" b="1" cap="none" spc="50" dirty="0" err="1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твору</a:t>
            </a:r>
            <a:endParaRPr lang="en-US" sz="5400" b="1" spc="50" dirty="0" smtClean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268760"/>
            <a:ext cx="7632848" cy="2062103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вірші</a:t>
            </a:r>
            <a:r>
              <a:rPr lang="ru-RU" sz="3200" b="1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поет </a:t>
            </a:r>
            <a:r>
              <a:rPr lang="ru-RU" sz="3200" b="1" spc="50" dirty="0" err="1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описує</a:t>
            </a:r>
            <a:r>
              <a:rPr lang="ru-RU" sz="32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зміни</a:t>
            </a:r>
            <a:r>
              <a:rPr lang="ru-RU" sz="32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у </a:t>
            </a:r>
            <a:r>
              <a:rPr lang="ru-RU" sz="3200" b="1" spc="50" dirty="0" err="1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власному</a:t>
            </a:r>
            <a:r>
              <a:rPr lang="ru-RU" sz="32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світогляді</a:t>
            </a:r>
            <a:r>
              <a:rPr lang="ru-RU" sz="32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sz="3200" b="1" spc="50" dirty="0" err="1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показує</a:t>
            </a:r>
            <a:r>
              <a:rPr lang="ru-RU" sz="32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процес</a:t>
            </a:r>
            <a:r>
              <a:rPr lang="ru-RU" sz="32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свого</a:t>
            </a:r>
            <a:r>
              <a:rPr lang="ru-RU" sz="32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прозрівання</a:t>
            </a:r>
            <a:r>
              <a:rPr lang="ru-RU" sz="32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за три роки (</a:t>
            </a:r>
            <a:r>
              <a:rPr lang="ru-RU" sz="3200" b="1" spc="50" dirty="0" err="1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</a:t>
            </a:r>
            <a:r>
              <a:rPr lang="ru-RU" sz="32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1843 по 1845</a:t>
            </a:r>
            <a:r>
              <a:rPr lang="ru-RU" sz="3200" b="1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</a:t>
            </a:r>
            <a:r>
              <a:rPr lang="en-US" sz="3200" b="1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501008"/>
            <a:ext cx="4644008" cy="923330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5400" b="1" cap="none" spc="50" dirty="0" err="1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Ідея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5400" b="1" cap="none" spc="50" dirty="0" err="1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твору</a:t>
            </a:r>
            <a:endParaRPr lang="ru-RU" sz="5400" b="1" cap="none" spc="50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437112"/>
            <a:ext cx="7632848" cy="2062103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>
            <a:spAutoFit/>
          </a:bodyPr>
          <a:lstStyle/>
          <a:p>
            <a:r>
              <a:rPr lang="uk-UA" sz="3200" b="1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Донести до читача свій душевний злам, викликаний розчаруванням в людях. Показати, що за деякий час людина змінює свій світогляд і змінюється сама.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08720"/>
            <a:ext cx="9144000" cy="54891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800" b="1" dirty="0" smtClean="0">
                <a:ln w="315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 день не день, </a:t>
            </a:r>
            <a:r>
              <a:rPr lang="ru-RU" sz="5800" b="1" dirty="0" err="1" smtClean="0">
                <a:ln w="315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</a:t>
            </a:r>
            <a:r>
              <a:rPr lang="ru-RU" sz="5800" b="1" dirty="0" smtClean="0">
                <a:ln w="315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800" b="1" dirty="0" err="1" smtClean="0">
                <a:ln w="315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йде</a:t>
            </a:r>
            <a:r>
              <a:rPr lang="ru-RU" sz="5800" b="1" dirty="0" smtClean="0">
                <a:ln w="315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не </a:t>
            </a:r>
            <a:r>
              <a:rPr lang="ru-RU" sz="5800" b="1" dirty="0" err="1" smtClean="0">
                <a:ln w="315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йде</a:t>
            </a:r>
            <a:endParaRPr lang="ru-RU" sz="5800" b="1" dirty="0" smtClean="0">
              <a:ln w="3155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ru-RU" sz="5800" b="1" dirty="0" smtClean="0">
                <a:ln w="315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 </a:t>
            </a:r>
            <a:r>
              <a:rPr lang="ru-RU" sz="5800" b="1" dirty="0" err="1" smtClean="0">
                <a:ln w="315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літа</a:t>
            </a:r>
            <a:r>
              <a:rPr lang="ru-RU" sz="5800" b="1" dirty="0" smtClean="0">
                <a:ln w="315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800" b="1" dirty="0" err="1" smtClean="0">
                <a:ln w="315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стрілою</a:t>
            </a:r>
            <a:endParaRPr lang="ru-RU" sz="5800" b="1" dirty="0" smtClean="0">
              <a:ln w="3155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ru-RU" sz="5800" b="1" dirty="0" err="1" smtClean="0">
                <a:ln w="315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Пролітають</a:t>
            </a:r>
            <a:r>
              <a:rPr lang="ru-RU" sz="5800" b="1" dirty="0" smtClean="0">
                <a:ln w="315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5800" b="1" dirty="0" err="1" smtClean="0">
                <a:ln w="315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забирають</a:t>
            </a:r>
            <a:endParaRPr lang="ru-RU" sz="5800" b="1" dirty="0" smtClean="0">
              <a:ln w="3155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ru-RU" sz="5800" b="1" dirty="0" smtClean="0">
                <a:ln w="315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Все добре </a:t>
            </a:r>
            <a:r>
              <a:rPr lang="ru-RU" sz="5800" b="1" dirty="0" err="1" smtClean="0">
                <a:ln w="315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</a:t>
            </a:r>
            <a:r>
              <a:rPr lang="ru-RU" sz="5800" b="1" dirty="0" smtClean="0">
                <a:ln w="315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собою.</a:t>
            </a:r>
            <a:endParaRPr lang="ru-RU" sz="5800" b="1" dirty="0">
              <a:ln w="3155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 rot="10800000">
            <a:off x="2267744" y="764704"/>
            <a:ext cx="715888" cy="629816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 b="1">
              <a:ln w="24500" cmpd="dbl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0800000">
            <a:off x="152400" y="773088"/>
            <a:ext cx="715888" cy="629816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 b="1">
              <a:ln w="24500" cmpd="dbl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 rot="10800000">
            <a:off x="4860032" y="764704"/>
            <a:ext cx="715888" cy="629816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 b="1">
              <a:ln w="24500" cmpd="dbl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 rot="10800000">
            <a:off x="6876256" y="764704"/>
            <a:ext cx="715888" cy="629816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 b="1">
              <a:ln w="24500" cmpd="dbl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 rot="10800000">
            <a:off x="2123728" y="2132856"/>
            <a:ext cx="643880" cy="557808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 b="1">
              <a:ln w="24500" cmpd="dbl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 rot="10800000">
            <a:off x="3635896" y="2132856"/>
            <a:ext cx="720080" cy="557808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 b="1">
              <a:ln w="24500" cmpd="dbl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 rot="10800000">
            <a:off x="5364088" y="2060848"/>
            <a:ext cx="715888" cy="629816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 b="1">
              <a:ln w="24500" cmpd="dbl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 rot="10800000">
            <a:off x="1187624" y="3429000"/>
            <a:ext cx="715888" cy="629816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 b="1">
              <a:ln w="24500" cmpd="dbl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 rot="10800000">
            <a:off x="2627784" y="3429000"/>
            <a:ext cx="715888" cy="629816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 b="1">
              <a:ln w="24500" cmpd="dbl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 rot="10800000">
            <a:off x="4860032" y="3501008"/>
            <a:ext cx="715888" cy="629816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 b="1">
              <a:ln w="24500" cmpd="dbl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 rot="10800000">
            <a:off x="6444208" y="3501008"/>
            <a:ext cx="715888" cy="629816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 b="1">
              <a:ln w="24500" cmpd="dbl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 rot="10800000">
            <a:off x="2915816" y="4797152"/>
            <a:ext cx="715888" cy="629816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 b="1">
              <a:ln w="24500" cmpd="dbl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 rot="10800000">
            <a:off x="5364088" y="4797152"/>
            <a:ext cx="715888" cy="629816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 b="1">
              <a:ln w="24500" cmpd="dbl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 rot="10800000">
            <a:off x="6876256" y="4797152"/>
            <a:ext cx="715888" cy="629816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 b="1">
              <a:ln w="24500" cmpd="dbl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4499992" y="2420888"/>
            <a:ext cx="762000" cy="232792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 b="1">
              <a:ln w="24500" cmpd="dbl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6156176" y="2420888"/>
            <a:ext cx="792088" cy="232792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 b="1">
              <a:ln w="24500" cmpd="dbl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1907704" y="3789040"/>
            <a:ext cx="689992" cy="232792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 b="1">
              <a:ln w="24500" cmpd="dbl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3419872" y="3789040"/>
            <a:ext cx="762000" cy="216024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 b="1">
              <a:ln w="24500" cmpd="dbl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5652120" y="3861048"/>
            <a:ext cx="689992" cy="232792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 b="1">
              <a:ln w="24500" cmpd="dbl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7308304" y="3861048"/>
            <a:ext cx="689992" cy="232792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 b="1">
              <a:ln w="24500" cmpd="dbl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1835696" y="5157192"/>
            <a:ext cx="689992" cy="232792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 b="1">
              <a:ln w="24500" cmpd="dbl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3851920" y="5085184"/>
            <a:ext cx="689992" cy="232792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 b="1">
              <a:ln w="24500" cmpd="dbl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6156176" y="5157192"/>
            <a:ext cx="689992" cy="232792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 b="1">
              <a:ln w="24500" cmpd="dbl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1187624" y="1124744"/>
            <a:ext cx="689992" cy="232792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 b="1">
              <a:ln w="24500" cmpd="dbl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3491880" y="1124744"/>
            <a:ext cx="689992" cy="232792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 b="1">
              <a:ln w="24500" cmpd="dbl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5868144" y="1052736"/>
            <a:ext cx="689992" cy="232792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 b="1">
              <a:ln w="24500" cmpd="dbl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8028384" y="1052736"/>
            <a:ext cx="689992" cy="232792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 b="1">
              <a:ln w="24500" cmpd="dbl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859614" y="0"/>
            <a:ext cx="5455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Віршовий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розмір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283968" y="6021288"/>
            <a:ext cx="4707443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Ямб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чотирьохстопний</a:t>
            </a:r>
            <a:endParaRPr lang="uk-UA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2843808" y="2420888"/>
            <a:ext cx="689992" cy="232792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 b="1">
              <a:ln w="24500" cmpd="dbl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</a:rPr>
              <a:t>Виражальн</a:t>
            </a:r>
            <a:r>
              <a:rPr lang="uk-UA" sz="4000" b="1" dirty="0" smtClean="0">
                <a:solidFill>
                  <a:srgbClr val="FF0000"/>
                </a:solidFill>
              </a:rPr>
              <a:t>і засоби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504056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800" dirty="0" smtClean="0"/>
              <a:t>“</a:t>
            </a:r>
            <a:r>
              <a:rPr lang="en-US" sz="2500" dirty="0" smtClean="0"/>
              <a:t>І </a:t>
            </a:r>
            <a:r>
              <a:rPr lang="en-US" sz="2500" dirty="0" err="1" smtClean="0"/>
              <a:t>день</a:t>
            </a:r>
            <a:r>
              <a:rPr lang="en-US" sz="2500" dirty="0" smtClean="0"/>
              <a:t> </a:t>
            </a:r>
            <a:r>
              <a:rPr lang="en-US" sz="2500" dirty="0" err="1" smtClean="0"/>
              <a:t>не</a:t>
            </a:r>
            <a:r>
              <a:rPr lang="en-US" sz="2500" dirty="0" smtClean="0"/>
              <a:t> </a:t>
            </a:r>
            <a:r>
              <a:rPr lang="en-US" sz="2500" dirty="0" err="1" smtClean="0"/>
              <a:t>день</a:t>
            </a:r>
            <a:r>
              <a:rPr lang="en-US" sz="2500" dirty="0" smtClean="0"/>
              <a:t>, і </a:t>
            </a:r>
            <a:r>
              <a:rPr lang="en-US" sz="2500" dirty="0" err="1" smtClean="0"/>
              <a:t>йде</a:t>
            </a:r>
            <a:r>
              <a:rPr lang="en-US" sz="2500" dirty="0" smtClean="0"/>
              <a:t> </a:t>
            </a:r>
            <a:r>
              <a:rPr lang="en-US" sz="2500" dirty="0" err="1" smtClean="0"/>
              <a:t>не</a:t>
            </a:r>
            <a:r>
              <a:rPr lang="en-US" sz="2500" dirty="0" smtClean="0"/>
              <a:t> </a:t>
            </a:r>
            <a:r>
              <a:rPr lang="en-US" sz="2500" dirty="0" err="1" smtClean="0"/>
              <a:t>йде</a:t>
            </a:r>
            <a:r>
              <a:rPr lang="uk-UA" sz="2500" dirty="0" smtClean="0"/>
              <a:t>”, “</a:t>
            </a:r>
            <a:r>
              <a:rPr lang="en-US" sz="2500" dirty="0" err="1" smtClean="0"/>
              <a:t>літа</a:t>
            </a:r>
            <a:endParaRPr lang="uk-UA" sz="2500" dirty="0" smtClean="0"/>
          </a:p>
          <a:p>
            <a:pPr>
              <a:buNone/>
            </a:pPr>
            <a:r>
              <a:rPr lang="uk-UA" sz="2500" dirty="0" smtClean="0"/>
              <a:t>       п</a:t>
            </a:r>
            <a:r>
              <a:rPr lang="en-US" sz="2500" dirty="0" err="1" smtClean="0"/>
              <a:t>ролітають</a:t>
            </a:r>
            <a:r>
              <a:rPr lang="en-US" sz="2500" dirty="0" smtClean="0"/>
              <a:t>, </a:t>
            </a:r>
            <a:r>
              <a:rPr lang="en-US" sz="2500" dirty="0" err="1" smtClean="0"/>
              <a:t>забирають</a:t>
            </a:r>
            <a:r>
              <a:rPr lang="uk-UA" sz="2500" dirty="0" smtClean="0"/>
              <a:t>”, “а </a:t>
            </a:r>
            <a:r>
              <a:rPr lang="en-US" sz="2500" dirty="0" err="1" smtClean="0"/>
              <a:t>літа</a:t>
            </a:r>
            <a:r>
              <a:rPr lang="en-US" sz="2500" dirty="0" smtClean="0"/>
              <a:t> </a:t>
            </a:r>
            <a:r>
              <a:rPr lang="en-US" sz="2500" dirty="0" err="1" smtClean="0"/>
              <a:t>тихенько</a:t>
            </a:r>
            <a:r>
              <a:rPr lang="en-US" sz="2500" dirty="0" smtClean="0"/>
              <a:t> </a:t>
            </a:r>
            <a:r>
              <a:rPr lang="en-US" sz="2500" dirty="0" err="1" smtClean="0"/>
              <a:t>крались</a:t>
            </a:r>
            <a:r>
              <a:rPr lang="en-US" sz="2500" dirty="0" smtClean="0"/>
              <a:t> </a:t>
            </a:r>
            <a:r>
              <a:rPr lang="uk-UA" sz="2500" dirty="0" smtClean="0"/>
              <a:t> і</a:t>
            </a:r>
            <a:r>
              <a:rPr lang="en-US" sz="2500" dirty="0" smtClean="0"/>
              <a:t> </a:t>
            </a:r>
            <a:r>
              <a:rPr lang="en-US" sz="2500" dirty="0" err="1" smtClean="0"/>
              <a:t>сльози</a:t>
            </a:r>
            <a:r>
              <a:rPr lang="uk-UA" sz="2500" dirty="0" smtClean="0"/>
              <a:t>       </a:t>
            </a:r>
            <a:r>
              <a:rPr lang="en-US" sz="2500" dirty="0" err="1" smtClean="0"/>
              <a:t>сушили</a:t>
            </a:r>
            <a:r>
              <a:rPr lang="uk-UA" sz="2500" dirty="0" smtClean="0"/>
              <a:t>”– </a:t>
            </a:r>
            <a:r>
              <a:rPr lang="uk-UA" sz="2500" u="sng" dirty="0" smtClean="0"/>
              <a:t>метафори</a:t>
            </a:r>
          </a:p>
          <a:p>
            <a:pPr>
              <a:buFont typeface="Wingdings" pitchFamily="2" charset="2"/>
              <a:buChar char="Ø"/>
            </a:pPr>
            <a:r>
              <a:rPr lang="uk-UA" sz="2500" dirty="0" smtClean="0"/>
              <a:t>“</a:t>
            </a:r>
            <a:r>
              <a:rPr lang="en-US" sz="2500" dirty="0" smtClean="0"/>
              <a:t>А </a:t>
            </a:r>
            <a:r>
              <a:rPr lang="en-US" sz="2500" dirty="0" err="1" smtClean="0"/>
              <a:t>літа</a:t>
            </a:r>
            <a:r>
              <a:rPr lang="en-US" sz="2500" dirty="0" smtClean="0"/>
              <a:t> </a:t>
            </a:r>
            <a:r>
              <a:rPr lang="en-US" sz="2500" dirty="0" err="1" smtClean="0"/>
              <a:t>стрілою</a:t>
            </a:r>
            <a:r>
              <a:rPr lang="uk-UA" sz="2500" dirty="0" smtClean="0"/>
              <a:t>”, “</a:t>
            </a:r>
            <a:r>
              <a:rPr lang="en-US" sz="2500" dirty="0" smtClean="0"/>
              <a:t>І </a:t>
            </a:r>
            <a:r>
              <a:rPr lang="en-US" sz="2500" dirty="0" err="1" smtClean="0"/>
              <a:t>Оксану</a:t>
            </a:r>
            <a:r>
              <a:rPr lang="en-US" sz="2500" dirty="0" smtClean="0"/>
              <a:t>, </a:t>
            </a:r>
            <a:r>
              <a:rPr lang="en-US" sz="2500" dirty="0" err="1" smtClean="0"/>
              <a:t>мою</a:t>
            </a:r>
            <a:r>
              <a:rPr lang="en-US" sz="2500" dirty="0" smtClean="0"/>
              <a:t> </a:t>
            </a:r>
            <a:r>
              <a:rPr lang="en-US" sz="2500" dirty="0" err="1" smtClean="0"/>
              <a:t>зорю</a:t>
            </a:r>
            <a:r>
              <a:rPr lang="en-US" sz="2500" dirty="0" smtClean="0"/>
              <a:t>, </a:t>
            </a:r>
            <a:r>
              <a:rPr lang="uk-UA" sz="2500" dirty="0" smtClean="0"/>
              <a:t>” – </a:t>
            </a:r>
            <a:r>
              <a:rPr lang="uk-UA" sz="2500" u="sng" dirty="0" smtClean="0"/>
              <a:t>порівняння</a:t>
            </a:r>
          </a:p>
          <a:p>
            <a:pPr>
              <a:buFont typeface="Wingdings" pitchFamily="2" charset="2"/>
              <a:buChar char="Ø"/>
            </a:pPr>
            <a:r>
              <a:rPr lang="uk-UA" sz="2500" dirty="0" smtClean="0"/>
              <a:t> “</a:t>
            </a:r>
            <a:r>
              <a:rPr lang="en-US" sz="2500" dirty="0" err="1" smtClean="0"/>
              <a:t>Розбивають</a:t>
            </a:r>
            <a:r>
              <a:rPr lang="en-US" sz="2500" dirty="0" smtClean="0"/>
              <a:t> </a:t>
            </a:r>
            <a:r>
              <a:rPr lang="en-US" sz="2500" dirty="0" err="1" smtClean="0"/>
              <a:t>серце</a:t>
            </a:r>
            <a:r>
              <a:rPr lang="en-US" sz="2500" dirty="0" smtClean="0"/>
              <a:t> </a:t>
            </a:r>
            <a:r>
              <a:rPr lang="en-US" sz="2500" dirty="0" err="1" smtClean="0"/>
              <a:t>наше</a:t>
            </a:r>
            <a:r>
              <a:rPr lang="uk-UA" sz="2500" dirty="0" smtClean="0"/>
              <a:t>” - </a:t>
            </a:r>
            <a:r>
              <a:rPr lang="uk-UA" sz="2500" u="sng" dirty="0" smtClean="0"/>
              <a:t>гіпербола</a:t>
            </a:r>
          </a:p>
          <a:p>
            <a:pPr>
              <a:buFont typeface="Wingdings" pitchFamily="2" charset="2"/>
              <a:buChar char="Ø"/>
            </a:pPr>
            <a:r>
              <a:rPr lang="uk-UA" sz="2500" dirty="0" smtClean="0"/>
              <a:t>“</a:t>
            </a:r>
            <a:r>
              <a:rPr lang="en-US" sz="2500" dirty="0" err="1" smtClean="0"/>
              <a:t>Невеликії</a:t>
            </a:r>
            <a:r>
              <a:rPr lang="en-US" sz="2500" dirty="0" smtClean="0"/>
              <a:t> </a:t>
            </a:r>
            <a:r>
              <a:rPr lang="en-US" sz="2500" dirty="0" err="1" smtClean="0"/>
              <a:t>три</a:t>
            </a:r>
            <a:r>
              <a:rPr lang="en-US" sz="2500" dirty="0" smtClean="0"/>
              <a:t> </a:t>
            </a:r>
            <a:r>
              <a:rPr lang="en-US" sz="2500" dirty="0" err="1" smtClean="0"/>
              <a:t>літа</a:t>
            </a:r>
            <a:r>
              <a:rPr lang="en-US" sz="2500" dirty="0" smtClean="0"/>
              <a:t> </a:t>
            </a:r>
            <a:r>
              <a:rPr lang="uk-UA" sz="2500" dirty="0" smtClean="0"/>
              <a:t>”, “</a:t>
            </a:r>
            <a:r>
              <a:rPr lang="en-US" sz="2500" dirty="0" err="1" smtClean="0"/>
              <a:t>убоге</a:t>
            </a:r>
            <a:r>
              <a:rPr lang="en-US" sz="2500" dirty="0" smtClean="0"/>
              <a:t> </a:t>
            </a:r>
            <a:r>
              <a:rPr lang="uk-UA" sz="2500" dirty="0" smtClean="0"/>
              <a:t>м</a:t>
            </a:r>
            <a:r>
              <a:rPr lang="en-US" sz="2500" dirty="0" err="1" smtClean="0"/>
              <a:t>оє</a:t>
            </a:r>
            <a:r>
              <a:rPr lang="en-US" sz="2500" dirty="0" smtClean="0"/>
              <a:t> </a:t>
            </a:r>
            <a:r>
              <a:rPr lang="en-US" sz="2500" dirty="0" err="1" smtClean="0"/>
              <a:t>серце</a:t>
            </a:r>
            <a:r>
              <a:rPr lang="en-US" sz="2500" dirty="0" smtClean="0"/>
              <a:t> </a:t>
            </a:r>
            <a:r>
              <a:rPr lang="en-US" sz="2500" dirty="0" err="1" smtClean="0"/>
              <a:t>тихе</a:t>
            </a:r>
            <a:r>
              <a:rPr lang="uk-UA" sz="2500" dirty="0" smtClean="0"/>
              <a:t>”, ”</a:t>
            </a:r>
            <a:r>
              <a:rPr lang="en-US" sz="2500" dirty="0" err="1" smtClean="0"/>
              <a:t>добрі</a:t>
            </a:r>
            <a:r>
              <a:rPr lang="en-US" sz="2500" dirty="0" smtClean="0"/>
              <a:t> </a:t>
            </a:r>
            <a:r>
              <a:rPr lang="en-US" sz="2500" dirty="0" err="1" smtClean="0"/>
              <a:t>сльози</a:t>
            </a:r>
            <a:r>
              <a:rPr lang="uk-UA" sz="2500" dirty="0" smtClean="0"/>
              <a:t>”, “</a:t>
            </a:r>
            <a:r>
              <a:rPr lang="en-US" sz="2500" dirty="0" err="1" smtClean="0"/>
              <a:t>турецьк</a:t>
            </a:r>
            <a:r>
              <a:rPr lang="uk-UA" sz="2500" dirty="0" smtClean="0"/>
              <a:t>а</a:t>
            </a:r>
            <a:r>
              <a:rPr lang="en-US" sz="2500" dirty="0" smtClean="0"/>
              <a:t> </a:t>
            </a:r>
            <a:r>
              <a:rPr lang="en-US" sz="2500" dirty="0" err="1" smtClean="0"/>
              <a:t>невол</a:t>
            </a:r>
            <a:r>
              <a:rPr lang="uk-UA" sz="2500" dirty="0" smtClean="0"/>
              <a:t>я”, </a:t>
            </a:r>
            <a:r>
              <a:rPr lang="uk-UA" sz="2500" dirty="0" err="1" smtClean="0"/>
              <a:t>“добра</a:t>
            </a:r>
            <a:r>
              <a:rPr lang="uk-UA" sz="2500" dirty="0" smtClean="0"/>
              <a:t> </a:t>
            </a:r>
            <a:r>
              <a:rPr lang="uk-UA" sz="2500" dirty="0" err="1" smtClean="0"/>
              <a:t>доля”</a:t>
            </a:r>
            <a:r>
              <a:rPr lang="uk-UA" sz="2500" dirty="0" smtClean="0"/>
              <a:t>, “с</a:t>
            </a:r>
            <a:r>
              <a:rPr lang="en-US" sz="2500" dirty="0" err="1" smtClean="0"/>
              <a:t>льози</a:t>
            </a:r>
            <a:r>
              <a:rPr lang="en-US" sz="2500" dirty="0" smtClean="0"/>
              <a:t> </a:t>
            </a:r>
            <a:r>
              <a:rPr lang="en-US" sz="2500" dirty="0" err="1" smtClean="0"/>
              <a:t>молодії</a:t>
            </a:r>
            <a:r>
              <a:rPr lang="uk-UA" sz="2500" dirty="0" smtClean="0"/>
              <a:t>”– </a:t>
            </a:r>
            <a:r>
              <a:rPr lang="uk-UA" sz="2500" u="sng" dirty="0" smtClean="0"/>
              <a:t>епітети</a:t>
            </a:r>
          </a:p>
          <a:p>
            <a:pPr>
              <a:buFont typeface="Wingdings" pitchFamily="2" charset="2"/>
              <a:buChar char="Ø"/>
            </a:pPr>
            <a:r>
              <a:rPr lang="uk-UA" sz="2500" dirty="0" smtClean="0"/>
              <a:t>“</a:t>
            </a:r>
            <a:r>
              <a:rPr lang="en-US" sz="2500" dirty="0" smtClean="0"/>
              <a:t>І </a:t>
            </a:r>
            <a:r>
              <a:rPr lang="en-US" sz="2500" dirty="0" err="1" smtClean="0"/>
              <a:t>кидають</a:t>
            </a:r>
            <a:r>
              <a:rPr lang="en-US" sz="2500" dirty="0" smtClean="0"/>
              <a:t> </a:t>
            </a:r>
            <a:r>
              <a:rPr lang="en-US" sz="2500" dirty="0" err="1" smtClean="0"/>
              <a:t>на</a:t>
            </a:r>
            <a:r>
              <a:rPr lang="en-US" sz="2500" dirty="0" smtClean="0"/>
              <a:t> </a:t>
            </a:r>
            <a:r>
              <a:rPr lang="en-US" sz="2500" dirty="0" err="1" smtClean="0"/>
              <a:t>розпутті</a:t>
            </a:r>
            <a:r>
              <a:rPr lang="en-US" sz="2500" dirty="0" smtClean="0"/>
              <a:t> </a:t>
            </a:r>
            <a:r>
              <a:rPr lang="uk-UA" sz="2500" dirty="0" smtClean="0"/>
              <a:t> с</a:t>
            </a:r>
            <a:r>
              <a:rPr lang="en-US" sz="2500" dirty="0" err="1" smtClean="0"/>
              <a:t>ліпого</a:t>
            </a:r>
            <a:r>
              <a:rPr lang="en-US" sz="2500" dirty="0" smtClean="0"/>
              <a:t> </a:t>
            </a:r>
            <a:r>
              <a:rPr lang="en-US" sz="2500" dirty="0" err="1" smtClean="0"/>
              <a:t>каліку</a:t>
            </a:r>
            <a:r>
              <a:rPr lang="uk-UA" sz="2500" dirty="0" smtClean="0"/>
              <a:t>”, “с</a:t>
            </a:r>
            <a:r>
              <a:rPr lang="en-US" sz="2500" dirty="0" err="1" smtClean="0"/>
              <a:t>ерце</a:t>
            </a:r>
            <a:r>
              <a:rPr lang="en-US" sz="2500" dirty="0" smtClean="0"/>
              <a:t> </a:t>
            </a:r>
            <a:r>
              <a:rPr lang="en-US" sz="2500" dirty="0" err="1" smtClean="0"/>
              <a:t>ядом</a:t>
            </a:r>
            <a:r>
              <a:rPr lang="en-US" sz="2500" dirty="0" smtClean="0"/>
              <a:t> </a:t>
            </a:r>
            <a:r>
              <a:rPr lang="en-US" sz="2500" dirty="0" err="1" smtClean="0"/>
              <a:t>гою</a:t>
            </a:r>
            <a:r>
              <a:rPr lang="uk-UA" sz="2500" dirty="0" smtClean="0"/>
              <a:t>” – </a:t>
            </a:r>
            <a:r>
              <a:rPr lang="uk-UA" sz="2500" u="sng" dirty="0" smtClean="0"/>
              <a:t>літота</a:t>
            </a:r>
          </a:p>
          <a:p>
            <a:pPr>
              <a:buFont typeface="Wingdings" pitchFamily="2" charset="2"/>
              <a:buChar char="Ø"/>
            </a:pPr>
            <a:r>
              <a:rPr lang="uk-UA" sz="2500" dirty="0" smtClean="0"/>
              <a:t>“</a:t>
            </a:r>
            <a:r>
              <a:rPr lang="en-US" sz="2500" dirty="0" smtClean="0"/>
              <a:t>І з </a:t>
            </a:r>
            <a:r>
              <a:rPr lang="en-US" sz="2500" dirty="0" err="1" smtClean="0"/>
              <a:t>ким</a:t>
            </a:r>
            <a:r>
              <a:rPr lang="en-US" sz="2500" dirty="0" smtClean="0"/>
              <a:t> </a:t>
            </a:r>
            <a:r>
              <a:rPr lang="en-US" sz="2500" dirty="0" err="1" smtClean="0"/>
              <a:t>буду</a:t>
            </a:r>
            <a:r>
              <a:rPr lang="en-US" sz="2500" dirty="0" smtClean="0"/>
              <a:t> </a:t>
            </a:r>
            <a:r>
              <a:rPr lang="en-US" sz="2500" dirty="0" err="1" smtClean="0"/>
              <a:t>розмовляти</a:t>
            </a:r>
            <a:r>
              <a:rPr lang="en-US" sz="2500" dirty="0" smtClean="0"/>
              <a:t>, </a:t>
            </a:r>
            <a:br>
              <a:rPr lang="en-US" sz="2500" dirty="0" smtClean="0"/>
            </a:br>
            <a:r>
              <a:rPr lang="en-US" sz="2500" dirty="0" err="1" smtClean="0"/>
              <a:t>Кого</a:t>
            </a:r>
            <a:r>
              <a:rPr lang="en-US" sz="2500" dirty="0" smtClean="0"/>
              <a:t> </a:t>
            </a:r>
            <a:r>
              <a:rPr lang="en-US" sz="2500" dirty="0" err="1" smtClean="0"/>
              <a:t>розважати</a:t>
            </a:r>
            <a:r>
              <a:rPr lang="en-US" sz="2500" dirty="0" smtClean="0"/>
              <a:t>, </a:t>
            </a:r>
            <a:br>
              <a:rPr lang="en-US" sz="2500" dirty="0" smtClean="0"/>
            </a:br>
            <a:r>
              <a:rPr lang="en-US" sz="2500" dirty="0" smtClean="0"/>
              <a:t>І </a:t>
            </a:r>
            <a:r>
              <a:rPr lang="en-US" sz="2500" dirty="0" err="1" smtClean="0"/>
              <a:t>перед</a:t>
            </a:r>
            <a:r>
              <a:rPr lang="en-US" sz="2500" dirty="0" smtClean="0"/>
              <a:t> </a:t>
            </a:r>
            <a:r>
              <a:rPr lang="en-US" sz="2500" dirty="0" err="1" smtClean="0"/>
              <a:t>ким</a:t>
            </a:r>
            <a:r>
              <a:rPr lang="en-US" sz="2500" dirty="0" smtClean="0"/>
              <a:t> </a:t>
            </a:r>
            <a:r>
              <a:rPr lang="en-US" sz="2500" dirty="0" err="1" smtClean="0"/>
              <a:t>мої</a:t>
            </a:r>
            <a:r>
              <a:rPr lang="en-US" sz="2500" dirty="0" smtClean="0"/>
              <a:t> </a:t>
            </a:r>
            <a:r>
              <a:rPr lang="en-US" sz="2500" dirty="0" err="1" smtClean="0"/>
              <a:t>думи</a:t>
            </a:r>
            <a:r>
              <a:rPr lang="en-US" sz="2500" dirty="0" smtClean="0"/>
              <a:t> </a:t>
            </a:r>
            <a:br>
              <a:rPr lang="en-US" sz="2500" dirty="0" smtClean="0"/>
            </a:br>
            <a:r>
              <a:rPr lang="en-US" sz="2500" dirty="0" err="1" smtClean="0"/>
              <a:t>Буду</a:t>
            </a:r>
            <a:r>
              <a:rPr lang="en-US" sz="2500" dirty="0" smtClean="0"/>
              <a:t> </a:t>
            </a:r>
            <a:r>
              <a:rPr lang="en-US" sz="2500" dirty="0" err="1" smtClean="0"/>
              <a:t>сповідати</a:t>
            </a:r>
            <a:r>
              <a:rPr lang="en-US" sz="2500" dirty="0" smtClean="0"/>
              <a:t>? </a:t>
            </a:r>
            <a:r>
              <a:rPr lang="uk-UA" sz="2500" dirty="0" smtClean="0"/>
              <a:t>” – </a:t>
            </a:r>
            <a:r>
              <a:rPr lang="uk-UA" sz="2500" u="sng" dirty="0" smtClean="0"/>
              <a:t>риторичне запитання</a:t>
            </a:r>
            <a:endParaRPr lang="uk-UA" sz="2500" u="sng" dirty="0"/>
          </a:p>
        </p:txBody>
      </p:sp>
    </p:spTree>
  </p:cSld>
  <p:clrMapOvr>
    <a:masterClrMapping/>
  </p:clrMapOvr>
  <p:transition spd="slow">
    <p:pull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132856"/>
            <a:ext cx="6552728" cy="3785652"/>
          </a:xfrm>
          <a:prstGeom prst="rect">
            <a:avLst/>
          </a:prstGeom>
          <a:solidFill>
            <a:schemeClr val="bg2">
              <a:lumMod val="50000"/>
              <a:alpha val="58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/>
          </a:sp3d>
        </p:spPr>
        <p:txBody>
          <a:bodyPr wrap="square">
            <a:spAutoFit/>
          </a:bodyPr>
          <a:lstStyle/>
          <a:p>
            <a:r>
              <a:rPr lang="en-US" sz="4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63500">
                    <a:srgbClr val="9A5400"/>
                  </a:glow>
                </a:effectLst>
              </a:rPr>
              <a:t>1.</a:t>
            </a:r>
            <a:r>
              <a:rPr lang="uk-UA" sz="48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63500">
                    <a:srgbClr val="9A5400"/>
                  </a:glow>
                </a:effectLst>
              </a:rPr>
              <a:t>Дата написання вірша </a:t>
            </a:r>
            <a:r>
              <a:rPr lang="en-US" sz="48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63500">
                    <a:srgbClr val="9A5400"/>
                  </a:glow>
                </a:effectLst>
              </a:rPr>
              <a:t>  </a:t>
            </a:r>
          </a:p>
          <a:p>
            <a:r>
              <a:rPr lang="uk-UA" sz="48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63500">
                    <a:srgbClr val="9A5400"/>
                  </a:glow>
                </a:effectLst>
              </a:rPr>
              <a:t>“ Три літа ”:</a:t>
            </a:r>
            <a:br>
              <a:rPr lang="uk-UA" sz="48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63500">
                    <a:srgbClr val="9A5400"/>
                  </a:glow>
                </a:effectLst>
              </a:rPr>
            </a:br>
            <a:r>
              <a:rPr lang="uk-UA" sz="48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63500">
                    <a:srgbClr val="9A5400"/>
                  </a:glow>
                </a:effectLst>
              </a:rPr>
              <a:t>а) 15 квітня 1845</a:t>
            </a:r>
            <a:br>
              <a:rPr lang="uk-UA" sz="48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63500">
                    <a:srgbClr val="9A5400"/>
                  </a:glow>
                </a:effectLst>
              </a:rPr>
            </a:br>
            <a:r>
              <a:rPr lang="uk-UA" sz="48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63500">
                    <a:srgbClr val="9A5400"/>
                  </a:glow>
                </a:effectLst>
              </a:rPr>
              <a:t>б) 23 березня 1848</a:t>
            </a:r>
            <a:br>
              <a:rPr lang="uk-UA" sz="48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63500">
                    <a:srgbClr val="9A5400"/>
                  </a:glow>
                </a:effectLst>
              </a:rPr>
            </a:br>
            <a:r>
              <a:rPr lang="uk-UA" sz="48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63500">
                    <a:srgbClr val="9A5400"/>
                  </a:glow>
                </a:effectLst>
              </a:rPr>
              <a:t>в) 22 грудня 1845</a:t>
            </a:r>
            <a:endParaRPr lang="ru-RU" sz="48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63500">
                  <a:srgbClr val="9A5400"/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620688"/>
            <a:ext cx="66093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63500">
                    <a:srgbClr val="9A5400"/>
                  </a:glow>
                </a:effectLst>
              </a:rPr>
              <a:t>Літературний</a:t>
            </a:r>
            <a:r>
              <a:rPr lang="ru-RU" sz="5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63500">
                    <a:srgbClr val="9A5400"/>
                  </a:glow>
                </a:effectLst>
              </a:rPr>
              <a:t> диктант</a:t>
            </a:r>
            <a:endParaRPr lang="uk-UA" sz="5400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0414_13217066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4077072"/>
            <a:ext cx="7272808" cy="230832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2.Розмір вірша:</a:t>
            </a:r>
            <a:b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а) п’ятистопний хорей</a:t>
            </a:r>
            <a:b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б) чотирьохстопний ямб</a:t>
            </a:r>
            <a:b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в) трьохстопний амфібрахій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i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332656"/>
            <a:ext cx="889248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3.Де вперше було надруковано</a:t>
            </a:r>
            <a:r>
              <a:rPr lang="en-US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вірш?:</a:t>
            </a:r>
            <a:br>
              <a:rPr lang="uk-UA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а)  у журналі “ Нова громада “</a:t>
            </a:r>
            <a:br>
              <a:rPr lang="uk-UA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б) часопис “ Новий світ ”</a:t>
            </a:r>
            <a:br>
              <a:rPr lang="uk-UA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в) журнал “ Світ ” 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230</Words>
  <Application>Microsoft Office PowerPoint</Application>
  <PresentationFormat>Экран (4:3)</PresentationFormat>
  <Paragraphs>63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Виражальні засоби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2013-02-09T19:11:19Z</dcterms:created>
  <dcterms:modified xsi:type="dcterms:W3CDTF">2013-02-10T21:16:23Z</dcterms:modified>
</cp:coreProperties>
</file>