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7"/>
  </p:notesMasterIdLst>
  <p:sldIdLst>
    <p:sldId id="256" r:id="rId2"/>
    <p:sldId id="257" r:id="rId3"/>
    <p:sldId id="260" r:id="rId4"/>
    <p:sldId id="266" r:id="rId5"/>
    <p:sldId id="264" r:id="rId6"/>
    <p:sldId id="265" r:id="rId7"/>
    <p:sldId id="270" r:id="rId8"/>
    <p:sldId id="267" r:id="rId9"/>
    <p:sldId id="262" r:id="rId10"/>
    <p:sldId id="269" r:id="rId11"/>
    <p:sldId id="271" r:id="rId12"/>
    <p:sldId id="268" r:id="rId13"/>
    <p:sldId id="259" r:id="rId14"/>
    <p:sldId id="263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3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раз слайда 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10" name="Верхний колонтитул 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70829-B151-45CA-9EE0-87912D3F3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892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dirty="0" smtClean="0"/>
              <a:t>Правнук Ігор Коцюбинський</a:t>
            </a:r>
            <a:endParaRPr kumimoji="0" lang="ru-RU" dirty="0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628800"/>
            <a:ext cx="4572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7%D0%B5%D1%80%D0%BD%D1%96%D0%B3%D1%96%D0%B2" TargetMode="External"/><Relationship Id="rId2" Type="http://schemas.openxmlformats.org/officeDocument/2006/relationships/hyperlink" Target="http://uk.wikipedia.org/w/index.php?title=%D0%91%D0%BE%D0%BB%D0%B4%D0%B8%D0%BD%D0%B0_%D0%B3%D0%BE%D1%80%D0%B0&amp;action=edit&amp;redlink=1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3%D0%BA%D1%80%D0%B0%D1%97%D0%BD%D1%86%D1%96" TargetMode="External"/><Relationship Id="rId3" Type="http://schemas.openxmlformats.org/officeDocument/2006/relationships/hyperlink" Target="http://uk.wikipedia.org/wiki/1864" TargetMode="External"/><Relationship Id="rId7" Type="http://schemas.openxmlformats.org/officeDocument/2006/relationships/hyperlink" Target="http://uk.wikipedia.org/wiki/%D0%A7%D0%B5%D1%80%D0%BD%D1%96%D0%B3%D1%96%D0%B2" TargetMode="External"/><Relationship Id="rId12" Type="http://schemas.openxmlformats.org/officeDocument/2006/relationships/image" Target="../media/image3.jpeg"/><Relationship Id="rId2" Type="http://schemas.openxmlformats.org/officeDocument/2006/relationships/hyperlink" Target="http://uk.wikipedia.org/wiki/17_%D0%B2%D0%B5%D1%80%D0%B5%D1%81%D0%BD%D1%8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1913" TargetMode="External"/><Relationship Id="rId11" Type="http://schemas.openxmlformats.org/officeDocument/2006/relationships/hyperlink" Target="http://uk.wikipedia.org/wiki/%D0%9F%D1%80%D0%BE%D0%B7%D0%B0" TargetMode="External"/><Relationship Id="rId5" Type="http://schemas.openxmlformats.org/officeDocument/2006/relationships/hyperlink" Target="http://uk.wikipedia.org/wiki/25_%D0%BA%D0%B2%D1%96%D1%82%D0%BD%D1%8F" TargetMode="External"/><Relationship Id="rId10" Type="http://schemas.openxmlformats.org/officeDocument/2006/relationships/hyperlink" Target="http://uk.wikipedia.org/wiki/1890" TargetMode="External"/><Relationship Id="rId4" Type="http://schemas.openxmlformats.org/officeDocument/2006/relationships/hyperlink" Target="http://uk.wikipedia.org/wiki/%D0%92%D1%96%D0%BD%D0%BD%D0%B8%D1%86%D1%8F" TargetMode="External"/><Relationship Id="rId9" Type="http://schemas.openxmlformats.org/officeDocument/2006/relationships/hyperlink" Target="http://uk.wikipedia.org/wiki/%D0%A3%D0%BA%D1%80%D0%B0%D1%97%D0%BD%D1%81%D1%8C%D0%BA%D0%B0_%D0%BC%D0%BE%D0%B2%D0%B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E%D0%BF%D0%B5%D0%BB%D0%B8%D1%86%D1%96" TargetMode="External"/><Relationship Id="rId3" Type="http://schemas.openxmlformats.org/officeDocument/2006/relationships/hyperlink" Target="http://uk.wikipedia.org/w/index.php?title=%D0%94%D0%BB%D1%8F_%D0%B7%D0%B0%D0%B3%D0%B0%D0%BB%D1%8C%D0%BD%D0%BE%D0%B3%D0%BE_%D0%B4%D0%BE%D0%B1%D1%80%D0%B0&amp;action=edit&amp;redlink=1" TargetMode="External"/><Relationship Id="rId7" Type="http://schemas.openxmlformats.org/officeDocument/2006/relationships/hyperlink" Target="http://uk.wikipedia.org/wiki/%D0%A4%D1%96%D0%BB%D0%BE%D0%BA%D1%81%D0%B5%D1%80%D0%B0" TargetMode="External"/><Relationship Id="rId2" Type="http://schemas.openxmlformats.org/officeDocument/2006/relationships/hyperlink" Target="http://uk.wikipedia.org/wiki/%D0%91%D0%B5%D1%81%D0%B0%D1%80%D0%B0%D0%B1%D1%96%D1%8F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uk.wikipedia.org/wiki/%D0%92%D0%B8%D0%BD%D0%BE%D0%B3%D1%80%D0%B0%D0%B4" TargetMode="External"/><Relationship Id="rId5" Type="http://schemas.openxmlformats.org/officeDocument/2006/relationships/hyperlink" Target="http://uk.wikipedia.org/w/index.php?title=%D0%94%D0%BE%D1%80%D0%BE%D0%B3%D0%BE%D1%8E_%D1%86%D1%96%D0%BD%D0%BE%D1%8E&amp;action=edit&amp;redlink=1" TargetMode="External"/><Relationship Id="rId10" Type="http://schemas.openxmlformats.org/officeDocument/2006/relationships/hyperlink" Target="http://uk.wikipedia.org/wiki/%D0%9B%D0%B8%D1%81%D1%82%D1%8F" TargetMode="External"/><Relationship Id="rId4" Type="http://schemas.openxmlformats.org/officeDocument/2006/relationships/hyperlink" Target="http://uk.wikipedia.org/w/index.php?title=%D0%9F%D0%B5-%D0%9A%D0%BE%D0%BF%D1%82%D1%8C%D0%BE%D1%80&amp;action=edit&amp;redlink=1" TargetMode="External"/><Relationship Id="rId9" Type="http://schemas.openxmlformats.org/officeDocument/2006/relationships/hyperlink" Target="http://uk.wikipedia.org/wiki/%D0%A0%D1%96%D0%B2%D0%BD%D0%BE%D0%BA%D1%80%D0%B8%D0%BB%D1%96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A%D0%BE%D1%86%D1%8E%D0%B1%D0%B8%D0%BD%D1%81%D1%8C%D0%BA%D0%B8%D0%B9_%D0%AE%D1%80%D1%96%D0%B9_%D0%9C%D0%B8%D1%85%D0%B0%D0%B9%D0%BB%D0%BE%D0%B2%D0%B8%D1%87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0%D0%B5%D0%B2%D0%BE%D0%BB%D1%8E%D1%86%D1%96%D0%BE%D0%BD%D0%B5%D1%80" TargetMode="External"/><Relationship Id="rId3" Type="http://schemas.openxmlformats.org/officeDocument/2006/relationships/hyperlink" Target="http://uk.wikipedia.org/wiki/1896" TargetMode="External"/><Relationship Id="rId7" Type="http://schemas.openxmlformats.org/officeDocument/2006/relationships/hyperlink" Target="http://uk.wikipedia.org/wiki/%D0%A3%D0%BA%D1%80%D0%B0%D1%97%D0%BD%D0%B5%D1%86%D1%8C" TargetMode="External"/><Relationship Id="rId2" Type="http://schemas.openxmlformats.org/officeDocument/2006/relationships/hyperlink" Target="http://uk.wikipedia.org/wiki/25_%D0%BB%D0%B8%D1%81%D1%82%D0%BE%D0%BF%D0%B0%D0%B4%D0%B0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uk.wikipedia.org/wiki/1937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://uk.wikipedia.org/wiki/8_%D0%B1%D0%B5%D1%80%D0%B5%D0%B7%D0%BD%D1%8F" TargetMode="External"/><Relationship Id="rId10" Type="http://schemas.openxmlformats.org/officeDocument/2006/relationships/hyperlink" Target="http://uk.wikipedia.org/wiki/%D0%9A%D0%BE%D1%86%D1%8E%D0%B1%D0%B8%D0%BD%D1%81%D1%8C%D0%BA%D0%B8%D0%B9_%D0%9C%D0%B8%D1%85%D0%B0%D0%B9%D0%BB%D0%BE_%D0%9C%D0%B8%D1%85%D0%B0%D0%B9%D0%BB%D0%BE%D0%B2%D0%B8%D1%87" TargetMode="External"/><Relationship Id="rId4" Type="http://schemas.openxmlformats.org/officeDocument/2006/relationships/hyperlink" Target="http://uk.wikipedia.org/wiki/%D0%92%D1%96%D0%BD%D0%BD%D0%B8%D1%86%D1%8F" TargetMode="External"/><Relationship Id="rId9" Type="http://schemas.openxmlformats.org/officeDocument/2006/relationships/hyperlink" Target="http://uk.wikipedia.org/wiki/%D0%94%D0%B8%D0%BF%D0%BB%D0%BE%D0%BC%D0%B0%D1%8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latin typeface="Book Antiqua" pitchFamily="18" charset="0"/>
              </a:rPr>
              <a:t>Михайло Коцюбинський</a:t>
            </a:r>
            <a:endParaRPr lang="uk-UA" b="1" dirty="0"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FFC000"/>
                </a:solidFill>
                <a:latin typeface="Franklin Gothic Heavy" pitchFamily="34" charset="0"/>
              </a:rPr>
              <a:t>Великий </a:t>
            </a:r>
            <a:r>
              <a:rPr lang="uk-UA" sz="6000" dirty="0" smtClean="0">
                <a:solidFill>
                  <a:srgbClr val="FFC000"/>
                </a:solidFill>
                <a:latin typeface="Franklin Gothic Heavy" pitchFamily="34" charset="0"/>
              </a:rPr>
              <a:t>Сонцепоклонник</a:t>
            </a:r>
            <a:endParaRPr lang="uk-UA" sz="6000" dirty="0">
              <a:solidFill>
                <a:srgbClr val="FFC000"/>
              </a:solidFill>
              <a:latin typeface="Franklin Gothic Heavy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 Творчість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79512" y="1700808"/>
            <a:ext cx="3384376" cy="4572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Повість “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Fata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morgana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– яскраве літературно-художнє полотно про революцію 1905 року на Україні.</a:t>
            </a:r>
          </a:p>
          <a:p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Оповідання  “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Хо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” і “Лялечка”.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  справжнього сарказму  М. Коцюбинський підноситься в оповіданнях “Подарунок на іменини” та “Коні не винні”.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Художні нариси “Хвала життю” й “На острові”, написані влітку 1912 року, - останні твори М. Коцюбинського.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80728"/>
            <a:ext cx="4040188" cy="537959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Новели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Сміх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Він іде!”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(1906),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Невідомий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”, “ В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дорозі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Intermezzo”, “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Як ми їздили до Криниці”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(1908)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“Дебют”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(1909),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“Сон”, “Лист”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(1911),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“Подарунок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іменини”, “Коні не винні”, “Хвала життю!”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“На острові”,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а також повість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“Тіні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забутих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предків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(1911).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980728"/>
            <a:ext cx="4041775" cy="5379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</a:t>
            </a:r>
            <a:r>
              <a:rPr lang="uk-UA" sz="3600" dirty="0" smtClean="0"/>
              <a:t>У цих творах письменник осуджує міщанство, </a:t>
            </a:r>
            <a:r>
              <a:rPr lang="uk-UA" sz="3600" dirty="0" err="1" smtClean="0"/>
              <a:t>декаденство</a:t>
            </a:r>
            <a:r>
              <a:rPr lang="uk-UA" sz="3600" dirty="0" smtClean="0"/>
              <a:t>.</a:t>
            </a:r>
            <a:endParaRPr lang="uk-UA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23528" y="836712"/>
            <a:ext cx="3816424" cy="541168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Навесні 1913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Михайла Михайловича Коцюбинського не стало. Поховали письменника на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  <a:hlinkClick r:id="rId2" tooltip="Болдина гора (ще не написана)"/>
              </a:rPr>
              <a:t>Болдиній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  <a:hlinkClick r:id="rId2" tooltip="Болдина гора (ще не написана)"/>
              </a:rPr>
              <a:t> горі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  <a:hlinkClick r:id="rId3" tooltip="Чернігів"/>
              </a:rPr>
              <a:t>Чернігові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улюбленому місці його щоденних прогулянок.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620688"/>
            <a:ext cx="3816424" cy="525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355976" y="594928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Могила М. М. Коцюбинського. Місто </a:t>
            </a:r>
            <a:r>
              <a:rPr lang="uk-UA" dirty="0" smtClean="0">
                <a:hlinkClick r:id="rId3" tooltip="Чернігів"/>
              </a:rPr>
              <a:t>Чернігів</a:t>
            </a:r>
            <a:r>
              <a:rPr lang="uk-UA" dirty="0" smtClean="0"/>
              <a:t>, Україна.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2450232" cy="1346841"/>
          </a:xfrm>
        </p:spPr>
        <p:txBody>
          <a:bodyPr>
            <a:no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Сучасність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79512" y="2828784"/>
            <a:ext cx="2639888" cy="3552543"/>
          </a:xfrm>
        </p:spPr>
        <p:txBody>
          <a:bodyPr>
            <a:norm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Правнук Ігор Коцюбинський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0837" r="10837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3600400" cy="1440160"/>
          </a:xfrm>
        </p:spPr>
        <p:txBody>
          <a:bodyPr/>
          <a:lstStyle/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1948 рік: Михайлина Коцюбинська з батьками - Хомою Михайловичем і Катериною Яківною. Фото з домашнього </a:t>
            </a:r>
            <a:r>
              <a:rPr lang="uk-UA" sz="1600" b="1" dirty="0" err="1" smtClean="0">
                <a:latin typeface="Times New Roman" pitchFamily="18" charset="0"/>
                <a:cs typeface="Times New Roman" pitchFamily="18" charset="0"/>
              </a:rPr>
              <a:t>архiву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79512" y="1988840"/>
            <a:ext cx="3600400" cy="4608512"/>
          </a:xfrm>
        </p:spPr>
        <p:txBody>
          <a:bodyPr>
            <a:noAutofit/>
          </a:bodyPr>
          <a:lstStyle/>
          <a:p>
            <a:r>
              <a:rPr lang="ru-RU" sz="1600" dirty="0" smtClean="0"/>
              <a:t>      </a:t>
            </a:r>
            <a:r>
              <a:rPr lang="uk-UA" sz="2800" b="1" i="1" dirty="0" smtClean="0"/>
              <a:t>7 січня 2011 р. </a:t>
            </a:r>
            <a:r>
              <a:rPr lang="uk-UA" sz="2800" dirty="0" smtClean="0"/>
              <a:t>на 80 році життя померла </a:t>
            </a:r>
            <a:r>
              <a:rPr lang="uk-UA" sz="2800" b="1" dirty="0" smtClean="0"/>
              <a:t>Михайлина Хомівна Коцюбинська </a:t>
            </a:r>
            <a:r>
              <a:rPr lang="uk-UA" sz="1800" b="1" dirty="0" smtClean="0"/>
              <a:t>(племінниця відомого митця)</a:t>
            </a:r>
            <a:r>
              <a:rPr lang="uk-UA" sz="1800" dirty="0" smtClean="0"/>
              <a:t>,</a:t>
            </a:r>
            <a:r>
              <a:rPr lang="uk-UA" sz="2800" dirty="0" smtClean="0"/>
              <a:t> одна із моральних авторитетів та інтелектуальних символів шістдесятництва.    </a:t>
            </a:r>
          </a:p>
          <a:p>
            <a:r>
              <a:rPr lang="ru-RU" sz="2800" dirty="0" smtClean="0"/>
              <a:t>      </a:t>
            </a:r>
            <a:endParaRPr lang="ru-RU" sz="2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700808"/>
            <a:ext cx="432048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51520" y="332656"/>
            <a:ext cx="4752528" cy="6120680"/>
          </a:xfrm>
        </p:spPr>
        <p:txBody>
          <a:bodyPr>
            <a:normAutofit/>
          </a:bodyPr>
          <a:lstStyle/>
          <a:p>
            <a:r>
              <a:rPr lang="uk-UA" sz="2600" i="1" dirty="0" smtClean="0">
                <a:latin typeface="Times New Roman" pitchFamily="18" charset="0"/>
                <a:cs typeface="Times New Roman" pitchFamily="18" charset="0"/>
              </a:rPr>
              <a:t>Живе в серцях твоє безсмертне слово</a:t>
            </a:r>
          </a:p>
          <a:p>
            <a:r>
              <a:rPr lang="uk-UA" sz="2600" i="1" dirty="0" smtClean="0">
                <a:latin typeface="Times New Roman" pitchFamily="18" charset="0"/>
                <a:cs typeface="Times New Roman" pitchFamily="18" charset="0"/>
              </a:rPr>
              <a:t>і до народу рідного любов,</a:t>
            </a:r>
          </a:p>
          <a:p>
            <a:r>
              <a:rPr lang="uk-UA" sz="2600" i="1" dirty="0" smtClean="0">
                <a:latin typeface="Times New Roman" pitchFamily="18" charset="0"/>
                <a:cs typeface="Times New Roman" pitchFamily="18" charset="0"/>
              </a:rPr>
              <a:t>немов зорі сіяння пурпурове,</a:t>
            </a:r>
          </a:p>
          <a:p>
            <a:r>
              <a:rPr lang="uk-UA" sz="2600" i="1" dirty="0" smtClean="0">
                <a:latin typeface="Times New Roman" pitchFamily="18" charset="0"/>
                <a:cs typeface="Times New Roman" pitchFamily="18" charset="0"/>
              </a:rPr>
              <a:t>хоч ти від нас давно уже пішов.</a:t>
            </a:r>
          </a:p>
          <a:p>
            <a:r>
              <a:rPr lang="uk-UA" sz="2600" i="1" dirty="0" smtClean="0">
                <a:latin typeface="Times New Roman" pitchFamily="18" charset="0"/>
                <a:cs typeface="Times New Roman" pitchFamily="18" charset="0"/>
              </a:rPr>
              <a:t>Та з нами будеш вічно жити, </a:t>
            </a:r>
            <a:r>
              <a:rPr lang="uk-UA" sz="2600" i="1" dirty="0" err="1" smtClean="0"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uk-UA" sz="2600" i="1" dirty="0" smtClean="0">
                <a:latin typeface="Times New Roman" pitchFamily="18" charset="0"/>
                <a:cs typeface="Times New Roman" pitchFamily="18" charset="0"/>
              </a:rPr>
              <a:t>, як сяйво сонця, як вечірній спів,</a:t>
            </a:r>
          </a:p>
          <a:p>
            <a:r>
              <a:rPr lang="uk-UA" sz="2600" i="1" dirty="0" smtClean="0">
                <a:latin typeface="Times New Roman" pitchFamily="18" charset="0"/>
                <a:cs typeface="Times New Roman" pitchFamily="18" charset="0"/>
              </a:rPr>
              <a:t>ти так любив землі своєї квіти,</a:t>
            </a:r>
          </a:p>
          <a:p>
            <a:r>
              <a:rPr lang="uk-UA" sz="2600" i="1" dirty="0" smtClean="0">
                <a:latin typeface="Times New Roman" pitchFamily="18" charset="0"/>
                <a:cs typeface="Times New Roman" pitchFamily="18" charset="0"/>
              </a:rPr>
              <a:t>і так, як квіти, ти людей любив.</a:t>
            </a:r>
          </a:p>
          <a:p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860032" y="332656"/>
            <a:ext cx="3826768" cy="5987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Це рядки з поезії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В. Сосюри «Пам'яті Коцюбинського». Талант М.Коцюбинського справді розквітнув цвітом незвичайної краси, яку помітили не лише в Україні та Росії, а й в Європі.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808356"/>
              </p:ext>
            </p:extLst>
          </p:nvPr>
        </p:nvGraphicFramePr>
        <p:xfrm>
          <a:off x="4283968" y="-387424"/>
          <a:ext cx="4680520" cy="6872019"/>
        </p:xfrm>
        <a:graphic>
          <a:graphicData uri="http://schemas.openxmlformats.org/drawingml/2006/table">
            <a:tbl>
              <a:tblPr/>
              <a:tblGrid>
                <a:gridCol w="2574286"/>
                <a:gridCol w="2106234"/>
              </a:tblGrid>
              <a:tr h="594073">
                <a:tc gridSpan="2">
                  <a:txBody>
                    <a:bodyPr/>
                    <a:lstStyle/>
                    <a:p>
                      <a:pPr algn="ctr"/>
                      <a:endParaRPr lang="ru-RU" sz="1800" dirty="0"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07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Book Antiqua" pitchFamily="18" charset="0"/>
                        </a:rPr>
                        <a:t/>
                      </a:r>
                      <a:br>
                        <a:rPr lang="ru-RU" sz="1800" dirty="0" smtClean="0">
                          <a:latin typeface="Book Antiqua" pitchFamily="18" charset="0"/>
                        </a:rPr>
                      </a:br>
                      <a:endParaRPr lang="ru-RU" sz="1800" dirty="0"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7471">
                <a:tc>
                  <a:txBody>
                    <a:bodyPr/>
                    <a:lstStyle/>
                    <a:p>
                      <a:pPr algn="r"/>
                      <a:r>
                        <a:rPr lang="uk-UA" sz="1800" noProof="0" smtClean="0">
                          <a:latin typeface="Book Antiqua" pitchFamily="18" charset="0"/>
                        </a:rPr>
                        <a:t>При народженні:</a:t>
                      </a:r>
                      <a:endParaRPr lang="uk-UA" sz="1800" noProof="0"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Коцюбинський Михайло Михайлович</a:t>
                      </a:r>
                      <a:endParaRPr lang="uk-UA" sz="1800" noProof="0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073">
                <a:tc>
                  <a:txBody>
                    <a:bodyPr/>
                    <a:lstStyle/>
                    <a:p>
                      <a:pPr algn="r"/>
                      <a:r>
                        <a:rPr lang="uk-UA" sz="1800" noProof="0" smtClean="0">
                          <a:latin typeface="Book Antiqua" pitchFamily="18" charset="0"/>
                        </a:rPr>
                        <a:t>Дата народження:</a:t>
                      </a:r>
                      <a:endParaRPr lang="uk-UA" sz="1800" noProof="0"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hlinkClick r:id="rId2" tooltip="17 вересня"/>
                        </a:rPr>
                        <a:t>17 </a:t>
                      </a:r>
                      <a:r>
                        <a:rPr lang="uk-UA" sz="1800" b="0" noProof="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hlinkClick r:id="rId2" tooltip="17 вересня"/>
                        </a:rPr>
                        <a:t>вере</a:t>
                      </a:r>
                      <a:r>
                        <a:rPr lang="uk-UA" sz="1800" b="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hlinkClick r:id="rId2" tooltip="17 вересня"/>
                        </a:rPr>
                        <a:t>сня</a:t>
                      </a:r>
                      <a:r>
                        <a:rPr lang="uk-UA" sz="1800" b="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 </a:t>
                      </a:r>
                      <a:r>
                        <a:rPr lang="uk-UA" sz="1800" b="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hlinkClick r:id="rId3" tooltip="1864"/>
                        </a:rPr>
                        <a:t>1864</a:t>
                      </a:r>
                      <a:endParaRPr lang="uk-UA" sz="1800" b="0" noProof="0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073">
                <a:tc>
                  <a:txBody>
                    <a:bodyPr/>
                    <a:lstStyle/>
                    <a:p>
                      <a:pPr algn="r"/>
                      <a:r>
                        <a:rPr lang="uk-UA" sz="1800" noProof="0" smtClean="0">
                          <a:latin typeface="Book Antiqua" pitchFamily="18" charset="0"/>
                        </a:rPr>
                        <a:t>Місце народження:</a:t>
                      </a:r>
                      <a:endParaRPr lang="uk-UA" sz="1800" noProof="0"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hlinkClick r:id="rId4" tooltip="Вінниця"/>
                        </a:rPr>
                        <a:t>Вінниця</a:t>
                      </a:r>
                      <a:endParaRPr lang="uk-UA" sz="1800" noProof="0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073">
                <a:tc>
                  <a:txBody>
                    <a:bodyPr/>
                    <a:lstStyle/>
                    <a:p>
                      <a:pPr algn="r"/>
                      <a:r>
                        <a:rPr lang="uk-UA" sz="1800" noProof="0" smtClean="0">
                          <a:latin typeface="Book Antiqua" pitchFamily="18" charset="0"/>
                        </a:rPr>
                        <a:t>Дата смерті:</a:t>
                      </a:r>
                      <a:endParaRPr lang="uk-UA" sz="1800" noProof="0"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hlinkClick r:id="rId5" tooltip="25 квітня"/>
                        </a:rPr>
                        <a:t>25 квітня</a:t>
                      </a: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 </a:t>
                      </a: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hlinkClick r:id="rId6" tooltip="1913"/>
                        </a:rPr>
                        <a:t>1913</a:t>
                      </a: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 (48 років)</a:t>
                      </a:r>
                      <a:endParaRPr lang="uk-UA" sz="1800" noProof="0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676">
                <a:tc>
                  <a:txBody>
                    <a:bodyPr/>
                    <a:lstStyle/>
                    <a:p>
                      <a:pPr algn="r"/>
                      <a:r>
                        <a:rPr lang="uk-UA" sz="1800" noProof="0" dirty="0" smtClean="0">
                          <a:latin typeface="Book Antiqua" pitchFamily="18" charset="0"/>
                        </a:rPr>
                        <a:t>Місце смерті:</a:t>
                      </a:r>
                      <a:endParaRPr lang="uk-UA" sz="1800" noProof="0" dirty="0"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hlinkClick r:id="rId7" tooltip="Чернігів"/>
                        </a:rPr>
                        <a:t>Чернігів</a:t>
                      </a:r>
                      <a:endParaRPr lang="uk-UA" sz="1800" noProof="0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676">
                <a:tc>
                  <a:txBody>
                    <a:bodyPr/>
                    <a:lstStyle/>
                    <a:p>
                      <a:pPr algn="r"/>
                      <a:r>
                        <a:rPr lang="ru-RU" sz="1800">
                          <a:latin typeface="Book Antiqua" pitchFamily="18" charset="0"/>
                        </a:rPr>
                        <a:t>Національність:</a:t>
                      </a: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hlinkClick r:id="rId8" tooltip="Українці"/>
                        </a:rPr>
                        <a:t>українець</a:t>
                      </a:r>
                      <a:endParaRPr lang="uk-UA" sz="1800" noProof="0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676">
                <a:tc>
                  <a:txBody>
                    <a:bodyPr/>
                    <a:lstStyle/>
                    <a:p>
                      <a:pPr algn="r"/>
                      <a:r>
                        <a:rPr lang="ru-RU" sz="1800">
                          <a:latin typeface="Book Antiqua" pitchFamily="18" charset="0"/>
                        </a:rPr>
                        <a:t>Мова творів:</a:t>
                      </a: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hlinkClick r:id="rId9" tooltip="Українська мова"/>
                        </a:rPr>
                        <a:t>українська</a:t>
                      </a:r>
                      <a:endParaRPr lang="uk-UA" sz="1800" noProof="0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073">
                <a:tc>
                  <a:txBody>
                    <a:bodyPr/>
                    <a:lstStyle/>
                    <a:p>
                      <a:pPr algn="r"/>
                      <a:r>
                        <a:rPr lang="ru-RU" sz="1800">
                          <a:latin typeface="Book Antiqua" pitchFamily="18" charset="0"/>
                        </a:rPr>
                        <a:t>Рід діяльності:</a:t>
                      </a: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прозаїк, драматург</a:t>
                      </a:r>
                      <a:endParaRPr lang="uk-UA" sz="1800" noProof="0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676">
                <a:tc>
                  <a:txBody>
                    <a:bodyPr/>
                    <a:lstStyle/>
                    <a:p>
                      <a:pPr algn="r"/>
                      <a:r>
                        <a:rPr lang="ru-RU" sz="1800">
                          <a:latin typeface="Book Antiqua" pitchFamily="18" charset="0"/>
                        </a:rPr>
                        <a:t>Роки активності:</a:t>
                      </a: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hlinkClick r:id="rId10" tooltip="1890"/>
                        </a:rPr>
                        <a:t>1890</a:t>
                      </a: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—</a:t>
                      </a:r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hlinkClick r:id="rId6" tooltip="1913"/>
                        </a:rPr>
                        <a:t>1913</a:t>
                      </a:r>
                      <a:endParaRPr lang="uk-UA" sz="1800" noProof="0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676">
                <a:tc>
                  <a:txBody>
                    <a:bodyPr/>
                    <a:lstStyle/>
                    <a:p>
                      <a:pPr algn="r"/>
                      <a:r>
                        <a:rPr lang="ru-RU" sz="1800">
                          <a:latin typeface="Book Antiqua" pitchFamily="18" charset="0"/>
                        </a:rPr>
                        <a:t>Напрямок:</a:t>
                      </a: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hlinkClick r:id="rId11" tooltip="Проза"/>
                        </a:rPr>
                        <a:t>проза</a:t>
                      </a:r>
                      <a:endParaRPr lang="uk-UA" sz="1800" noProof="0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073">
                <a:tc>
                  <a:txBody>
                    <a:bodyPr/>
                    <a:lstStyle/>
                    <a:p>
                      <a:pPr algn="r"/>
                      <a:r>
                        <a:rPr lang="ru-RU" sz="1800">
                          <a:latin typeface="Book Antiqua" pitchFamily="18" charset="0"/>
                        </a:rPr>
                        <a:t>Жанр:</a:t>
                      </a: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noProof="0" dirty="0" smtClean="0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повість, оповідання</a:t>
                      </a:r>
                      <a:endParaRPr lang="uk-UA" sz="1800" noProof="0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 marL="70069" marR="70069" marT="35034" marB="35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5" name="Picture 1" descr="M-kotsjubynskyj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5536" y="836712"/>
            <a:ext cx="3888432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          Батьки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Гликерія Максимівна Абаз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Михайло Матвійович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996952"/>
            <a:ext cx="4040188" cy="3363368"/>
          </a:xfrm>
        </p:spPr>
        <p:txBody>
          <a:bodyPr>
            <a:norm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Мати відзначалась лагідною вдачею і сердечністю, любила літературу, мистецтво й природу. 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996952"/>
            <a:ext cx="4041775" cy="3363368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Батько був чоловіком добрим, чесним, непримиренним до неправди і кривд, чинних начальством, тому й доводилось йому часто міняти місце роботи. 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           Родина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uk-UA" dirty="0" smtClean="0"/>
              <a:t>Ольга Коцюбинська</a:t>
            </a:r>
          </a:p>
          <a:p>
            <a:r>
              <a:rPr lang="uk-UA" dirty="0" smtClean="0"/>
              <a:t>Лідія Коцюбинська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Леонід Коцюбинський</a:t>
            </a:r>
          </a:p>
          <a:p>
            <a:r>
              <a:rPr lang="uk-UA" dirty="0" smtClean="0"/>
              <a:t>Хома Коцюбинський</a:t>
            </a:r>
          </a:p>
          <a:p>
            <a:r>
              <a:rPr lang="uk-UA" b="1" dirty="0" smtClean="0"/>
              <a:t>Михайло Коцюбинський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9600" dirty="0" smtClean="0">
                <a:latin typeface="Times New Roman" pitchFamily="18" charset="0"/>
                <a:cs typeface="Times New Roman" pitchFamily="18" charset="0"/>
              </a:rPr>
              <a:t>      Навчання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Навчаючись у Барській початковій школі (1875-1876 рр.) та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Шаргородському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духовному училищі (1876-1880) М.Коцюбинський виділявся серед своїх однокласників умінням писати цікаві, оригінальні твори.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 закінченні духовного училища через нестатки не зміг далі вчитися.(Після смерті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батька  в 1886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році на нього лягли родинні турботи).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Самоосвіта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504"/>
            <a:ext cx="2743200" cy="1162050"/>
          </a:xfrm>
        </p:spPr>
        <p:txBody>
          <a:bodyPr/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                      Праця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355976" y="1676400"/>
            <a:ext cx="4330824" cy="4572000"/>
          </a:xfrm>
        </p:spPr>
        <p:txBody>
          <a:bodyPr/>
          <a:lstStyle/>
          <a:p>
            <a:r>
              <a:rPr lang="ru-RU" dirty="0" smtClean="0"/>
              <a:t>Робота в селах </a:t>
            </a:r>
            <a:r>
              <a:rPr lang="ru-RU" dirty="0" err="1" smtClean="0">
                <a:hlinkClick r:id="rId2" tooltip="Бесарабія"/>
              </a:rPr>
              <a:t>Бессарабії</a:t>
            </a:r>
            <a:r>
              <a:rPr lang="ru-RU" dirty="0" smtClean="0"/>
              <a:t> дала </a:t>
            </a:r>
            <a:r>
              <a:rPr lang="uk-UA" dirty="0" smtClean="0"/>
              <a:t>йому матеріал для написання циклу молдавських оповідань</a:t>
            </a:r>
            <a:r>
              <a:rPr lang="ru-RU" dirty="0" smtClean="0"/>
              <a:t>: </a:t>
            </a:r>
            <a:r>
              <a:rPr lang="ru-RU" dirty="0" smtClean="0">
                <a:hlinkClick r:id="rId3" tooltip="Для загального добра (ще не написана)"/>
              </a:rPr>
              <a:t>«</a:t>
            </a:r>
            <a:r>
              <a:rPr lang="uk-UA" dirty="0" smtClean="0">
                <a:hlinkClick r:id="rId3" tooltip="Для загального добра (ще не написана)"/>
              </a:rPr>
              <a:t>Для загального добра»</a:t>
            </a:r>
            <a:r>
              <a:rPr lang="uk-UA" dirty="0" smtClean="0"/>
              <a:t>, </a:t>
            </a:r>
            <a:r>
              <a:rPr lang="uk-UA" dirty="0" smtClean="0">
                <a:hlinkClick r:id="rId4" tooltip="Пе-Коптьор (ще не написана)"/>
              </a:rPr>
              <a:t>«</a:t>
            </a:r>
            <a:r>
              <a:rPr lang="uk-UA" dirty="0" err="1" smtClean="0">
                <a:hlinkClick r:id="rId4" tooltip="Пе-Коптьор (ще не написана)"/>
              </a:rPr>
              <a:t>Пе-Коптьор</a:t>
            </a:r>
            <a:r>
              <a:rPr lang="uk-UA" dirty="0" smtClean="0">
                <a:hlinkClick r:id="rId4" tooltip="Пе-Коптьор (ще не написана)"/>
              </a:rPr>
              <a:t>»</a:t>
            </a:r>
            <a:r>
              <a:rPr lang="uk-UA" dirty="0" smtClean="0"/>
              <a:t>, </a:t>
            </a:r>
            <a:r>
              <a:rPr lang="uk-UA" dirty="0" smtClean="0">
                <a:hlinkClick r:id="rId5" tooltip="Дорогою ціною (ще не написана)"/>
              </a:rPr>
              <a:t>«Дорогою ціною»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323528" y="1340768"/>
            <a:ext cx="3816424" cy="4932040"/>
          </a:xfrm>
        </p:spPr>
        <p:txBody>
          <a:bodyPr>
            <a:norm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 16 років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Одеської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філоксерної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боролася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шкідником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 tooltip="Виноград"/>
              </a:rPr>
              <a:t>винограду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 tooltip="Філоксера"/>
              </a:rPr>
              <a:t>філоксерою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Бесарабії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Криму</a:t>
            </a: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b="1" i="1" dirty="0" smtClean="0">
                <a:latin typeface="Times New Roman" pitchFamily="18" charset="0"/>
                <a:cs typeface="Times New Roman" pitchFamily="18" charset="0"/>
              </a:rPr>
              <a:t>Філоксе́ра</a:t>
            </a:r>
            <a:r>
              <a:rPr lang="vi-VN" sz="20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Daktulosphaira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vitifoliae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 — </a:t>
            </a:r>
            <a:r>
              <a:rPr lang="vi-VN" sz="2000" i="1" dirty="0" smtClean="0">
                <a:latin typeface="Times New Roman" pitchFamily="18" charset="0"/>
                <a:cs typeface="Times New Roman" pitchFamily="18" charset="0"/>
              </a:rPr>
              <a:t>коренева </a:t>
            </a:r>
            <a:r>
              <a:rPr lang="vi-VN" sz="2000" i="1" dirty="0" smtClean="0">
                <a:latin typeface="Times New Roman" pitchFamily="18" charset="0"/>
                <a:cs typeface="Times New Roman" pitchFamily="18" charset="0"/>
                <a:hlinkClick r:id="rId8" tooltip="Попелиці"/>
              </a:rPr>
              <a:t>попелиця</a:t>
            </a:r>
            <a:r>
              <a:rPr lang="vi-VN" sz="2000" i="1" dirty="0" smtClean="0">
                <a:latin typeface="Times New Roman" pitchFamily="18" charset="0"/>
                <a:cs typeface="Times New Roman" pitchFamily="18" charset="0"/>
              </a:rPr>
              <a:t> із ряду </a:t>
            </a:r>
            <a:r>
              <a:rPr lang="vi-VN" sz="2000" i="1" dirty="0" smtClean="0">
                <a:latin typeface="Times New Roman" pitchFamily="18" charset="0"/>
                <a:cs typeface="Times New Roman" pitchFamily="18" charset="0"/>
                <a:hlinkClick r:id="rId9" tooltip="Рівнокрилі"/>
              </a:rPr>
              <a:t>рівнокрилих</a:t>
            </a:r>
            <a:r>
              <a:rPr lang="vi-VN" sz="2000" i="1" dirty="0" smtClean="0">
                <a:latin typeface="Times New Roman" pitchFamily="18" charset="0"/>
                <a:cs typeface="Times New Roman" pitchFamily="18" charset="0"/>
              </a:rPr>
              <a:t>, що вражає </a:t>
            </a:r>
            <a:r>
              <a:rPr lang="vi-VN" sz="2000" i="1" dirty="0" smtClean="0">
                <a:latin typeface="Times New Roman" pitchFamily="18" charset="0"/>
                <a:cs typeface="Times New Roman" pitchFamily="18" charset="0"/>
                <a:hlinkClick r:id="rId10" tooltip="Листя"/>
              </a:rPr>
              <a:t>листя</a:t>
            </a:r>
            <a:r>
              <a:rPr lang="vi-VN" sz="2000" i="1" dirty="0" smtClean="0">
                <a:latin typeface="Times New Roman" pitchFamily="18" charset="0"/>
                <a:cs typeface="Times New Roman" pitchFamily="18" charset="0"/>
              </a:rPr>
              <a:t> і кореневу систему </a:t>
            </a:r>
            <a:r>
              <a:rPr lang="vi-VN" sz="2000" i="1" dirty="0" smtClean="0">
                <a:latin typeface="Times New Roman" pitchFamily="18" charset="0"/>
                <a:cs typeface="Times New Roman" pitchFamily="18" charset="0"/>
                <a:hlinkClick r:id="rId6" tooltip="Виноград"/>
              </a:rPr>
              <a:t>винограду</a:t>
            </a:r>
            <a:r>
              <a:rPr lang="vi-VN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67544" y="1196752"/>
            <a:ext cx="4040188" cy="5285880"/>
          </a:xfrm>
        </p:spPr>
        <p:txBody>
          <a:bodyPr>
            <a:normAutofit/>
          </a:bodyPr>
          <a:lstStyle/>
          <a:p>
            <a:r>
              <a:rPr lang="ru-RU" dirty="0" smtClean="0"/>
              <a:t>   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 кінці листопада 1897 року М.Коцюбинський переїхав до Житомира і протягом кількох місяців працював у редакції газети “Волинь”.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4008" y="1268760"/>
            <a:ext cx="4041775" cy="4968552"/>
          </a:xfrm>
        </p:spPr>
        <p:txBody>
          <a:bodyPr>
            <a:no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Навесні 1898 року М. Коцюбинський повернувся до Чернігова. Тринадцять років працював він тут в губернському земстві діловодом, якийсь час завідував столом народної освіти, був редактором “Земського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сборника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198568" cy="1162050"/>
          </a:xfrm>
        </p:spPr>
        <p:txBody>
          <a:bodyPr/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        Родина Коцюбинського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Віра Устимівна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Дейша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– дружина, вірний друг та помічник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995936" y="1676400"/>
            <a:ext cx="4690864" cy="45720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Діти: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hlinkClick r:id="rId2" tooltip="Коцюбинський Юрій Михайлович"/>
              </a:rPr>
              <a:t>Юрій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Оксана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Ірина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Роман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51520" y="908720"/>
            <a:ext cx="3744416" cy="468052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Юрій Михайлович Коцюбинський</a:t>
            </a:r>
          </a:p>
          <a:p>
            <a:r>
              <a:rPr lang="en-US" sz="2000" dirty="0" smtClean="0"/>
              <a:t>Н</a:t>
            </a:r>
            <a:r>
              <a:rPr lang="uk-UA" sz="2000" dirty="0" err="1" smtClean="0"/>
              <a:t>ародився</a:t>
            </a:r>
            <a:r>
              <a:rPr lang="uk-UA" sz="2000" dirty="0" smtClean="0"/>
              <a:t> </a:t>
            </a:r>
            <a:r>
              <a:rPr lang="en-US" sz="2000" dirty="0" smtClean="0">
                <a:hlinkClick r:id="rId2"/>
              </a:rPr>
              <a:t>25 </a:t>
            </a:r>
            <a:r>
              <a:rPr lang="en-US" sz="2000" dirty="0" err="1" smtClean="0">
                <a:hlinkClick r:id="rId2"/>
              </a:rPr>
              <a:t>листопада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3"/>
              </a:rPr>
              <a:t>1896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                 </a:t>
            </a:r>
            <a:r>
              <a:rPr lang="uk-UA" sz="2000" dirty="0" smtClean="0">
                <a:hlinkClick r:id="rId4"/>
              </a:rPr>
              <a:t>Вінниця</a:t>
            </a:r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/>
              <a:t>Помер </a:t>
            </a:r>
            <a:r>
              <a:rPr lang="ru-RU" sz="2000" dirty="0" smtClean="0"/>
              <a:t>   </a:t>
            </a:r>
            <a:r>
              <a:rPr lang="ru-RU" sz="2000" dirty="0" smtClean="0">
                <a:hlinkClick r:id="rId5"/>
              </a:rPr>
              <a:t>8 </a:t>
            </a:r>
            <a:r>
              <a:rPr lang="ru-RU" sz="2000" dirty="0" err="1">
                <a:hlinkClick r:id="rId5"/>
              </a:rPr>
              <a:t>березня</a:t>
            </a:r>
            <a:r>
              <a:rPr lang="ru-RU" sz="2000" dirty="0"/>
              <a:t> </a:t>
            </a:r>
            <a:r>
              <a:rPr lang="ru-RU" sz="2000" dirty="0">
                <a:hlinkClick r:id="rId6"/>
              </a:rPr>
              <a:t>1937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000" dirty="0" smtClean="0"/>
              <a:t>репресований</a:t>
            </a:r>
          </a:p>
          <a:p>
            <a:r>
              <a:rPr lang="uk-UA" sz="2000" dirty="0" smtClean="0"/>
              <a:t>національність </a:t>
            </a:r>
            <a:r>
              <a:rPr lang="uk-UA" sz="2000" dirty="0" smtClean="0">
                <a:hlinkClick r:id="rId7"/>
              </a:rPr>
              <a:t>українець</a:t>
            </a:r>
            <a:r>
              <a:rPr lang="ru-RU" sz="2000" dirty="0" smtClean="0"/>
              <a:t> </a:t>
            </a:r>
            <a:r>
              <a:rPr lang="uk-UA" sz="2000" dirty="0"/>
              <a:t>Діяльність </a:t>
            </a:r>
            <a:r>
              <a:rPr lang="uk-UA" sz="2000" dirty="0" smtClean="0">
                <a:hlinkClick r:id="rId8"/>
              </a:rPr>
              <a:t>Революціонер</a:t>
            </a:r>
            <a:r>
              <a:rPr lang="ru-RU" sz="2000" dirty="0" smtClean="0"/>
              <a:t>,       </a:t>
            </a:r>
            <a:endParaRPr lang="ru-RU" sz="2000" dirty="0"/>
          </a:p>
          <a:p>
            <a:r>
              <a:rPr lang="ru-RU" sz="2000" dirty="0">
                <a:hlinkClick r:id="rId9"/>
              </a:rPr>
              <a:t>                   </a:t>
            </a:r>
            <a:r>
              <a:rPr lang="ru-RU" sz="2000" dirty="0" smtClean="0">
                <a:hlinkClick r:id="rId9"/>
              </a:rPr>
              <a:t>  Дипломат</a:t>
            </a:r>
            <a:r>
              <a:rPr lang="ru-RU" sz="2000" dirty="0" smtClean="0"/>
              <a:t> </a:t>
            </a:r>
            <a:endParaRPr lang="ru-RU" sz="2000" dirty="0"/>
          </a:p>
          <a:p>
            <a:r>
              <a:rPr lang="uk-UA" sz="2000" dirty="0"/>
              <a:t>Батько</a:t>
            </a:r>
            <a:r>
              <a:rPr lang="ru-RU" sz="2000" dirty="0"/>
              <a:t>  </a:t>
            </a:r>
            <a:r>
              <a:rPr lang="uk-UA" sz="2000" dirty="0" smtClean="0">
                <a:hlinkClick r:id="rId10"/>
              </a:rPr>
              <a:t>Коцюбинський</a:t>
            </a:r>
            <a:r>
              <a:rPr lang="ru-RU" sz="2000" dirty="0" smtClean="0">
                <a:hlinkClick r:id="rId10"/>
              </a:rPr>
              <a:t> </a:t>
            </a:r>
            <a:r>
              <a:rPr lang="ru-RU" sz="2000" dirty="0">
                <a:hlinkClick r:id="rId10"/>
              </a:rPr>
              <a:t>Михайло  </a:t>
            </a:r>
            <a:r>
              <a:rPr lang="ru-RU" sz="2000" dirty="0" smtClean="0">
                <a:hlinkClick r:id="rId10"/>
              </a:rPr>
              <a:t>Михайлович</a:t>
            </a:r>
            <a:endParaRPr lang="ru-RU" sz="2000" dirty="0"/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355977" y="836712"/>
            <a:ext cx="381642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</TotalTime>
  <Words>621</Words>
  <Application>Microsoft Office PowerPoint</Application>
  <PresentationFormat>Экран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Михайло Коцюбинський</vt:lpstr>
      <vt:lpstr>Презентация PowerPoint</vt:lpstr>
      <vt:lpstr>          Батьки</vt:lpstr>
      <vt:lpstr>           Родина</vt:lpstr>
      <vt:lpstr>      Навчання</vt:lpstr>
      <vt:lpstr>                        Праця</vt:lpstr>
      <vt:lpstr>Презентация PowerPoint</vt:lpstr>
      <vt:lpstr>            Родина Коцюбинського</vt:lpstr>
      <vt:lpstr>Презентация PowerPoint</vt:lpstr>
      <vt:lpstr>   Творчість </vt:lpstr>
      <vt:lpstr>Презентация PowerPoint</vt:lpstr>
      <vt:lpstr>Презентация PowerPoint</vt:lpstr>
      <vt:lpstr>Сучасність</vt:lpstr>
      <vt:lpstr>1948 рік: Михайлина Коцюбинська з батьками - Хомою Михайловичем і Катериною Яківною. Фото з домашнього архiву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18</cp:revision>
  <dcterms:modified xsi:type="dcterms:W3CDTF">2011-11-23T19:45:43Z</dcterms:modified>
</cp:coreProperties>
</file>