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70" r:id="rId9"/>
    <p:sldId id="265" r:id="rId10"/>
    <p:sldId id="263" r:id="rId11"/>
    <p:sldId id="264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204" autoAdjust="0"/>
  </p:normalViewPr>
  <p:slideViewPr>
    <p:cSldViewPr>
      <p:cViewPr>
        <p:scale>
          <a:sx n="77" d="100"/>
          <a:sy n="77" d="100"/>
        </p:scale>
        <p:origin x="-1176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6A3DA-A750-413F-A388-79B38601C61A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9CB21-EF11-4CE6-B9CA-6D545D011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634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7%D0%B5%D1%85%D0%BE%D1%81%D0%BB%D0%BE%D0%B2%D0%B0%D1%87%D1%87%D0%B8%D0%BD%D0%B0" TargetMode="External"/><Relationship Id="rId3" Type="http://schemas.openxmlformats.org/officeDocument/2006/relationships/hyperlink" Target="http://uk.wikipedia.org/wiki/%D0%A5%D1%80%D1%83%D1%89%D0%BE%D0%B2" TargetMode="External"/><Relationship Id="rId7" Type="http://schemas.openxmlformats.org/officeDocument/2006/relationships/hyperlink" Target="http://uk.wikipedia.org/wiki/%D0%9D%D0%94%D0%A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%D0%9F%D0%BE%D0%BB%D1%8C%D1%89%D0%B0" TargetMode="External"/><Relationship Id="rId5" Type="http://schemas.openxmlformats.org/officeDocument/2006/relationships/hyperlink" Target="http://uk.wikipedia.org/wiki/%D0%A3%D0%B3%D0%BE%D1%80%D1%89%D0%B8%D0%BD%D0%B0" TargetMode="External"/><Relationship Id="rId10" Type="http://schemas.openxmlformats.org/officeDocument/2006/relationships/hyperlink" Target="http://uk.wikipedia.org/wiki/%D0%A1%D0%A0%D0%A1%D0%A0" TargetMode="External"/><Relationship Id="rId4" Type="http://schemas.openxmlformats.org/officeDocument/2006/relationships/hyperlink" Target="http://uk.wikipedia.org/wiki/%D0%91%D1%80%D0%B5%D0%B6%D0%BD%D1%94%D0%B2" TargetMode="External"/><Relationship Id="rId9" Type="http://schemas.openxmlformats.org/officeDocument/2006/relationships/hyperlink" Target="http://uk.wikipedia.org/wiki/%D0%9E%D0%9E%D0%9D" TargetMode="Externa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7%D0%B5%D1%85%D0%BE%D1%81%D0%BB%D0%BE%D0%B2%D0%B0%D1%87%D1%87%D0%B8%D0%BD%D0%B0" TargetMode="External"/><Relationship Id="rId3" Type="http://schemas.openxmlformats.org/officeDocument/2006/relationships/hyperlink" Target="http://uk.wikipedia.org/wiki/%D0%A5%D1%80%D1%83%D1%89%D0%BE%D0%B2" TargetMode="External"/><Relationship Id="rId7" Type="http://schemas.openxmlformats.org/officeDocument/2006/relationships/hyperlink" Target="http://uk.wikipedia.org/wiki/%D0%9D%D0%94%D0%A0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%D0%9F%D0%BE%D0%BB%D1%8C%D1%89%D0%B0" TargetMode="External"/><Relationship Id="rId5" Type="http://schemas.openxmlformats.org/officeDocument/2006/relationships/hyperlink" Target="http://uk.wikipedia.org/wiki/%D0%A3%D0%B3%D0%BE%D1%80%D1%89%D0%B8%D0%BD%D0%B0" TargetMode="External"/><Relationship Id="rId10" Type="http://schemas.openxmlformats.org/officeDocument/2006/relationships/hyperlink" Target="http://uk.wikipedia.org/wiki/%D0%A1%D0%A0%D0%A1%D0%A0" TargetMode="External"/><Relationship Id="rId4" Type="http://schemas.openxmlformats.org/officeDocument/2006/relationships/hyperlink" Target="http://uk.wikipedia.org/wiki/%D0%91%D1%80%D0%B5%D0%B6%D0%BD%D1%94%D0%B2" TargetMode="External"/><Relationship Id="rId9" Type="http://schemas.openxmlformats.org/officeDocument/2006/relationships/hyperlink" Target="http://uk.wikipedia.org/wiki/%D0%9E%D0%9E%D0%9D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3%D0%BA%D1%80%D0%B0%D1%97%D0%BD%D1%81%D1%8C%D0%BA%D0%B0_%D0%B3%D1%80%D0%B5%D0%BA%D0%BE-%D0%BA%D0%B0%D1%82%D0%BE%D0%BB%D0%B8%D1%86%D1%8C%D0%BA%D0%B0_%D1%86%D0%B5%D1%80%D0%BA%D0%B2%D0%B0" TargetMode="External"/><Relationship Id="rId13" Type="http://schemas.openxmlformats.org/officeDocument/2006/relationships/hyperlink" Target="http://uk.wikipedia.org/wiki/%D0%93%D0%B0%D0%BB%D0%B8%D1%87%D0%B8%D0%BD%D0%B0" TargetMode="External"/><Relationship Id="rId18" Type="http://schemas.openxmlformats.org/officeDocument/2006/relationships/hyperlink" Target="http://uk.wikipedia.org/wiki/%D0%90%D0%B4%D0%B2%D0%B5%D0%BD%D1%82%D0%B8%D1%81%D1%82%D0%B8" TargetMode="External"/><Relationship Id="rId3" Type="http://schemas.openxmlformats.org/officeDocument/2006/relationships/hyperlink" Target="http://uk.wikipedia.org/wiki/%D0%A5%D1%80%D1%83%D1%89%D0%BE%D0%B2" TargetMode="External"/><Relationship Id="rId7" Type="http://schemas.openxmlformats.org/officeDocument/2006/relationships/hyperlink" Target="http://uk.wikipedia.org/wiki/%D0%9F%D0%BE%D1%87%D0%B0%D1%97%D0%B2%D1%81%D1%8C%D0%BA%D0%B0_%D0%9B%D0%B0%D0%B2%D1%80%D0%B0" TargetMode="External"/><Relationship Id="rId12" Type="http://schemas.openxmlformats.org/officeDocument/2006/relationships/hyperlink" Target="http://uk.wikipedia.org/wiki/%D0%A2%D0%B5%D1%80%D0%B5%D0%BB%D1%8F_%D0%99%D0%BE%D1%81%D0%B8%D0%BF" TargetMode="External"/><Relationship Id="rId17" Type="http://schemas.openxmlformats.org/officeDocument/2006/relationships/hyperlink" Target="http://uk.wikipedia.org/w/index.php?title=%D0%9F%E2%80%99%D1%8F%D1%82%D0%B8%D0%B4%D0%B5%D1%81%D1%8F%D1%82%D0%BD%D0%B8%D0%BA%D0%B8&amp;action=edit&amp;redlink=1" TargetMode="External"/><Relationship Id="rId2" Type="http://schemas.openxmlformats.org/officeDocument/2006/relationships/slide" Target="../slides/slide7.xml"/><Relationship Id="rId16" Type="http://schemas.openxmlformats.org/officeDocument/2006/relationships/hyperlink" Target="http://uk.wikipedia.org/wiki/%D0%A0%D0%BE%D0%BC%D0%B0%D0%BD%D1%8E%D0%BA_%D0%92%D0%B0%D1%81%D0%B8%D0%BB%D1%8C" TargetMode="External"/><Relationship Id="rId20" Type="http://schemas.openxmlformats.org/officeDocument/2006/relationships/hyperlink" Target="http://uk.wikipedia.org/w/index.php?title=%D0%92%D1%96%D0%BD%D1%81_%D0%93%D0%B5%D0%BE%D1%80%D0%B3%D1%96%D0%B9&amp;action=edit&amp;redlink=1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1974" TargetMode="External"/><Relationship Id="rId11" Type="http://schemas.openxmlformats.org/officeDocument/2006/relationships/hyperlink" Target="http://uk.wikipedia.org/wiki/%D0%9A%D0%94%D0%91" TargetMode="External"/><Relationship Id="rId5" Type="http://schemas.openxmlformats.org/officeDocument/2006/relationships/hyperlink" Target="http://uk.wikipedia.org/wiki/1964" TargetMode="External"/><Relationship Id="rId15" Type="http://schemas.openxmlformats.org/officeDocument/2006/relationships/hyperlink" Target="http://uk.wikipedia.org/wiki/%D0%A0%D0%BE%D1%81%D1%96%D0%B9%D1%81%D1%8C%D0%BA%D0%B0_%D0%BF%D1%80%D0%B0%D0%B2%D0%BE%D1%81%D0%BB%D0%B0%D0%B2%D0%BD%D0%B0_%D1%86%D0%B5%D1%80%D0%BA%D0%B2%D0%B0" TargetMode="External"/><Relationship Id="rId10" Type="http://schemas.openxmlformats.org/officeDocument/2006/relationships/hyperlink" Target="http://uk.wikipedia.org/wiki/1969" TargetMode="External"/><Relationship Id="rId19" Type="http://schemas.openxmlformats.org/officeDocument/2006/relationships/hyperlink" Target="http://uk.wikipedia.org/wiki/%D0%A1%D0%B2%D1%96%D0%B4%D0%BA%D0%B8_%D0%84%D0%B3%D0%BE%D0%B2%D0%B8" TargetMode="External"/><Relationship Id="rId4" Type="http://schemas.openxmlformats.org/officeDocument/2006/relationships/hyperlink" Target="http://uk.wikipedia.org/wiki/1959" TargetMode="External"/><Relationship Id="rId9" Type="http://schemas.openxmlformats.org/officeDocument/2006/relationships/hyperlink" Target="http://uk.wikipedia.org/wiki/1968" TargetMode="External"/><Relationship Id="rId14" Type="http://schemas.openxmlformats.org/officeDocument/2006/relationships/hyperlink" Target="http://uk.wikipedia.org/wiki/%D0%97%D0%B0%D0%BA%D0%B0%D1%80%D0%BF%D0%B0%D1%82%D1%82%D1%8F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0%BC%D1%83%D0%BD%D1%96%D1%81%D1%82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uk.wikipedia.org/wiki/%D0%9B%D1%8C%D0%B2%D1%96%D0%B2" TargetMode="External"/><Relationship Id="rId4" Type="http://schemas.openxmlformats.org/officeDocument/2006/relationships/hyperlink" Target="http://uk.wikipedia.org/wiki/%D0%9A%D0%B8%D1%97%D0%B2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94%D0%91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uk.wikipedia.org/wiki/%D0%A1%D0%A0%D0%A1%D0%A0" TargetMode="External"/><Relationship Id="rId4" Type="http://schemas.openxmlformats.org/officeDocument/2006/relationships/hyperlink" Target="http://uk.wikipedia.org/wiki/%D0%9C%D0%BE%D1%81%D0%BA%D0%B2%D0%B0" TargetMode="External"/></Relationships>
</file>

<file path=ppt/notesSlides/_rels/notes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0%BE%D1%80%D0%B1%D0%B0%D1%87%D0%BE%D0%B2_%D0%9C%D0%B8%D1%85%D0%B0%D0%B9%D0%BB%D0%BE_%D0%A1%D0%B5%D1%80%D0%B3%D1%96%D0%B9%D0%BE%D0%B2%D0%B8%D1%87" TargetMode="External"/><Relationship Id="rId3" Type="http://schemas.openxmlformats.org/officeDocument/2006/relationships/hyperlink" Target="http://uk.wikipedia.org/wiki/%D0%A3%D0%93%D0%9A%D0%A6" TargetMode="External"/><Relationship Id="rId7" Type="http://schemas.openxmlformats.org/officeDocument/2006/relationships/hyperlink" Target="http://uk.wikipedia.org/wiki/%D0%86%D0%B2%D0%B0%D0%BD-%D0%9F%D0%B0%D0%B2%D0%BB%D0%BE_II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k.wikipedia.org/wiki/1989" TargetMode="External"/><Relationship Id="rId5" Type="http://schemas.openxmlformats.org/officeDocument/2006/relationships/hyperlink" Target="http://uk.wikipedia.org/wiki/17_%D0%B2%D0%B5%D1%80%D0%B5%D1%81%D0%BD%D1%8F" TargetMode="External"/><Relationship Id="rId4" Type="http://schemas.openxmlformats.org/officeDocument/2006/relationships/hyperlink" Target="http://uk.wikipedia.org/wiki/%D0%A1%D1%82%D0%B5%D1%80%D0%BD%D1%8E%D0%BA_%D0%92%D0%BE%D0%BB%D0%BE%D0%B4%D0%B8%D0%BC%D0%B8%D1%8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після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десятиліть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терору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атмосфері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жорсткого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контролю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всіх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наявних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засобах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ідеологічної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обробки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міг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зародитися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гідний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подиву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режимові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Дисидентство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великою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мірою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виросло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десталінізації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послаблення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паралічу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страху»,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зроблено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Хрущов"/>
              </a:rPr>
              <a:t>Хрущовим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Але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обмежені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викриття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страхітливих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злочинів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сталінської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розчарування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скептицизм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відносно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сторін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режиму. Тому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спроба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Брежнєв"/>
              </a:rPr>
              <a:t>Брежнєва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обмежити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лібералізацію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протести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опозицію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особливо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інтелігенції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Помітний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вплив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формування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інакодумства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справляли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зовнішні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фактори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Передусім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стосується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антикомуністичних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виступів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країнах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соціалістичного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табору»,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зокрема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1956 р. в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Угорщина"/>
              </a:rPr>
              <a:t>Угорщині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потім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Польща"/>
              </a:rPr>
              <a:t>Польщі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НДР"/>
              </a:rPr>
              <a:t>НДР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Чехословаччина"/>
              </a:rPr>
              <a:t>Чехословаччині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розгортання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світового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правозахисного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руху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стимульованого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прийнятою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ООН"/>
              </a:rPr>
              <a:t>ООН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у 1948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розповсюдженою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1963 року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Загальною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декларацією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прав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людини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(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СРСР"/>
              </a:rPr>
              <a:t>СРСР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голосував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після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десятиліть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терору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атмосфері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жорсткого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контролю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всіх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наявних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засобах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ідеологічної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обробки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міг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зародитися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гідний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подиву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режимові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Дисидентство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великою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мірою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виросло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десталінізації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послаблення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паралічу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страху»,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зроблено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Хрущов"/>
              </a:rPr>
              <a:t>Хрущовим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Але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обмежені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викриття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страхітливих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злочинів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сталінської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доби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розчарування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скептицизм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відносно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сторін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режиму. Тому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спроба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Брежнєв"/>
              </a:rPr>
              <a:t>Брежнєва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обмежити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лібералізацію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протести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опозицію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особливо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інтелігенції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Помітний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вплив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формування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інакодумства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справляли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зовнішні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фактори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Передусім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стосується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антикомуністичних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виступів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країнах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соціалістичного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табору»,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зокрема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1956 р. в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Угорщина"/>
              </a:rPr>
              <a:t>Угорщині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потім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Польща"/>
              </a:rPr>
              <a:t>Польщі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НДР"/>
              </a:rPr>
              <a:t>НДР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Чехословаччина"/>
              </a:rPr>
              <a:t>Чехословаччині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розгортання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світового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правозахисного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руху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стимульованого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прийнятою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ООН"/>
              </a:rPr>
              <a:t>ООН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у 1948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розповсюдженою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1963 року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Загальною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декларацією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прав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людини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(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СРСР"/>
              </a:rPr>
              <a:t>СРСР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голосував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1Правозахисний</a:t>
            </a:r>
          </a:p>
          <a:p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Викриття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тоталітарного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режиму</a:t>
            </a:r>
          </a:p>
          <a:p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Забезпечення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демократичного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розвитку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СРСР</a:t>
            </a:r>
          </a:p>
          <a:p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2Релігійний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Критика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атеїстичного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виховання</a:t>
            </a:r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Вільного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волевиявлення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релігійних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уподобань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(на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відродження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греко-католицької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церкви)</a:t>
            </a:r>
          </a:p>
          <a:p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3Національний</a:t>
            </a:r>
          </a:p>
          <a:p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Засудження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політики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денаціоналізації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русифікації</a:t>
            </a:r>
            <a:endParaRPr lang="ru-RU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Відродження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престижу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української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мови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культури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видання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україномовних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періодичних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видань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т.д.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Вони включали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релігійних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публікацій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заборону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дітей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релігії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проведення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них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атеїстичної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агітації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засилання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агентів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середовище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священнослужителів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церковної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ієрархії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закриття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культових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споруд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застосування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тих,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хто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стоїть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громадських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економічних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санкцій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можливості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здобути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освіту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Антирелігійна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кампанія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Хрущов"/>
              </a:rPr>
              <a:t>Хрущова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у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1959"/>
              </a:rPr>
              <a:t>1959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1964"/>
              </a:rPr>
              <a:t>1964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призвела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закриття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половини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православних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церков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усіх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близько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7 000 у 1959).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Намагання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влади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закрити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1974"/>
              </a:rPr>
              <a:t>1974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Почаївська Лавра"/>
              </a:rPr>
              <a:t>Почаївську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Почаївська Лавра"/>
              </a:rPr>
              <a:t> Лавру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солідарного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опору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монахів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розголосу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кордоном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здійснене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Духовна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безплідність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радянської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ідеології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одного боку,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обурення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жорстокою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політикою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режиму,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зумовили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відновлення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потягу до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релігії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особливо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Скажене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переслідування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Українська греко-католицька церква"/>
              </a:rPr>
              <a:t>Української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Українська греко-католицька церква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Українська греко-католицька церква"/>
              </a:rPr>
              <a:t>греко-католицької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Українська греко-католицька церква"/>
              </a:rPr>
              <a:t> церкви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церкви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катакомбах»)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змогло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цілком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знищити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останні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десятиліття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таємні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відправи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для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віруючих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проводили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Західній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300—350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греко-католицьких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священиків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чолі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кількома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єпископами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Існували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навіть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підпільні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монастирі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таємні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друкарні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1968"/>
              </a:rPr>
              <a:t>1968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1969"/>
              </a:rPr>
              <a:t>1969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1" tooltip="КДБ"/>
              </a:rPr>
              <a:t>КДБ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провели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масові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арешти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священників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Греко-Католицької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Церкви, а 1969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єпископ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Величковський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засуджений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три роки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ув'язнення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1973 священник В.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Прокопів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заарештований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те,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супроводжав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Москви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делегацію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вимагала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офіційного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відновлення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Греко-Католицької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Церкви.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1982 р.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2" tooltip="Тереля Йосип"/>
              </a:rPr>
              <a:t>Йосип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2" tooltip="Тереля Йосип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2" tooltip="Тереля Йосип"/>
              </a:rPr>
              <a:t>Тереля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організував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Комітет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захисту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Української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католицької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церкви,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ставив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мету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домогтися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легалізації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Хоч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відповідь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режим став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заарештовувати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активістів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українців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3" tooltip="Галичина"/>
              </a:rPr>
              <a:t>Галичини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та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 tooltip="Закарпаття"/>
              </a:rPr>
              <a:t>Закарпаття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відданість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давній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церкві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втрачала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Православна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церква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офіційно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називалася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tooltip="Російська православна церква"/>
              </a:rPr>
              <a:t>Російською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tooltip="Російська православна церква"/>
              </a:rPr>
              <a:t> православною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tooltip="Російська православна церква"/>
              </a:rPr>
              <a:t>церквою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перебувала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вигіднішому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становищі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оскільки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визнавав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радянський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уряд. Але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цього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співробітництво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режимом,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доходило до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плазування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перед ним. Як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наслідок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православній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церкві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особливо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ієрархії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поширилися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корупція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лицемірство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тенденція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задовольняти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державні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інтереси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рахунок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релігійних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потреб.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призвело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того,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кілька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членів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нижчого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духовенства,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зокрема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жорстоко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переслідуваний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6" tooltip="Романюк Василь"/>
              </a:rPr>
              <a:t>Василь Романюк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виступили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осудом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як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власних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зверхників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так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держави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найбільш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войовничими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динамічними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віровизнаннями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1960—70-х роках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баптистська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протестантські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церкви —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7" tooltip="П’ятидесятники (ще не написана)"/>
              </a:rPr>
              <a:t>п’ятидесятники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8" tooltip="Адвентисти"/>
              </a:rPr>
              <a:t>адвентисти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9" tooltip="Свідки Єгови"/>
              </a:rPr>
              <a:t>Свідки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9" tooltip="Свідки Єгови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9" tooltip="Свідки Єгови"/>
              </a:rPr>
              <a:t>Єгови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Вони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відправляли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релігійні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потреби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автономних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конгрегаціях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дітей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цього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вимагає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нерідко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відмовлялися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реєструватися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органах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влади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ускладнювало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властям контроль над ними.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погляди,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спирається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простих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віруючих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відданість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вірі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приваблювали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них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численних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новонавернених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особливо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Східній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роки вони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складали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непропорційно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велику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частку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в'язнів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совісті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в СРСР. До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виїзду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Сполучені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Штати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першим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провідником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баптистів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пастор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0" tooltip="Вінс Георгій (ще не написана)"/>
              </a:rPr>
              <a:t>Георгій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0" tooltip="Вінс Георгій (ще не написана)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0" tooltip="Вінс Георгій (ще не написана)"/>
              </a:rPr>
              <a:t>Вінс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частина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членів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швидко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робили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багатообіцяючу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кар'єру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переконаними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Комуніст"/>
              </a:rPr>
              <a:t>комуністами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Хоча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діяли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переважно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Київ"/>
              </a:rPr>
              <a:t>Києві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та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ьвів"/>
              </a:rPr>
              <a:t>Львові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вони походили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різних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частин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Більшість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складали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східні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українці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них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зв'язки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Західною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навчалися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працювали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риса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полягала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тому,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чимало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інтелігентів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сім'ях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першими,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хто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залишив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село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приєднався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лав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міської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інтелігенції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Звідси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той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наївний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ідеалізм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складна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аргументація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часто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притаманні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їхнім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заявам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Загалом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вони становили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дуже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аморфний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неорганізований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конгломерат людей.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налічувалося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більше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тисячі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Володіючи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монополією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засоби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комунікації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режим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всіляко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перешкоджав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поширенню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інформації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громадськості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Коли ж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якась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інформація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все ж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з'являлася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то вона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звичайно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спотвореною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змальовувала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негативному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Але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відміну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сталінських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таємна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поліція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вже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виявляла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такого фанатизму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знищувала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дійсних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потенційних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супротивників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Тепер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намагалася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ізолювати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суспільства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застосовуючи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них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дедалі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більшого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тиску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змусити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покаятися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замовкнути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Тим,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хто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критикував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режим,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відмовляли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робочих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місцях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можливості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здобуття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освіти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їхнім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дітям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навіть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даху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над головою.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Найупертіших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засуджували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тривалих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термінів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ув'язнення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запроторювали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психіатричних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лікарень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давали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препарати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руйнують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людську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особистість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Знищуючи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кількох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КДБ"/>
              </a:rPr>
              <a:t>КДБ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успішно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вдавалося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залякати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багатьох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діяльності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таємна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поліція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такою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обмеженою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 у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Москва"/>
              </a:rPr>
              <a:t>Москві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Ізольовані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столичних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західних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журналістів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українські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дисиденти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захисту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званої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парасолі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гласності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як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видатні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російські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єврейські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колеги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проблема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національних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прав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українців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Заході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великого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інтересу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Тим часом,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побоюючись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українського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націоналізму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режим проводив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особливо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жорстокі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репресії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Ось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київський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КДБ"/>
              </a:rPr>
              <a:t>КДБ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репутацію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найбрутальнішого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СРСР"/>
              </a:rPr>
              <a:t>СРСР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ось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звідки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непропорційно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велике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число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українських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репресованих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Досяг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успіху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рух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визнання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УГКЦ"/>
              </a:rPr>
              <a:t>УГКЦ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розпочатий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середині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1980-х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митрополитом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Стернюк Володимир"/>
              </a:rPr>
              <a:t>Стернюком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та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підпільною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ієрархією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Переломними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подіями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багатотисячний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молитовний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похід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Львові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Собору Святого Юра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17 вересня"/>
              </a:rPr>
              <a:t>17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17 вересня"/>
              </a:rPr>
              <a:t>вересня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1989"/>
              </a:rPr>
              <a:t>1989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року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вимогою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легалізації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УГКЦ"/>
              </a:rPr>
              <a:t>УГКЦ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Радянському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Союзі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зустріч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Папи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Іван-Павло II"/>
              </a:rPr>
              <a:t>Івана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Іван-Павло II"/>
              </a:rPr>
              <a:t> Павла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Іван-Павло II"/>
              </a:rPr>
              <a:t>II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Горбачов Михайло Сергійович"/>
              </a:rPr>
              <a:t>Михайлом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Горбачов Михайло Сергійович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Горбачов Михайло Сергійович"/>
              </a:rPr>
              <a:t>Горбачовим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грудні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того ж року. Вони дали початок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легалізації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УГКЦ"/>
              </a:rPr>
              <a:t>УГКЦ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CB21-EF11-4CE6-B9CA-6D545D0111F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BD09-8A0A-41A6-8A69-4CCFD5B4DE9C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D627B-2E60-4BE9-A84F-10175B715F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2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4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3447"/>
            <a:ext cx="9144000" cy="68848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3126209"/>
          </a:xfrm>
        </p:spPr>
        <p:txBody>
          <a:bodyPr>
            <a:normAutofit fontScale="90000"/>
          </a:bodyPr>
          <a:lstStyle/>
          <a:p>
            <a:r>
              <a:rPr lang="uk-UA" sz="80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Дисидентський рух</a:t>
            </a:r>
            <a:r>
              <a:rPr lang="uk-UA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/>
            </a:r>
            <a:br>
              <a:rPr lang="uk-UA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ru-RU" b="1" dirty="0"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3861048"/>
            <a:ext cx="3923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/>
              <a:t>"Народе </a:t>
            </a:r>
            <a:r>
              <a:rPr lang="ru-RU" sz="3200" i="1" dirty="0" err="1"/>
              <a:t>мій</a:t>
            </a:r>
            <a:r>
              <a:rPr lang="ru-RU" sz="3200" i="1" dirty="0" smtClean="0"/>
              <a:t>!</a:t>
            </a:r>
            <a:endParaRPr lang="en-US" sz="3200" i="1" dirty="0" smtClean="0"/>
          </a:p>
          <a:p>
            <a:r>
              <a:rPr lang="ru-RU" sz="3200" i="1" dirty="0" smtClean="0"/>
              <a:t> </a:t>
            </a:r>
            <a:r>
              <a:rPr lang="ru-RU" sz="3200" i="1" dirty="0"/>
              <a:t>До тебе я поверну,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err="1"/>
              <a:t>і</a:t>
            </a:r>
            <a:r>
              <a:rPr lang="ru-RU" sz="3200" i="1" dirty="0"/>
              <a:t> в </a:t>
            </a:r>
            <a:r>
              <a:rPr lang="ru-RU" sz="3200" i="1" dirty="0" err="1"/>
              <a:t>смерті</a:t>
            </a:r>
            <a:r>
              <a:rPr lang="ru-RU" sz="3200" i="1" dirty="0"/>
              <a:t> </a:t>
            </a:r>
            <a:r>
              <a:rPr lang="ru-RU" sz="3200" i="1" dirty="0" err="1"/>
              <a:t>обернуся</a:t>
            </a:r>
            <a:r>
              <a:rPr lang="ru-RU" sz="3200" i="1" dirty="0"/>
              <a:t> до </a:t>
            </a:r>
            <a:r>
              <a:rPr lang="ru-RU" sz="3200" i="1" dirty="0" err="1"/>
              <a:t>життя</a:t>
            </a:r>
            <a:r>
              <a:rPr lang="ru-RU" sz="3200" i="1" dirty="0" smtClean="0"/>
              <a:t>...“</a:t>
            </a:r>
            <a:endParaRPr lang="en-US" sz="3200" i="1" dirty="0" smtClean="0"/>
          </a:p>
          <a:p>
            <a:r>
              <a:rPr lang="en-US" sz="3200" dirty="0" smtClean="0"/>
              <a:t>                         </a:t>
            </a:r>
            <a:r>
              <a:rPr lang="uk-UA" sz="3200" dirty="0" smtClean="0"/>
              <a:t>В.Стус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1" y="-18289"/>
            <a:ext cx="9144001" cy="687628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860032" cy="404056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Segoe Script" pitchFamily="34" charset="0"/>
              </a:rPr>
              <a:t>Спочатку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осередок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українських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дисидентів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складали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Segoe Script" pitchFamily="34" charset="0"/>
              </a:rPr>
              <a:t>«</a:t>
            </a:r>
            <a:r>
              <a:rPr lang="ru-RU" sz="2800" b="1" u="sng" dirty="0" err="1">
                <a:solidFill>
                  <a:srgbClr val="C00000"/>
                </a:solidFill>
                <a:latin typeface="Segoe Script" pitchFamily="34" charset="0"/>
              </a:rPr>
              <a:t>шістдесятники</a:t>
            </a:r>
            <a:r>
              <a:rPr lang="ru-RU" sz="2800" b="1" u="sng" dirty="0">
                <a:solidFill>
                  <a:srgbClr val="C00000"/>
                </a:solidFill>
                <a:latin typeface="Segoe Script" pitchFamily="34" charset="0"/>
              </a:rPr>
              <a:t>»</a:t>
            </a:r>
            <a:r>
              <a:rPr lang="ru-RU" sz="2800" b="1" dirty="0">
                <a:latin typeface="Segoe Script" pitchFamily="34" charset="0"/>
              </a:rPr>
              <a:t> — </a:t>
            </a:r>
            <a:r>
              <a:rPr lang="ru-RU" sz="2800" b="1" dirty="0" err="1">
                <a:latin typeface="Segoe Script" pitchFamily="34" charset="0"/>
              </a:rPr>
              <a:t>нове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плідне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покоління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письменників</a:t>
            </a:r>
            <a:r>
              <a:rPr lang="ru-RU" sz="2800" b="1" dirty="0">
                <a:latin typeface="Segoe Script" pitchFamily="34" charset="0"/>
              </a:rPr>
              <a:t>, </a:t>
            </a:r>
            <a:r>
              <a:rPr lang="ru-RU" sz="2800" b="1" dirty="0" err="1">
                <a:latin typeface="Segoe Script" pitchFamily="34" charset="0"/>
              </a:rPr>
              <a:t>що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здобувало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собі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визнання</a:t>
            </a:r>
            <a:r>
              <a:rPr lang="ru-RU" sz="2800" b="1" dirty="0">
                <a:latin typeface="Segoe Script" pitchFamily="34" charset="0"/>
              </a:rPr>
              <a:t>.</a:t>
            </a:r>
          </a:p>
        </p:txBody>
      </p:sp>
      <p:pic>
        <p:nvPicPr>
          <p:cNvPr id="8" name="Рисунок 7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354018">
            <a:off x="6844025" y="4191392"/>
            <a:ext cx="1914525" cy="2390775"/>
          </a:xfrm>
          <a:prstGeom prst="rect">
            <a:avLst/>
          </a:prstGeom>
        </p:spPr>
      </p:pic>
      <p:pic>
        <p:nvPicPr>
          <p:cNvPr id="7" name="Рисунок 6" descr="images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9978262">
            <a:off x="4741545" y="2098424"/>
            <a:ext cx="2209207" cy="1910964"/>
          </a:xfrm>
          <a:prstGeom prst="rect">
            <a:avLst/>
          </a:prstGeom>
        </p:spPr>
      </p:pic>
      <p:pic>
        <p:nvPicPr>
          <p:cNvPr id="5" name="Рисунок 4" descr="319104_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20072" y="0"/>
            <a:ext cx="3096344" cy="1950697"/>
          </a:xfrm>
          <a:prstGeom prst="rect">
            <a:avLst/>
          </a:prstGeom>
        </p:spPr>
      </p:pic>
      <p:pic>
        <p:nvPicPr>
          <p:cNvPr id="6" name="Рисунок 5" descr="9095725_ac70fce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1392498">
            <a:off x="7020217" y="1823316"/>
            <a:ext cx="1747912" cy="2438337"/>
          </a:xfrm>
          <a:prstGeom prst="rect">
            <a:avLst/>
          </a:prstGeom>
        </p:spPr>
      </p:pic>
      <p:pic>
        <p:nvPicPr>
          <p:cNvPr id="10" name="Рисунок 9" descr="kaline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376301">
            <a:off x="2501953" y="3965882"/>
            <a:ext cx="2088232" cy="3083945"/>
          </a:xfrm>
          <a:prstGeom prst="rect">
            <a:avLst/>
          </a:prstGeom>
        </p:spPr>
      </p:pic>
      <p:pic>
        <p:nvPicPr>
          <p:cNvPr id="9" name="Рисунок 8" descr="354_VINGRAN_1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88024" y="4010025"/>
            <a:ext cx="1905000" cy="2847975"/>
          </a:xfrm>
          <a:prstGeom prst="rect">
            <a:avLst/>
          </a:prstGeom>
        </p:spPr>
      </p:pic>
      <p:pic>
        <p:nvPicPr>
          <p:cNvPr id="12" name="Рисунок 11" descr="photo_thumbe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3568" y="3941122"/>
            <a:ext cx="1881386" cy="2916878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4000" cy="68762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6480313" cy="6858000"/>
          </a:xfrm>
        </p:spPr>
        <p:txBody>
          <a:bodyPr>
            <a:noAutofit/>
          </a:bodyPr>
          <a:lstStyle/>
          <a:p>
            <a:pPr algn="l"/>
            <a:r>
              <a:rPr lang="ru-RU" sz="2600" dirty="0" err="1">
                <a:latin typeface="Segoe Script" pitchFamily="34" charset="0"/>
              </a:rPr>
              <a:t>Євген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Сверстюк</a:t>
            </a:r>
            <a:r>
              <a:rPr lang="ru-RU" sz="2600" dirty="0">
                <a:latin typeface="Segoe Script" pitchFamily="34" charset="0"/>
              </a:rPr>
              <a:t> писав у 1993 </a:t>
            </a:r>
            <a:r>
              <a:rPr lang="ru-RU" sz="2600" dirty="0" err="1">
                <a:latin typeface="Segoe Script" pitchFamily="34" charset="0"/>
              </a:rPr>
              <a:t>році</a:t>
            </a:r>
            <a:r>
              <a:rPr lang="ru-RU" sz="2600" dirty="0">
                <a:latin typeface="Segoe Script" pitchFamily="34" charset="0"/>
              </a:rPr>
              <a:t>: </a:t>
            </a:r>
            <a:r>
              <a:rPr lang="ru-RU" sz="2600" b="1" dirty="0">
                <a:latin typeface="Segoe Script" pitchFamily="34" charset="0"/>
              </a:rPr>
              <a:t>«… </a:t>
            </a:r>
            <a:r>
              <a:rPr lang="ru-RU" sz="2600" b="1" dirty="0" err="1">
                <a:latin typeface="Segoe Script" pitchFamily="34" charset="0"/>
              </a:rPr>
              <a:t>Серед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ознак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шістдесятників</a:t>
            </a:r>
            <a:r>
              <a:rPr lang="ru-RU" sz="2600" b="1" dirty="0">
                <a:latin typeface="Segoe Script" pitchFamily="34" charset="0"/>
              </a:rPr>
              <a:t> я б поставив на перше </a:t>
            </a:r>
            <a:r>
              <a:rPr lang="ru-RU" sz="2600" b="1" dirty="0" err="1">
                <a:latin typeface="Segoe Script" pitchFamily="34" charset="0"/>
              </a:rPr>
              <a:t>місце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юний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ідеалізм</a:t>
            </a:r>
            <a:r>
              <a:rPr lang="ru-RU" sz="2600" b="1" dirty="0">
                <a:latin typeface="Segoe Script" pitchFamily="34" charset="0"/>
              </a:rPr>
              <a:t>, </a:t>
            </a:r>
            <a:r>
              <a:rPr lang="ru-RU" sz="2600" b="1" dirty="0" err="1">
                <a:latin typeface="Segoe Script" pitchFamily="34" charset="0"/>
              </a:rPr>
              <a:t>який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просвітлює</a:t>
            </a:r>
            <a:r>
              <a:rPr lang="ru-RU" sz="2600" b="1" dirty="0">
                <a:latin typeface="Segoe Script" pitchFamily="34" charset="0"/>
              </a:rPr>
              <a:t>, </a:t>
            </a:r>
            <a:r>
              <a:rPr lang="ru-RU" sz="2600" b="1" dirty="0" err="1">
                <a:latin typeface="Segoe Script" pitchFamily="34" charset="0"/>
              </a:rPr>
              <a:t>підносить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і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єднає</a:t>
            </a:r>
            <a:r>
              <a:rPr lang="ru-RU" sz="2600" b="1" dirty="0">
                <a:latin typeface="Segoe Script" pitchFamily="34" charset="0"/>
              </a:rPr>
              <a:t>… Другою </a:t>
            </a:r>
            <a:r>
              <a:rPr lang="ru-RU" sz="2600" b="1" dirty="0" err="1">
                <a:latin typeface="Segoe Script" pitchFamily="34" charset="0"/>
              </a:rPr>
              <a:t>ознакою</a:t>
            </a:r>
            <a:r>
              <a:rPr lang="ru-RU" sz="2600" b="1" dirty="0">
                <a:latin typeface="Segoe Script" pitchFamily="34" charset="0"/>
              </a:rPr>
              <a:t> я б назвав </a:t>
            </a:r>
            <a:r>
              <a:rPr lang="ru-RU" sz="2600" b="1" dirty="0" err="1">
                <a:latin typeface="Segoe Script" pitchFamily="34" charset="0"/>
              </a:rPr>
              <a:t>шукання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правди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і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чесної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позиції</a:t>
            </a:r>
            <a:r>
              <a:rPr lang="ru-RU" sz="2600" b="1" dirty="0">
                <a:latin typeface="Segoe Script" pitchFamily="34" charset="0"/>
              </a:rPr>
              <a:t>… </a:t>
            </a:r>
            <a:r>
              <a:rPr lang="ru-RU" sz="2600" b="1" dirty="0" err="1">
                <a:latin typeface="Segoe Script" pitchFamily="34" charset="0"/>
              </a:rPr>
              <a:t>Поетів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тоді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називали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формалістами</a:t>
            </a:r>
            <a:r>
              <a:rPr lang="ru-RU" sz="2600" b="1" dirty="0">
                <a:latin typeface="Segoe Script" pitchFamily="34" charset="0"/>
              </a:rPr>
              <a:t> за </a:t>
            </a:r>
            <a:r>
              <a:rPr lang="ru-RU" sz="2600" b="1" dirty="0" err="1">
                <a:latin typeface="Segoe Script" pitchFamily="34" charset="0"/>
              </a:rPr>
              <a:t>шукання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своєї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індивідуальності</a:t>
            </a:r>
            <a:r>
              <a:rPr lang="ru-RU" sz="2600" b="1" dirty="0">
                <a:latin typeface="Segoe Script" pitchFamily="34" charset="0"/>
              </a:rPr>
              <a:t>. </a:t>
            </a:r>
            <a:r>
              <a:rPr lang="ru-RU" sz="2600" b="1" dirty="0" err="1">
                <a:latin typeface="Segoe Script" pitchFamily="34" charset="0"/>
              </a:rPr>
              <a:t>Насправді</a:t>
            </a:r>
            <a:r>
              <a:rPr lang="ru-RU" sz="2600" b="1" dirty="0">
                <a:latin typeface="Segoe Script" pitchFamily="34" charset="0"/>
              </a:rPr>
              <a:t> за </a:t>
            </a:r>
            <a:r>
              <a:rPr lang="ru-RU" sz="2600" b="1" dirty="0" err="1">
                <a:latin typeface="Segoe Script" pitchFamily="34" charset="0"/>
              </a:rPr>
              <a:t>шукання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істини</a:t>
            </a:r>
            <a:r>
              <a:rPr lang="ru-RU" sz="2600" b="1" dirty="0">
                <a:latin typeface="Segoe Script" pitchFamily="34" charset="0"/>
              </a:rPr>
              <a:t> — </a:t>
            </a:r>
            <a:r>
              <a:rPr lang="ru-RU" sz="2600" b="1" dirty="0" err="1">
                <a:latin typeface="Segoe Script" pitchFamily="34" charset="0"/>
              </a:rPr>
              <a:t>замість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ідеї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спущеної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зверху</a:t>
            </a:r>
            <a:r>
              <a:rPr lang="ru-RU" sz="2600" b="1" dirty="0">
                <a:latin typeface="Segoe Script" pitchFamily="34" charset="0"/>
              </a:rPr>
              <a:t> для </a:t>
            </a:r>
            <a:r>
              <a:rPr lang="ru-RU" sz="2600" b="1" dirty="0" err="1">
                <a:latin typeface="Segoe Script" pitchFamily="34" charset="0"/>
              </a:rPr>
              <a:t>оспівування</a:t>
            </a:r>
            <a:r>
              <a:rPr lang="ru-RU" sz="2600" b="1" dirty="0">
                <a:latin typeface="Segoe Script" pitchFamily="34" charset="0"/>
              </a:rPr>
              <a:t>. Як </a:t>
            </a:r>
            <a:r>
              <a:rPr lang="ru-RU" sz="2600" b="1" dirty="0" err="1">
                <a:latin typeface="Segoe Script" pitchFamily="34" charset="0"/>
              </a:rPr>
              <a:t>третю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ознаку</a:t>
            </a:r>
            <a:r>
              <a:rPr lang="ru-RU" sz="2600" b="1" dirty="0">
                <a:latin typeface="Segoe Script" pitchFamily="34" charset="0"/>
              </a:rPr>
              <a:t> я б </a:t>
            </a:r>
            <a:r>
              <a:rPr lang="ru-RU" sz="2600" b="1" dirty="0" err="1">
                <a:latin typeface="Segoe Script" pitchFamily="34" charset="0"/>
              </a:rPr>
              <a:t>виділив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неприйняття</a:t>
            </a:r>
            <a:r>
              <a:rPr lang="ru-RU" sz="2600" b="1" dirty="0">
                <a:latin typeface="Segoe Script" pitchFamily="34" charset="0"/>
              </a:rPr>
              <a:t>, </a:t>
            </a:r>
            <a:r>
              <a:rPr lang="ru-RU" sz="2600" b="1" dirty="0" err="1">
                <a:latin typeface="Segoe Script" pitchFamily="34" charset="0"/>
              </a:rPr>
              <a:t>опір</a:t>
            </a:r>
            <a:r>
              <a:rPr lang="ru-RU" sz="2600" b="1" dirty="0">
                <a:latin typeface="Segoe Script" pitchFamily="34" charset="0"/>
              </a:rPr>
              <a:t>, </a:t>
            </a:r>
            <a:r>
              <a:rPr lang="ru-RU" sz="2600" b="1" dirty="0" err="1">
                <a:latin typeface="Segoe Script" pitchFamily="34" charset="0"/>
              </a:rPr>
              <a:t>протистояння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офіціальній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літературі</a:t>
            </a:r>
            <a:r>
              <a:rPr lang="ru-RU" sz="2600" b="1" dirty="0">
                <a:latin typeface="Segoe Script" pitchFamily="34" charset="0"/>
              </a:rPr>
              <a:t> та </a:t>
            </a:r>
            <a:r>
              <a:rPr lang="ru-RU" sz="2600" b="1" dirty="0" err="1">
                <a:latin typeface="Segoe Script" pitchFamily="34" charset="0"/>
              </a:rPr>
              <a:t>всьому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апаратові</a:t>
            </a:r>
            <a:r>
              <a:rPr lang="ru-RU" sz="2600" b="1" dirty="0">
                <a:latin typeface="Segoe Script" pitchFamily="34" charset="0"/>
              </a:rPr>
              <a:t> </a:t>
            </a:r>
            <a:r>
              <a:rPr lang="ru-RU" sz="2600" b="1" dirty="0" err="1">
                <a:latin typeface="Segoe Script" pitchFamily="34" charset="0"/>
              </a:rPr>
              <a:t>будівничих</a:t>
            </a:r>
            <a:r>
              <a:rPr lang="ru-RU" sz="2600" b="1" dirty="0">
                <a:latin typeface="Segoe Script" pitchFamily="34" charset="0"/>
              </a:rPr>
              <a:t> казарм.»</a:t>
            </a:r>
          </a:p>
        </p:txBody>
      </p:sp>
      <p:pic>
        <p:nvPicPr>
          <p:cNvPr id="5" name="Рисунок 4" descr="111399523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0"/>
            <a:ext cx="2232248" cy="29208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Segoe Script" pitchFamily="34" charset="0"/>
              </a:rPr>
              <a:t>Придушення </a:t>
            </a:r>
            <a:r>
              <a:rPr lang="uk-UA" dirty="0" err="1" smtClean="0">
                <a:latin typeface="Segoe Script" pitchFamily="34" charset="0"/>
              </a:rPr>
              <a:t>дисидентства</a:t>
            </a:r>
            <a:r>
              <a:rPr lang="uk-UA" dirty="0" smtClean="0">
                <a:latin typeface="Segoe Script" pitchFamily="34" charset="0"/>
              </a:rPr>
              <a:t> 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4" cstate="print">
            <a:lum bright="10000" contrast="-20000"/>
          </a:blip>
          <a:stretch>
            <a:fillRect/>
          </a:stretch>
        </p:blipFill>
        <p:spPr>
          <a:xfrm>
            <a:off x="1" y="3717032"/>
            <a:ext cx="3140968" cy="31409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59832" y="908720"/>
            <a:ext cx="64442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На початку 1980-х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рр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 в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Україні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інтелігентський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дисидентський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рух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було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практично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розгромлено</a:t>
            </a:r>
            <a:r>
              <a:rPr lang="ru-RU" sz="2800" b="1" dirty="0" smtClean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Але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вирішальною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причиною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невдачі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дисидентського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руху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була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природа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системи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,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що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протистояла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йому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 На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дисидентів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ополчилися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всі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потужні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сили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радянської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системи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й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особливо </a:t>
            </a:r>
            <a:r>
              <a:rPr lang="ru-RU" sz="2800" b="1" dirty="0" err="1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всемогутній</a:t>
            </a:r>
            <a:r>
              <a:rPr lang="ru-RU" sz="28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 </a:t>
            </a:r>
            <a:r>
              <a:rPr lang="ru-RU" sz="2800" b="1" dirty="0" smtClean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КДБ.</a:t>
            </a:r>
            <a:endParaRPr lang="ru-RU" sz="2800" b="1" dirty="0">
              <a:effectLst>
                <a:glow rad="228600">
                  <a:schemeClr val="bg1">
                    <a:alpha val="40000"/>
                  </a:schemeClr>
                </a:glow>
              </a:effectLst>
              <a:latin typeface="Segoe Script" pitchFamily="34" charset="0"/>
            </a:endParaRPr>
          </a:p>
        </p:txBody>
      </p:sp>
      <p:pic>
        <p:nvPicPr>
          <p:cNvPr id="8" name="Рисунок 7" descr="88cLBYwwDE0.jpg"/>
          <p:cNvPicPr>
            <a:picLocks noChangeAspect="1"/>
          </p:cNvPicPr>
          <p:nvPr/>
        </p:nvPicPr>
        <p:blipFill>
          <a:blip r:embed="rId5" cstate="print"/>
          <a:srcRect l="26582" t="23924" r="25571" b="22913"/>
          <a:stretch>
            <a:fillRect/>
          </a:stretch>
        </p:blipFill>
        <p:spPr>
          <a:xfrm>
            <a:off x="611560" y="1340768"/>
            <a:ext cx="1800200" cy="20002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Segoe Script" pitchFamily="34" charset="0"/>
              </a:rPr>
              <a:t>Значення </a:t>
            </a:r>
            <a:r>
              <a:rPr lang="uk-UA" sz="4800" dirty="0" err="1" smtClean="0">
                <a:latin typeface="Segoe Script" pitchFamily="34" charset="0"/>
              </a:rPr>
              <a:t>дисидентства</a:t>
            </a:r>
            <a:endParaRPr lang="ru-RU" sz="4800" dirty="0">
              <a:latin typeface="Segoe Script" pitchFamily="34" charset="0"/>
            </a:endParaRPr>
          </a:p>
        </p:txBody>
      </p:sp>
      <p:pic>
        <p:nvPicPr>
          <p:cNvPr id="6" name="Рисунок 5" descr="загруженно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64821" y="2060848"/>
            <a:ext cx="2679179" cy="3586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836712"/>
            <a:ext cx="651621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Дисиденти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зайняли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помітне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місце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у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світогляді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населення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Завдяки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їх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самовідданій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боротьбі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у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громадській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свідомості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поступово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стверджувалася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думка,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що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український</a:t>
            </a:r>
            <a:r>
              <a:rPr lang="ru-RU" sz="2600" b="1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народ </a:t>
            </a:r>
            <a:r>
              <a:rPr lang="ru-RU" sz="2600" b="1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є</a:t>
            </a:r>
            <a:r>
              <a:rPr lang="ru-RU" sz="2600" b="1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не просто придатком до «великого брата»,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що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можливе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створення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незалежної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держави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 З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середовища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дисидентів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вийшло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багато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видатних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політиків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smtClean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часу </a:t>
            </a:r>
            <a:r>
              <a:rPr lang="ru-RU" sz="2600" dirty="0" err="1" smtClean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перебудови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,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серед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яких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учасник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 Народного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Руху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України</a:t>
            </a:r>
            <a:r>
              <a:rPr lang="ru-RU" sz="26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 </a:t>
            </a:r>
            <a:r>
              <a:rPr lang="ru-RU" sz="2600" b="1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В'ячеслав</a:t>
            </a:r>
            <a:r>
              <a:rPr lang="ru-RU" sz="2600" b="1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Чорновіл</a:t>
            </a:r>
            <a:r>
              <a:rPr lang="ru-RU" sz="2600" b="1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5655" y="0"/>
            <a:ext cx="9169655" cy="689558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35730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Свою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Україну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любіть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.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Любіть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її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… Во время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люте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. В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останню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, тяжкую минуту за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неї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 Господа </a:t>
            </a:r>
            <a:r>
              <a:rPr lang="ru-RU" b="1" dirty="0" err="1" smtClean="0">
                <a:solidFill>
                  <a:srgbClr val="C00000"/>
                </a:solidFill>
                <a:latin typeface="Segoe Script" pitchFamily="34" charset="0"/>
              </a:rPr>
              <a:t>моліть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.</a:t>
            </a:r>
            <a:b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b="1" dirty="0">
                <a:solidFill>
                  <a:srgbClr val="C00000"/>
                </a:solidFill>
                <a:latin typeface="Segoe Script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  <a:t>                 Тарас Шевченко</a:t>
            </a:r>
            <a:br>
              <a:rPr lang="ru-RU" b="1" dirty="0" smtClean="0">
                <a:solidFill>
                  <a:srgbClr val="C00000"/>
                </a:solidFill>
                <a:latin typeface="Segoe Script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sNlHzXqWN5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645024"/>
            <a:ext cx="3212976" cy="32129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n-knigi-kartinki-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096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>
                <a:latin typeface="Segoe Script" pitchFamily="34" charset="0"/>
              </a:rPr>
              <a:t>Дякуємо за увагу</a:t>
            </a:r>
            <a:r>
              <a:rPr lang="en-US" sz="4800" b="1" dirty="0" smtClean="0">
                <a:latin typeface="Segoe Script" pitchFamily="34" charset="0"/>
              </a:rPr>
              <a:t> !</a:t>
            </a:r>
            <a:endParaRPr lang="ru-RU" sz="4800" b="1" dirty="0"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844824"/>
            <a:ext cx="58326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latin typeface="Segoe Script" pitchFamily="34" charset="0"/>
              </a:rPr>
              <a:t>Виконали</a:t>
            </a:r>
          </a:p>
          <a:p>
            <a:r>
              <a:rPr lang="uk-UA" sz="3200" b="1" i="1" dirty="0" smtClean="0">
                <a:latin typeface="Segoe Script" pitchFamily="34" charset="0"/>
              </a:rPr>
              <a:t>учні 11</a:t>
            </a:r>
            <a:r>
              <a:rPr lang="en-US" sz="3200" b="1" i="1" dirty="0" smtClean="0">
                <a:latin typeface="Segoe Script" pitchFamily="34" charset="0"/>
              </a:rPr>
              <a:t>-</a:t>
            </a:r>
            <a:r>
              <a:rPr lang="uk-UA" sz="3200" b="1" i="1" dirty="0" smtClean="0">
                <a:latin typeface="Segoe Script" pitchFamily="34" charset="0"/>
              </a:rPr>
              <a:t>В класу</a:t>
            </a:r>
          </a:p>
          <a:p>
            <a:r>
              <a:rPr lang="uk-UA" sz="3200" b="1" i="1" dirty="0" smtClean="0">
                <a:latin typeface="Segoe Script" pitchFamily="34" charset="0"/>
              </a:rPr>
              <a:t>Солина Андріана та </a:t>
            </a:r>
            <a:r>
              <a:rPr lang="uk-UA" sz="3200" b="1" i="1" dirty="0" err="1" smtClean="0">
                <a:latin typeface="Segoe Script" pitchFamily="34" charset="0"/>
              </a:rPr>
              <a:t>Грицина</a:t>
            </a:r>
            <a:r>
              <a:rPr lang="uk-UA" sz="3200" b="1" i="1" dirty="0" smtClean="0">
                <a:latin typeface="Segoe Script" pitchFamily="34" charset="0"/>
              </a:rPr>
              <a:t> Владислав</a:t>
            </a:r>
            <a:endParaRPr lang="ru-RU" sz="3200" b="1" i="1" dirty="0">
              <a:latin typeface="Segoe Script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9285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004048" cy="6858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u="sng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Дисиде́нтський</a:t>
            </a:r>
            <a:r>
              <a:rPr lang="ru-RU" sz="3100" b="1" u="sng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3100" b="1" u="sng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ру́х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 —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рух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,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учасники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якого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в СРСР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виступали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за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демократизацію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суспільства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,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дотримання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прав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і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свобод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людини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, в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Україні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— за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вільний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розвиток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української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мови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та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культури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,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реалізацію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прав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українського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народу на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власну</a:t>
            </a:r>
            <a:r>
              <a:rPr lang="ru-RU" sz="31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</a:t>
            </a:r>
            <a:r>
              <a:rPr lang="ru-RU" sz="3100" dirty="0" err="1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державність</a:t>
            </a:r>
            <a:r>
              <a:rPr lang="ru-RU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4048" y="548680"/>
            <a:ext cx="4139952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sz="2800" b="1" dirty="0">
                <a:solidFill>
                  <a:srgbClr val="C00000"/>
                </a:solidFill>
              </a:rPr>
              <a:t>Дисидент (від лат.) </a:t>
            </a:r>
            <a:r>
              <a:rPr lang="uk-UA" sz="2800" dirty="0">
                <a:solidFill>
                  <a:srgbClr val="C00000"/>
                </a:solidFill>
              </a:rPr>
              <a:t>– інакодумець, відступник від панівної ідеології, розкольник. Як синоніми вживаються терміни </a:t>
            </a:r>
            <a:r>
              <a:rPr lang="uk-UA" sz="2800" dirty="0" err="1" smtClean="0">
                <a:solidFill>
                  <a:srgbClr val="C00000"/>
                </a:solidFill>
              </a:rPr>
              <a:t>дисиден</a:t>
            </a:r>
            <a:r>
              <a:rPr lang="uk-UA" sz="2800" dirty="0" err="1" smtClean="0">
                <a:solidFill>
                  <a:srgbClr val="C00000"/>
                </a:solidFill>
              </a:rPr>
              <a:t>т</a:t>
            </a:r>
            <a:r>
              <a:rPr lang="uk-UA" sz="2800" dirty="0" err="1" smtClean="0">
                <a:solidFill>
                  <a:srgbClr val="C00000"/>
                </a:solidFill>
              </a:rPr>
              <a:t>ство</a:t>
            </a:r>
            <a:r>
              <a:rPr lang="uk-UA" sz="2800" dirty="0">
                <a:solidFill>
                  <a:srgbClr val="C00000"/>
                </a:solidFill>
              </a:rPr>
              <a:t>, </a:t>
            </a:r>
            <a:r>
              <a:rPr lang="uk-UA" sz="2800" dirty="0" err="1">
                <a:solidFill>
                  <a:srgbClr val="C00000"/>
                </a:solidFill>
              </a:rPr>
              <a:t>правозахисництво</a:t>
            </a:r>
            <a:r>
              <a:rPr lang="uk-UA" sz="2800" dirty="0">
                <a:solidFill>
                  <a:srgbClr val="C00000"/>
                </a:solidFill>
              </a:rPr>
              <a:t>, інакомислення.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27090" y="-1078"/>
            <a:ext cx="9171090" cy="689666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4896544" cy="6336704"/>
          </a:xfrm>
        </p:spPr>
        <p:txBody>
          <a:bodyPr>
            <a:normAutofit/>
          </a:bodyPr>
          <a:lstStyle/>
          <a:p>
            <a:pPr algn="l"/>
            <a:r>
              <a:rPr lang="ru-RU" sz="2600" b="1" dirty="0">
                <a:latin typeface="Segoe Script" pitchFamily="34" charset="0"/>
              </a:rPr>
              <a:t>У 1950—70-х роках </a:t>
            </a:r>
            <a:r>
              <a:rPr lang="ru-RU" sz="2600" dirty="0">
                <a:latin typeface="Segoe Script" pitchFamily="34" charset="0"/>
              </a:rPr>
              <a:t>у </a:t>
            </a:r>
            <a:r>
              <a:rPr lang="ru-RU" sz="2600" dirty="0" err="1">
                <a:latin typeface="Segoe Script" pitchFamily="34" charset="0"/>
              </a:rPr>
              <a:t>Радянському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Союзі</a:t>
            </a:r>
            <a:r>
              <a:rPr lang="ru-RU" sz="2600" dirty="0">
                <a:latin typeface="Segoe Script" pitchFamily="34" charset="0"/>
              </a:rPr>
              <a:t> </a:t>
            </a:r>
            <a:r>
              <a:rPr lang="ru-RU" sz="2600" dirty="0" err="1">
                <a:latin typeface="Segoe Script" pitchFamily="34" charset="0"/>
              </a:rPr>
              <a:t>виникло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примітне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явище</a:t>
            </a:r>
            <a:r>
              <a:rPr lang="ru-RU" sz="2600" dirty="0">
                <a:latin typeface="Segoe Script" pitchFamily="34" charset="0"/>
              </a:rPr>
              <a:t>, коли </a:t>
            </a:r>
            <a:r>
              <a:rPr lang="ru-RU" sz="2600" dirty="0" err="1">
                <a:latin typeface="Segoe Script" pitchFamily="34" charset="0"/>
              </a:rPr>
              <a:t>політику</a:t>
            </a:r>
            <a:r>
              <a:rPr lang="ru-RU" sz="2600" dirty="0">
                <a:latin typeface="Segoe Script" pitchFamily="34" charset="0"/>
              </a:rPr>
              <a:t> уряду стала </a:t>
            </a:r>
            <a:r>
              <a:rPr lang="ru-RU" sz="2600" dirty="0" err="1">
                <a:latin typeface="Segoe Script" pitchFamily="34" charset="0"/>
              </a:rPr>
              <a:t>відкрито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критикувати</a:t>
            </a:r>
            <a:r>
              <a:rPr lang="ru-RU" sz="2600" dirty="0">
                <a:latin typeface="Segoe Script" pitchFamily="34" charset="0"/>
              </a:rPr>
              <a:t> невелика, </a:t>
            </a:r>
            <a:r>
              <a:rPr lang="ru-RU" sz="2600" dirty="0" err="1">
                <a:latin typeface="Segoe Script" pitchFamily="34" charset="0"/>
              </a:rPr>
              <a:t>але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дедалі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більша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кількість</a:t>
            </a:r>
            <a:r>
              <a:rPr lang="ru-RU" sz="2600" dirty="0">
                <a:latin typeface="Segoe Script" pitchFamily="34" charset="0"/>
              </a:rPr>
              <a:t> людей, </a:t>
            </a:r>
            <a:r>
              <a:rPr lang="ru-RU" sz="2600" dirty="0" err="1">
                <a:latin typeface="Segoe Script" pitchFamily="34" charset="0"/>
              </a:rPr>
              <a:t>яких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звичайно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називали</a:t>
            </a:r>
            <a:r>
              <a:rPr lang="ru-RU" sz="2600" dirty="0">
                <a:latin typeface="Segoe Script" pitchFamily="34" charset="0"/>
              </a:rPr>
              <a:t> </a:t>
            </a:r>
            <a:r>
              <a:rPr lang="ru-RU" sz="2600" dirty="0" err="1">
                <a:latin typeface="Segoe Script" pitchFamily="34" charset="0"/>
              </a:rPr>
              <a:t>дисидентами</a:t>
            </a:r>
            <a:r>
              <a:rPr lang="ru-RU" sz="2600" dirty="0">
                <a:latin typeface="Segoe Script" pitchFamily="34" charset="0"/>
              </a:rPr>
              <a:t> </a:t>
            </a:r>
            <a:r>
              <a:rPr lang="ru-RU" sz="2600" dirty="0" err="1">
                <a:latin typeface="Segoe Script" pitchFamily="34" charset="0"/>
              </a:rPr>
              <a:t>й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які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вимагали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ширших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громадянських</a:t>
            </a:r>
            <a:r>
              <a:rPr lang="ru-RU" sz="2600" dirty="0">
                <a:latin typeface="Segoe Script" pitchFamily="34" charset="0"/>
              </a:rPr>
              <a:t>, </a:t>
            </a:r>
            <a:r>
              <a:rPr lang="ru-RU" sz="2600" dirty="0" err="1">
                <a:latin typeface="Segoe Script" pitchFamily="34" charset="0"/>
              </a:rPr>
              <a:t>релігійних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і</a:t>
            </a:r>
            <a:r>
              <a:rPr lang="ru-RU" sz="2600" dirty="0">
                <a:latin typeface="Segoe Script" pitchFamily="34" charset="0"/>
              </a:rPr>
              <a:t> </a:t>
            </a:r>
            <a:r>
              <a:rPr lang="ru-RU" sz="2600" dirty="0" err="1">
                <a:latin typeface="Segoe Script" pitchFamily="34" charset="0"/>
              </a:rPr>
              <a:t>національних</a:t>
            </a:r>
            <a:r>
              <a:rPr lang="ru-RU" sz="2600" dirty="0">
                <a:latin typeface="Segoe Script" pitchFamily="34" charset="0"/>
              </a:rPr>
              <a:t> прав.</a:t>
            </a:r>
          </a:p>
        </p:txBody>
      </p:sp>
      <p:pic>
        <p:nvPicPr>
          <p:cNvPr id="5" name="Рисунок 4" descr="120117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76617" y="188640"/>
            <a:ext cx="3967383" cy="28803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82015" y="3284984"/>
            <a:ext cx="3635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>
                <a:solidFill>
                  <a:srgbClr val="C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75% усіх дисидентів були українцями.</a:t>
            </a:r>
            <a:endParaRPr lang="ru-RU" sz="3600" b="1" u="sng" dirty="0">
              <a:solidFill>
                <a:srgbClr val="C0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144"/>
            <a:ext cx="9131840" cy="68671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dirty="0" smtClean="0"/>
              <a:t> </a:t>
            </a:r>
            <a:r>
              <a:rPr lang="uk-UA" b="1" dirty="0" smtClean="0">
                <a:latin typeface="Segoe Script" pitchFamily="34" charset="0"/>
              </a:rPr>
              <a:t>Діяльність дисидентів</a:t>
            </a:r>
            <a:endParaRPr lang="uk-UA" b="1" dirty="0">
              <a:latin typeface="Segoe Script" pitchFamily="34" charset="0"/>
            </a:endParaRPr>
          </a:p>
        </p:txBody>
      </p:sp>
      <p:pic>
        <p:nvPicPr>
          <p:cNvPr id="5" name="Рисунок 4" descr="1EPUxDCIe0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000117">
            <a:off x="967245" y="4718245"/>
            <a:ext cx="4311314" cy="164414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396044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Організація масових заходів.</a:t>
            </a:r>
          </a:p>
          <a:p>
            <a:pPr>
              <a:defRPr/>
            </a:pP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Написання листів – протестів до керівних органів УРСР і СРСР.</a:t>
            </a:r>
          </a:p>
          <a:p>
            <a:pPr>
              <a:defRPr/>
            </a:pP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Протести, відкриті звернення на адресу міжнародних організацій та урядів демократичних країн.</a:t>
            </a:r>
          </a:p>
          <a:p>
            <a:pPr>
              <a:defRPr/>
            </a:pP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Акції солідарності з іншими народами, які зазнали утисків з боку тоталітарної системи. </a:t>
            </a:r>
          </a:p>
          <a:p>
            <a:pPr>
              <a:defRPr/>
            </a:pP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Видання і розповсюдження </a:t>
            </a:r>
            <a:r>
              <a:rPr lang="uk-UA" sz="2600" dirty="0" err="1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“самвидаву”</a:t>
            </a: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.</a:t>
            </a:r>
          </a:p>
          <a:p>
            <a:pPr>
              <a:defRPr/>
            </a:pP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Індивідуальні протести, вивішування </a:t>
            </a:r>
            <a:r>
              <a:rPr lang="uk-UA" sz="2600" dirty="0" err="1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синьо-</a:t>
            </a:r>
            <a:r>
              <a:rPr lang="uk-UA" sz="2600" dirty="0" smtClean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 жовтих прапорів</a:t>
            </a:r>
          </a:p>
          <a:p>
            <a:pPr>
              <a:defRPr/>
            </a:pPr>
            <a:endParaRPr lang="uk-UA" sz="26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Segoe Script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on-knigi-kartinki-1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3303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uk-UA" b="1" u="sng" dirty="0" smtClean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Напрямки </a:t>
            </a:r>
            <a:r>
              <a:rPr lang="uk-UA" b="1" u="sng" dirty="0" err="1" smtClean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Segoe Script" pitchFamily="34" charset="0"/>
              </a:rPr>
              <a:t>дисидентства</a:t>
            </a:r>
            <a:endParaRPr lang="ru-RU" b="1" u="sng" dirty="0">
              <a:effectLst>
                <a:glow rad="228600">
                  <a:schemeClr val="bg1">
                    <a:alpha val="40000"/>
                  </a:schemeClr>
                </a:glow>
              </a:effectLst>
              <a:latin typeface="Segoe Script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524410">
            <a:off x="1497232" y="1351761"/>
            <a:ext cx="202540" cy="216024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564339">
            <a:off x="6766996" y="1374605"/>
            <a:ext cx="218519" cy="1997379"/>
          </a:xfrm>
          <a:prstGeom prst="downArrow">
            <a:avLst>
              <a:gd name="adj1" fmla="val 50000"/>
              <a:gd name="adj2" fmla="val 8105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427984" y="1495777"/>
            <a:ext cx="216024" cy="187220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-83617" y="3311406"/>
            <a:ext cx="3762164" cy="2768547"/>
            <a:chOff x="-83617" y="3311406"/>
            <a:chExt cx="3762164" cy="2768547"/>
          </a:xfrm>
        </p:grpSpPr>
        <p:sp>
          <p:nvSpPr>
            <p:cNvPr id="10" name="TextBox 9"/>
            <p:cNvSpPr txBox="1"/>
            <p:nvPr/>
          </p:nvSpPr>
          <p:spPr>
            <a:xfrm>
              <a:off x="-83617" y="3311406"/>
              <a:ext cx="37621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b="1" dirty="0" smtClean="0">
                  <a:latin typeface="Segoe Script" pitchFamily="34" charset="0"/>
                </a:rPr>
                <a:t>Правозахисний</a:t>
              </a:r>
              <a:endParaRPr lang="ru-RU" sz="3200" b="1" dirty="0">
                <a:latin typeface="Segoe Script" pitchFamily="34" charset="0"/>
              </a:endParaRPr>
            </a:p>
          </p:txBody>
        </p:sp>
        <p:pic>
          <p:nvPicPr>
            <p:cNvPr id="14" name="Рисунок 13" descr="185966.jpe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386" y="3896181"/>
              <a:ext cx="2088232" cy="2183772"/>
            </a:xfrm>
            <a:prstGeom prst="rect">
              <a:avLst/>
            </a:prstGeom>
          </p:spPr>
        </p:pic>
      </p:grpSp>
      <p:grpSp>
        <p:nvGrpSpPr>
          <p:cNvPr id="5" name="Группа 4"/>
          <p:cNvGrpSpPr/>
          <p:nvPr/>
        </p:nvGrpSpPr>
        <p:grpSpPr>
          <a:xfrm>
            <a:off x="3606101" y="3553852"/>
            <a:ext cx="3456384" cy="2916366"/>
            <a:chOff x="3606101" y="3553852"/>
            <a:chExt cx="3456384" cy="2916366"/>
          </a:xfrm>
        </p:grpSpPr>
        <p:sp>
          <p:nvSpPr>
            <p:cNvPr id="11" name="TextBox 10"/>
            <p:cNvSpPr txBox="1"/>
            <p:nvPr/>
          </p:nvSpPr>
          <p:spPr>
            <a:xfrm>
              <a:off x="3606101" y="3553852"/>
              <a:ext cx="34563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dirty="0" smtClean="0">
                  <a:latin typeface="Segoe Script" pitchFamily="34" charset="0"/>
                </a:rPr>
                <a:t>Національний</a:t>
              </a:r>
              <a:endParaRPr lang="ru-RU" sz="2800" dirty="0">
                <a:latin typeface="Segoe Script" pitchFamily="34" charset="0"/>
              </a:endParaRPr>
            </a:p>
          </p:txBody>
        </p:sp>
        <p:pic>
          <p:nvPicPr>
            <p:cNvPr id="15" name="Рисунок 14" descr="iWR5WObJbI8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76475" y="4077072"/>
              <a:ext cx="1656184" cy="2393146"/>
            </a:xfrm>
            <a:prstGeom prst="rect">
              <a:avLst/>
            </a:prstGeom>
          </p:spPr>
        </p:pic>
      </p:grpSp>
      <p:grpSp>
        <p:nvGrpSpPr>
          <p:cNvPr id="6" name="Группа 5"/>
          <p:cNvGrpSpPr/>
          <p:nvPr/>
        </p:nvGrpSpPr>
        <p:grpSpPr>
          <a:xfrm>
            <a:off x="6534472" y="3450986"/>
            <a:ext cx="2699791" cy="2251412"/>
            <a:chOff x="6732240" y="3262933"/>
            <a:chExt cx="2699791" cy="2251412"/>
          </a:xfrm>
        </p:grpSpPr>
        <p:sp>
          <p:nvSpPr>
            <p:cNvPr id="12" name="TextBox 11"/>
            <p:cNvSpPr txBox="1"/>
            <p:nvPr/>
          </p:nvSpPr>
          <p:spPr>
            <a:xfrm>
              <a:off x="6876255" y="3262933"/>
              <a:ext cx="2555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>
                  <a:latin typeface="Segoe Script" pitchFamily="34" charset="0"/>
                </a:rPr>
                <a:t>Релігійний</a:t>
              </a:r>
              <a:endParaRPr lang="ru-RU" sz="2800" b="1" dirty="0">
                <a:latin typeface="Segoe Script" pitchFamily="34" charset="0"/>
              </a:endParaRPr>
            </a:p>
          </p:txBody>
        </p:sp>
        <p:pic>
          <p:nvPicPr>
            <p:cNvPr id="16" name="Рисунок 15" descr="golub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32240" y="3786153"/>
              <a:ext cx="2304256" cy="1728192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777" y="-70090"/>
            <a:ext cx="9144000" cy="692809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-35476"/>
            <a:ext cx="5796136" cy="6704836"/>
          </a:xfrm>
        </p:spPr>
        <p:txBody>
          <a:bodyPr>
            <a:noAutofit/>
          </a:bodyPr>
          <a:lstStyle/>
          <a:p>
            <a:pPr algn="l"/>
            <a:r>
              <a:rPr lang="ru-RU" sz="3200" dirty="0" err="1">
                <a:latin typeface="Segoe Script" pitchFamily="34" charset="0"/>
              </a:rPr>
              <a:t>Перші</a:t>
            </a:r>
            <a:r>
              <a:rPr lang="ru-RU" sz="3200" dirty="0">
                <a:latin typeface="Segoe Script" pitchFamily="34" charset="0"/>
              </a:rPr>
              <a:t> прояви </a:t>
            </a:r>
            <a:r>
              <a:rPr lang="ru-RU" sz="3200" dirty="0" err="1">
                <a:latin typeface="Segoe Script" pitchFamily="34" charset="0"/>
              </a:rPr>
              <a:t>цього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руху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мали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місце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наприкінці</a:t>
            </a:r>
            <a:r>
              <a:rPr lang="ru-RU" sz="3200" dirty="0">
                <a:latin typeface="Segoe Script" pitchFamily="34" charset="0"/>
              </a:rPr>
              <a:t> 1950-х та на початку 60-х </a:t>
            </a:r>
            <a:r>
              <a:rPr lang="ru-RU" sz="3200" dirty="0" err="1">
                <a:latin typeface="Segoe Script" pitchFamily="34" charset="0"/>
              </a:rPr>
              <a:t>років</a:t>
            </a:r>
            <a:r>
              <a:rPr lang="ru-RU" sz="3200" dirty="0">
                <a:latin typeface="Segoe Script" pitchFamily="34" charset="0"/>
              </a:rPr>
              <a:t>, коли на </a:t>
            </a:r>
            <a:r>
              <a:rPr lang="ru-RU" sz="3200" dirty="0" err="1">
                <a:latin typeface="Segoe Script" pitchFamily="34" charset="0"/>
              </a:rPr>
              <a:t>Західній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Україні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було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організовано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кілька</a:t>
            </a:r>
            <a:r>
              <a:rPr lang="ru-RU" sz="3200" dirty="0">
                <a:latin typeface="Segoe Script" pitchFamily="34" charset="0"/>
              </a:rPr>
              <a:t> невеликих </a:t>
            </a:r>
            <a:r>
              <a:rPr lang="ru-RU" sz="3200" dirty="0" err="1">
                <a:latin typeface="Segoe Script" pitchFamily="34" charset="0"/>
              </a:rPr>
              <a:t>таємних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груп</a:t>
            </a:r>
            <a:r>
              <a:rPr lang="ru-RU" sz="3200" dirty="0">
                <a:latin typeface="Segoe Script" pitchFamily="34" charset="0"/>
              </a:rPr>
              <a:t>. </a:t>
            </a:r>
            <a:r>
              <a:rPr lang="ru-RU" sz="3200" dirty="0" err="1">
                <a:latin typeface="Segoe Script" pitchFamily="34" charset="0"/>
              </a:rPr>
              <a:t>Виділялася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серед</a:t>
            </a:r>
            <a:r>
              <a:rPr lang="ru-RU" sz="3200" dirty="0">
                <a:latin typeface="Segoe Script" pitchFamily="34" charset="0"/>
              </a:rPr>
              <a:t> них так звана «</a:t>
            </a:r>
            <a:r>
              <a:rPr lang="ru-RU" sz="3200" dirty="0" err="1">
                <a:latin typeface="Segoe Script" pitchFamily="34" charset="0"/>
              </a:rPr>
              <a:t>Група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юристів</a:t>
            </a:r>
            <a:r>
              <a:rPr lang="ru-RU" sz="3200" dirty="0">
                <a:latin typeface="Segoe Script" pitchFamily="34" charset="0"/>
              </a:rPr>
              <a:t>» на </a:t>
            </a:r>
            <a:r>
              <a:rPr lang="ru-RU" sz="3200" dirty="0" err="1">
                <a:latin typeface="Segoe Script" pitchFamily="34" charset="0"/>
              </a:rPr>
              <a:t>чолі</a:t>
            </a:r>
            <a:r>
              <a:rPr lang="ru-RU" sz="3200" dirty="0">
                <a:latin typeface="Segoe Script" pitchFamily="34" charset="0"/>
              </a:rPr>
              <a:t> з адвокатом </a:t>
            </a:r>
            <a:r>
              <a:rPr lang="ru-RU" sz="3200" dirty="0" err="1">
                <a:latin typeface="Segoe Script" pitchFamily="34" charset="0"/>
              </a:rPr>
              <a:t>Левком</a:t>
            </a:r>
            <a:r>
              <a:rPr lang="ru-RU" sz="3200" dirty="0">
                <a:latin typeface="Segoe Script" pitchFamily="34" charset="0"/>
              </a:rPr>
              <a:t> </a:t>
            </a:r>
            <a:r>
              <a:rPr lang="ru-RU" sz="3200" dirty="0" err="1">
                <a:latin typeface="Segoe Script" pitchFamily="34" charset="0"/>
              </a:rPr>
              <a:t>Лук'яненком</a:t>
            </a:r>
            <a:r>
              <a:rPr lang="ru-RU" sz="3200" dirty="0">
                <a:latin typeface="Segoe Script" pitchFamily="34" charset="0"/>
              </a:rPr>
              <a:t>. </a:t>
            </a:r>
          </a:p>
        </p:txBody>
      </p:sp>
      <p:pic>
        <p:nvPicPr>
          <p:cNvPr id="5" name="Рисунок 4" descr="lukjan_f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6671"/>
            <a:ext cx="2880320" cy="4455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9532" y="544522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u="sng" dirty="0" smtClean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Левко Лук</a:t>
            </a:r>
            <a:r>
              <a:rPr lang="en-US" sz="2400" b="1" u="sng" dirty="0" smtClean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’</a:t>
            </a:r>
            <a:r>
              <a:rPr lang="uk-UA" sz="2400" b="1" u="sng" dirty="0" err="1" smtClean="0">
                <a:effectLst>
                  <a:glow rad="101600">
                    <a:schemeClr val="bg1">
                      <a:alpha val="40000"/>
                    </a:schemeClr>
                  </a:glow>
                </a:effectLst>
              </a:rPr>
              <a:t>яненко</a:t>
            </a:r>
            <a:endParaRPr lang="ru-RU" sz="2400" b="1" u="sng" dirty="0">
              <a:effectLst>
                <a:glow rad="101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757" y="-30485"/>
            <a:ext cx="9144000" cy="68762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800" b="1" u="sng" dirty="0" smtClean="0">
                <a:latin typeface="Segoe Script" pitchFamily="34" charset="0"/>
              </a:rPr>
              <a:t>Релігійне </a:t>
            </a:r>
            <a:r>
              <a:rPr lang="uk-UA" sz="4800" b="1" u="sng" dirty="0" err="1" smtClean="0">
                <a:latin typeface="Segoe Script" pitchFamily="34" charset="0"/>
              </a:rPr>
              <a:t>дисидентство</a:t>
            </a:r>
            <a:endParaRPr lang="ru-RU" sz="4800" b="1" u="sng" dirty="0">
              <a:latin typeface="Segoe Script" pitchFamily="34" charset="0"/>
            </a:endParaRPr>
          </a:p>
        </p:txBody>
      </p:sp>
      <p:pic>
        <p:nvPicPr>
          <p:cNvPr id="6" name="Рисунок 5" descr="d06f183c3222828301cdf580a04099e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7" y="4077072"/>
            <a:ext cx="3691641" cy="27687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908720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Segoe Script" pitchFamily="34" charset="0"/>
              </a:rPr>
              <a:t>Окремий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різновид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дисидентства</a:t>
            </a:r>
            <a:r>
              <a:rPr lang="ru-RU" sz="2800" b="1" dirty="0">
                <a:latin typeface="Segoe Script" pitchFamily="34" charset="0"/>
              </a:rPr>
              <a:t> в </a:t>
            </a:r>
            <a:r>
              <a:rPr lang="ru-RU" sz="2800" b="1" dirty="0" err="1">
                <a:latin typeface="Segoe Script" pitchFamily="34" charset="0"/>
              </a:rPr>
              <a:t>Україні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базувався</a:t>
            </a:r>
            <a:r>
              <a:rPr lang="ru-RU" sz="2800" b="1" dirty="0">
                <a:latin typeface="Segoe Script" pitchFamily="34" charset="0"/>
              </a:rPr>
              <a:t> на </a:t>
            </a:r>
            <a:r>
              <a:rPr lang="ru-RU" sz="2800" b="1" dirty="0" err="1">
                <a:latin typeface="Segoe Script" pitchFamily="34" charset="0"/>
              </a:rPr>
              <a:t>релігії</a:t>
            </a:r>
            <a:r>
              <a:rPr lang="ru-RU" sz="2800" b="1" dirty="0" smtClean="0">
                <a:latin typeface="Segoe Script" pitchFamily="34" charset="0"/>
              </a:rPr>
              <a:t>.</a:t>
            </a:r>
            <a:r>
              <a:rPr lang="ru-RU" sz="2800" b="1" dirty="0">
                <a:latin typeface="Segoe Script" pitchFamily="34" charset="0"/>
              </a:rPr>
              <a:t>  Теоретично </a:t>
            </a:r>
            <a:r>
              <a:rPr lang="ru-RU" sz="2800" b="1" dirty="0" err="1">
                <a:latin typeface="Segoe Script" pitchFamily="34" charset="0"/>
              </a:rPr>
              <a:t>радянська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конституція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гарантувала</a:t>
            </a:r>
            <a:r>
              <a:rPr lang="ru-RU" sz="2800" b="1" dirty="0">
                <a:latin typeface="Segoe Script" pitchFamily="34" charset="0"/>
              </a:rPr>
              <a:t> свободу </a:t>
            </a:r>
            <a:r>
              <a:rPr lang="ru-RU" sz="2800" b="1" dirty="0" err="1" smtClean="0">
                <a:latin typeface="Segoe Script" pitchFamily="34" charset="0"/>
              </a:rPr>
              <a:t>віровизнання</a:t>
            </a:r>
            <a:r>
              <a:rPr lang="ru-RU" sz="2800" b="1" dirty="0" smtClean="0">
                <a:latin typeface="Segoe Script" pitchFamily="34" charset="0"/>
              </a:rPr>
              <a:t>, </a:t>
            </a:r>
            <a:r>
              <a:rPr lang="ru-RU" sz="2800" b="1" dirty="0" err="1" smtClean="0">
                <a:latin typeface="Segoe Script" pitchFamily="34" charset="0"/>
              </a:rPr>
              <a:t>але</a:t>
            </a:r>
            <a:r>
              <a:rPr lang="ru-RU" sz="2800" b="1" dirty="0" smtClean="0">
                <a:latin typeface="Segoe Script" pitchFamily="34" charset="0"/>
              </a:rPr>
              <a:t> </a:t>
            </a:r>
            <a:r>
              <a:rPr lang="ru-RU" sz="2800" b="1" dirty="0">
                <a:latin typeface="Segoe Script" pitchFamily="34" charset="0"/>
              </a:rPr>
              <a:t>режим </a:t>
            </a:r>
            <a:r>
              <a:rPr lang="ru-RU" sz="2800" b="1" dirty="0" err="1">
                <a:latin typeface="Segoe Script" pitchFamily="34" charset="0"/>
              </a:rPr>
              <a:t>удавався</a:t>
            </a:r>
            <a:r>
              <a:rPr lang="ru-RU" sz="2800" b="1" dirty="0">
                <a:latin typeface="Segoe Script" pitchFamily="34" charset="0"/>
              </a:rPr>
              <a:t> до </a:t>
            </a:r>
            <a:r>
              <a:rPr lang="ru-RU" sz="2800" b="1" dirty="0" err="1">
                <a:latin typeface="Segoe Script" pitchFamily="34" charset="0"/>
              </a:rPr>
              <a:t>цілого</a:t>
            </a:r>
            <a:r>
              <a:rPr lang="ru-RU" sz="2800" b="1" dirty="0">
                <a:latin typeface="Segoe Script" pitchFamily="34" charset="0"/>
              </a:rPr>
              <a:t> ряду </a:t>
            </a:r>
            <a:r>
              <a:rPr lang="ru-RU" sz="2800" b="1" dirty="0" err="1">
                <a:latin typeface="Segoe Script" pitchFamily="34" charset="0"/>
              </a:rPr>
              <a:t>заходів</a:t>
            </a:r>
            <a:r>
              <a:rPr lang="ru-RU" sz="2800" b="1" dirty="0">
                <a:latin typeface="Segoe Script" pitchFamily="34" charset="0"/>
              </a:rPr>
              <a:t> для </a:t>
            </a:r>
            <a:r>
              <a:rPr lang="ru-RU" sz="2800" b="1" dirty="0" err="1">
                <a:latin typeface="Segoe Script" pitchFamily="34" charset="0"/>
              </a:rPr>
              <a:t>боротьби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з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релігійними</a:t>
            </a:r>
            <a:r>
              <a:rPr lang="ru-RU" sz="2800" b="1" dirty="0">
                <a:latin typeface="Segoe Script" pitchFamily="34" charset="0"/>
              </a:rPr>
              <a:t> </a:t>
            </a:r>
            <a:r>
              <a:rPr lang="ru-RU" sz="2800" b="1" dirty="0" err="1">
                <a:latin typeface="Segoe Script" pitchFamily="34" charset="0"/>
              </a:rPr>
              <a:t>віруваннями</a:t>
            </a:r>
            <a:r>
              <a:rPr lang="ru-RU" sz="2800" b="1" dirty="0">
                <a:latin typeface="Segoe Script" pitchFamily="34" charset="0"/>
              </a:rPr>
              <a:t> та практикою </a:t>
            </a:r>
            <a:r>
              <a:rPr lang="ru-RU" sz="2800" b="1" dirty="0" smtClean="0">
                <a:latin typeface="Segoe Script" pitchFamily="34" charset="0"/>
              </a:rPr>
              <a:t>.</a:t>
            </a:r>
            <a:r>
              <a:rPr lang="ru-RU" sz="2800" b="1" dirty="0"/>
              <a:t> </a:t>
            </a:r>
            <a:endParaRPr lang="ru-RU" sz="2800" b="1" dirty="0">
              <a:latin typeface="Segoe Script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57" y="-30485"/>
            <a:ext cx="9144000" cy="6876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27339"/>
            <a:ext cx="4579186" cy="576064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Segoe Script" pitchFamily="34" charset="0"/>
              </a:rPr>
              <a:t>У 1982 р. </a:t>
            </a:r>
            <a:r>
              <a:rPr lang="ru-RU" sz="2400" b="1" u="sng" dirty="0" err="1">
                <a:latin typeface="Segoe Script" pitchFamily="34" charset="0"/>
              </a:rPr>
              <a:t>Йосип</a:t>
            </a:r>
            <a:r>
              <a:rPr lang="ru-RU" sz="2400" b="1" u="sng" dirty="0">
                <a:latin typeface="Segoe Script" pitchFamily="34" charset="0"/>
              </a:rPr>
              <a:t> </a:t>
            </a:r>
            <a:r>
              <a:rPr lang="ru-RU" sz="2400" b="1" u="sng" dirty="0" err="1">
                <a:latin typeface="Segoe Script" pitchFamily="34" charset="0"/>
              </a:rPr>
              <a:t>Тереля</a:t>
            </a:r>
            <a:r>
              <a:rPr lang="ru-RU" sz="2400" b="1" dirty="0">
                <a:latin typeface="Segoe Script" pitchFamily="34" charset="0"/>
              </a:rPr>
              <a:t> </a:t>
            </a:r>
            <a:r>
              <a:rPr lang="ru-RU" sz="2400" b="1" dirty="0" err="1">
                <a:latin typeface="Segoe Script" pitchFamily="34" charset="0"/>
              </a:rPr>
              <a:t>організував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Комітет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захисту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Української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католицької</a:t>
            </a:r>
            <a:r>
              <a:rPr lang="ru-RU" sz="2400" b="1" dirty="0">
                <a:latin typeface="Segoe Script" pitchFamily="34" charset="0"/>
              </a:rPr>
              <a:t> церкви, </a:t>
            </a:r>
            <a:r>
              <a:rPr lang="ru-RU" sz="2400" b="1" dirty="0" err="1">
                <a:latin typeface="Segoe Script" pitchFamily="34" charset="0"/>
              </a:rPr>
              <a:t>що</a:t>
            </a:r>
            <a:r>
              <a:rPr lang="ru-RU" sz="2400" b="1" dirty="0">
                <a:latin typeface="Segoe Script" pitchFamily="34" charset="0"/>
              </a:rPr>
              <a:t> ставив </a:t>
            </a:r>
            <a:r>
              <a:rPr lang="ru-RU" sz="2400" b="1" dirty="0" err="1">
                <a:latin typeface="Segoe Script" pitchFamily="34" charset="0"/>
              </a:rPr>
              <a:t>собі</a:t>
            </a:r>
            <a:r>
              <a:rPr lang="ru-RU" sz="2400" b="1" dirty="0">
                <a:latin typeface="Segoe Script" pitchFamily="34" charset="0"/>
              </a:rPr>
              <a:t> за мету </a:t>
            </a:r>
            <a:r>
              <a:rPr lang="ru-RU" sz="2400" b="1" dirty="0" err="1">
                <a:latin typeface="Segoe Script" pitchFamily="34" charset="0"/>
              </a:rPr>
              <a:t>домогтися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її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легалізації</a:t>
            </a:r>
            <a:r>
              <a:rPr lang="ru-RU" sz="2400" b="1" dirty="0">
                <a:latin typeface="Segoe Script" pitchFamily="34" charset="0"/>
              </a:rPr>
              <a:t>. </a:t>
            </a:r>
            <a:r>
              <a:rPr lang="ru-RU" sz="2400" b="1" dirty="0" err="1">
                <a:latin typeface="Segoe Script" pitchFamily="34" charset="0"/>
              </a:rPr>
              <a:t>Хоч</a:t>
            </a:r>
            <a:r>
              <a:rPr lang="ru-RU" sz="2400" b="1" dirty="0">
                <a:latin typeface="Segoe Script" pitchFamily="34" charset="0"/>
              </a:rPr>
              <a:t> у </a:t>
            </a:r>
            <a:r>
              <a:rPr lang="ru-RU" sz="2400" b="1" dirty="0" err="1">
                <a:latin typeface="Segoe Script" pitchFamily="34" charset="0"/>
              </a:rPr>
              <a:t>відповідь</a:t>
            </a:r>
            <a:r>
              <a:rPr lang="ru-RU" sz="2400" b="1" dirty="0">
                <a:latin typeface="Segoe Script" pitchFamily="34" charset="0"/>
              </a:rPr>
              <a:t> на </a:t>
            </a:r>
            <a:r>
              <a:rPr lang="ru-RU" sz="2400" b="1" dirty="0" err="1">
                <a:latin typeface="Segoe Script" pitchFamily="34" charset="0"/>
              </a:rPr>
              <a:t>це</a:t>
            </a:r>
            <a:r>
              <a:rPr lang="ru-RU" sz="2400" b="1" dirty="0">
                <a:latin typeface="Segoe Script" pitchFamily="34" charset="0"/>
              </a:rPr>
              <a:t> режим став </a:t>
            </a:r>
            <a:r>
              <a:rPr lang="ru-RU" sz="2400" b="1" dirty="0" err="1">
                <a:latin typeface="Segoe Script" pitchFamily="34" charset="0"/>
              </a:rPr>
              <a:t>заарештовувати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її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активістів</a:t>
            </a:r>
            <a:r>
              <a:rPr lang="ru-RU" sz="2400" b="1" dirty="0">
                <a:latin typeface="Segoe Script" pitchFamily="34" charset="0"/>
              </a:rPr>
              <a:t>, </a:t>
            </a:r>
            <a:r>
              <a:rPr lang="ru-RU" sz="2400" b="1" dirty="0" err="1">
                <a:latin typeface="Segoe Script" pitchFamily="34" charset="0"/>
              </a:rPr>
              <a:t>серед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українців</a:t>
            </a:r>
            <a:r>
              <a:rPr lang="ru-RU" sz="2400" b="1" dirty="0">
                <a:latin typeface="Segoe Script" pitchFamily="34" charset="0"/>
              </a:rPr>
              <a:t> </a:t>
            </a:r>
            <a:r>
              <a:rPr lang="ru-RU" sz="2400" b="1" dirty="0" err="1">
                <a:latin typeface="Segoe Script" pitchFamily="34" charset="0"/>
              </a:rPr>
              <a:t>Галичини</a:t>
            </a:r>
            <a:r>
              <a:rPr lang="ru-RU" sz="2400" b="1" dirty="0">
                <a:latin typeface="Segoe Script" pitchFamily="34" charset="0"/>
              </a:rPr>
              <a:t> та </a:t>
            </a:r>
            <a:r>
              <a:rPr lang="ru-RU" sz="2400" b="1" dirty="0" err="1">
                <a:latin typeface="Segoe Script" pitchFamily="34" charset="0"/>
              </a:rPr>
              <a:t>Закарпаття</a:t>
            </a:r>
            <a:r>
              <a:rPr lang="ru-RU" sz="2400" b="1" dirty="0">
                <a:latin typeface="Segoe Script" pitchFamily="34" charset="0"/>
              </a:rPr>
              <a:t> </a:t>
            </a:r>
            <a:r>
              <a:rPr lang="ru-RU" sz="2400" b="1" dirty="0" err="1">
                <a:latin typeface="Segoe Script" pitchFamily="34" charset="0"/>
              </a:rPr>
              <a:t>відданість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своїй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давній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церкві</a:t>
            </a:r>
            <a:r>
              <a:rPr lang="ru-RU" sz="2400" b="1" dirty="0">
                <a:latin typeface="Segoe Script" pitchFamily="34" charset="0"/>
              </a:rPr>
              <a:t> не </a:t>
            </a:r>
            <a:r>
              <a:rPr lang="ru-RU" sz="2400" b="1" dirty="0" err="1">
                <a:latin typeface="Segoe Script" pitchFamily="34" charset="0"/>
              </a:rPr>
              <a:t>втрачала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сили</a:t>
            </a:r>
            <a:r>
              <a:rPr lang="ru-RU" sz="2400" b="1" dirty="0">
                <a:latin typeface="Segoe Script" pitchFamily="34" charset="0"/>
              </a:rPr>
              <a:t>.</a:t>
            </a:r>
            <a:r>
              <a:rPr lang="ru-RU" sz="2400" dirty="0">
                <a:latin typeface="Segoe Script" pitchFamily="34" charset="0"/>
              </a:rPr>
              <a:t/>
            </a:r>
            <a:br>
              <a:rPr lang="ru-RU" sz="2400" dirty="0">
                <a:latin typeface="Segoe Script" pitchFamily="34" charset="0"/>
              </a:rPr>
            </a:br>
            <a:endParaRPr lang="uk-UA" sz="2400" dirty="0">
              <a:latin typeface="Segoe Script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9186" y="1016678"/>
            <a:ext cx="4431074" cy="352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29644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-2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35719" y="0"/>
            <a:ext cx="910828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b="1" u="sng" dirty="0" smtClean="0">
                <a:latin typeface="Segoe Script" pitchFamily="34" charset="0"/>
              </a:rPr>
              <a:t>Антирелігійна політика</a:t>
            </a:r>
            <a:endParaRPr lang="uk-UA" b="1" u="sng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980728"/>
            <a:ext cx="8003232" cy="62150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1954р. – постанова ЦК КПРС </a:t>
            </a:r>
            <a:r>
              <a:rPr lang="uk-UA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“Про</a:t>
            </a:r>
            <a:r>
              <a:rPr lang="uk-UA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проведення науково-атеїстичної пропаганди ”.</a:t>
            </a:r>
          </a:p>
          <a:p>
            <a:pPr>
              <a:defRPr/>
            </a:pPr>
            <a:r>
              <a:rPr lang="uk-UA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1957р. – за дорученням Ради Міністрів УРСР була створена робоча група, яка підготувала пропозиції щодо обмеження діяльності духовенства.</a:t>
            </a:r>
          </a:p>
          <a:p>
            <a:pPr>
              <a:defRPr/>
            </a:pPr>
            <a:r>
              <a:rPr lang="uk-UA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1964р.- постанова ЦК КПРС </a:t>
            </a:r>
            <a:r>
              <a:rPr lang="uk-UA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“Заходи</a:t>
            </a:r>
            <a:r>
              <a:rPr lang="uk-UA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щодо посилення атеїстичного виховання населення (за 12-17 років звільнити свідомість радянського суспільства від релігійних забобонів).</a:t>
            </a:r>
            <a:endParaRPr lang="uk-UA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539</Words>
  <Application>Microsoft Office PowerPoint</Application>
  <PresentationFormat>Экран (4:3)</PresentationFormat>
  <Paragraphs>74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Дисидентський рух </vt:lpstr>
      <vt:lpstr>Дисиде́нтський ру́х — рух, учасники якого в СРСР виступали за демократизацію суспільства, дотримання прав і свобод людини, в Україні — за вільний розвиток української мови та культури, реалізацію прав українського народу на власну державність.</vt:lpstr>
      <vt:lpstr>У 1950—70-х роках у Радянському Союзі виникло примітне явище, коли політику уряду стала відкрито критикувати невелика, але дедалі більша кількість людей, яких звичайно називали дисидентами й які вимагали ширших громадянських, релігійних і національних прав.</vt:lpstr>
      <vt:lpstr> Діяльність дисидентів</vt:lpstr>
      <vt:lpstr>Напрямки дисидентства</vt:lpstr>
      <vt:lpstr>Перші прояви цього руху мали місце наприкінці 1950-х та на початку 60-х років, коли на Західній Україні було організовано кілька невеликих таємних груп. Виділялася серед них так звана «Група юристів» на чолі з адвокатом Левком Лук'яненком. </vt:lpstr>
      <vt:lpstr>Релігійне дисидентство</vt:lpstr>
      <vt:lpstr>У 1982 р. Йосип Тереля організував Комітет захисту Української католицької церкви, що ставив собі за мету домогтися її легалізації. Хоч у відповідь на це режим став заарештовувати її активістів, серед українців Галичини та Закарпаття відданість своїй давній церкві не втрачала сили. </vt:lpstr>
      <vt:lpstr>Антирелігійна політика</vt:lpstr>
      <vt:lpstr>Спочатку осередок українських дисидентів складали «шістдесятники» — нове плідне покоління письменників, що здобувало собі визнання.</vt:lpstr>
      <vt:lpstr>Євген Сверстюк писав у 1993 році: «… Серед ознак шістдесятників я б поставив на перше місце юний ідеалізм, який просвітлює, підносить і єднає… Другою ознакою я б назвав шукання правди і чесної позиції… Поетів тоді називали формалістами за шукання своєї індивідуальності. Насправді за шукання істини — замість ідеї спущеної зверху для оспівування. Як третю ознаку я б виділив неприйняття, опір, протистояння офіціальній літературі та всьому апаратові будівничих казарм.»</vt:lpstr>
      <vt:lpstr>Придушення дисидентства </vt:lpstr>
      <vt:lpstr>Значення дисидентства</vt:lpstr>
      <vt:lpstr>Свою Україну любіть. Любіть її… Во время люте. В останню, тяжкую минуту за неї Господа моліть.                    Тарас Шевченко  </vt:lpstr>
      <vt:lpstr>Дякуємо за увагу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Дисидентський рух</dc:title>
  <dc:creator>andriana</dc:creator>
  <cp:lastModifiedBy>andriana</cp:lastModifiedBy>
  <cp:revision>29</cp:revision>
  <dcterms:created xsi:type="dcterms:W3CDTF">2014-11-19T18:13:27Z</dcterms:created>
  <dcterms:modified xsi:type="dcterms:W3CDTF">2014-11-20T20:45:24Z</dcterms:modified>
</cp:coreProperties>
</file>