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Назва та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ка назви цита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Істина/хибніст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3/2/2014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‹№›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71780" y="656823"/>
            <a:ext cx="3505199" cy="598152"/>
          </a:xfrm>
        </p:spPr>
        <p:txBody>
          <a:bodyPr>
            <a:normAutofit/>
          </a:bodyPr>
          <a:lstStyle/>
          <a:p>
            <a:r>
              <a:rPr lang="uk-UA" sz="2800" dirty="0" smtClean="0"/>
              <a:t>ЛЕСЯ УКРАЇНКА</a:t>
            </a:r>
            <a:endParaRPr lang="uk-UA" sz="2800" dirty="0"/>
          </a:p>
        </p:txBody>
      </p:sp>
      <p:pic>
        <p:nvPicPr>
          <p:cNvPr id="7" name="Місце для вмісту 6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315" y="656823"/>
            <a:ext cx="3992451" cy="5074276"/>
          </a:xfrm>
        </p:spPr>
      </p:pic>
      <p:sp>
        <p:nvSpPr>
          <p:cNvPr id="6" name="Місце для тексту 5"/>
          <p:cNvSpPr>
            <a:spLocks noGrp="1"/>
          </p:cNvSpPr>
          <p:nvPr>
            <p:ph type="body" sz="half" idx="2"/>
          </p:nvPr>
        </p:nvSpPr>
        <p:spPr>
          <a:xfrm>
            <a:off x="2743758" y="1727403"/>
            <a:ext cx="3180524" cy="552157"/>
          </a:xfrm>
        </p:spPr>
        <p:txBody>
          <a:bodyPr>
            <a:noAutofit/>
          </a:bodyPr>
          <a:lstStyle/>
          <a:p>
            <a:r>
              <a:rPr lang="uk-UA" sz="3200" dirty="0"/>
              <a:t>Ж</a:t>
            </a:r>
            <a:r>
              <a:rPr lang="uk-UA" sz="3200" dirty="0" smtClean="0"/>
              <a:t>иттєвий шлях</a:t>
            </a:r>
            <a:endParaRPr lang="uk-UA" sz="3200" dirty="0"/>
          </a:p>
        </p:txBody>
      </p:sp>
      <p:pic>
        <p:nvPicPr>
          <p:cNvPr id="8" name="Я піду в далекі гори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34422" y="0"/>
            <a:ext cx="257577" cy="257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28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3194">
        <p14:prism isContent="1" isInverted="1"/>
      </p:transition>
    </mc:Choice>
    <mc:Fallback xmlns="">
      <p:transition spd="slow" advTm="31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628822" y="4694350"/>
            <a:ext cx="3563178" cy="2163650"/>
          </a:xfrm>
        </p:spPr>
        <p:txBody>
          <a:bodyPr>
            <a:normAutofit fontScale="90000"/>
          </a:bodyPr>
          <a:lstStyle/>
          <a:p>
            <a:r>
              <a:rPr lang="uk-UA" sz="1800" dirty="0" smtClean="0">
                <a:latin typeface="Bookman Old Style" panose="02050604050505020204" pitchFamily="18" charset="0"/>
              </a:rPr>
              <a:t>Використано: інформація-</a:t>
            </a:r>
            <a:r>
              <a:rPr lang="en-US" sz="1800" dirty="0" smtClean="0">
                <a:latin typeface="Bookman Old Style" panose="02050604050505020204" pitchFamily="18" charset="0"/>
              </a:rPr>
              <a:t>Wikipedia</a:t>
            </a:r>
            <a:r>
              <a:rPr lang="uk-UA" sz="1800" dirty="0" smtClean="0">
                <a:latin typeface="Bookman Old Style" panose="02050604050505020204" pitchFamily="18" charset="0"/>
              </a:rPr>
              <a:t>;</a:t>
            </a:r>
            <a:r>
              <a:rPr lang="uk-UA" sz="1800" dirty="0" smtClean="0">
                <a:latin typeface="Bookman Old Style" panose="02050604050505020204" pitchFamily="18" charset="0"/>
              </a:rPr>
              <a:t/>
            </a:r>
            <a:br>
              <a:rPr lang="uk-UA" sz="1800" dirty="0" smtClean="0">
                <a:latin typeface="Bookman Old Style" panose="02050604050505020204" pitchFamily="18" charset="0"/>
              </a:rPr>
            </a:br>
            <a:r>
              <a:rPr lang="uk-UA" sz="1800" dirty="0" smtClean="0">
                <a:latin typeface="Bookman Old Style" panose="02050604050505020204" pitchFamily="18" charset="0"/>
              </a:rPr>
              <a:t>зображення- </a:t>
            </a:r>
            <a:r>
              <a:rPr lang="en-US" sz="1800" dirty="0" smtClean="0">
                <a:latin typeface="Bookman Old Style" panose="02050604050505020204" pitchFamily="18" charset="0"/>
              </a:rPr>
              <a:t>G</a:t>
            </a:r>
            <a:r>
              <a:rPr lang="en-US" sz="1800" dirty="0" smtClean="0">
                <a:latin typeface="Bookman Old Style" panose="02050604050505020204" pitchFamily="18" charset="0"/>
              </a:rPr>
              <a:t>oogle</a:t>
            </a:r>
            <a:r>
              <a:rPr lang="uk-UA" sz="1800" dirty="0" smtClean="0">
                <a:latin typeface="Bookman Old Style" panose="02050604050505020204" pitchFamily="18" charset="0"/>
              </a:rPr>
              <a:t>;</a:t>
            </a:r>
            <a:br>
              <a:rPr lang="uk-UA" sz="1800" dirty="0" smtClean="0">
                <a:latin typeface="Bookman Old Style" panose="02050604050505020204" pitchFamily="18" charset="0"/>
              </a:rPr>
            </a:br>
            <a:r>
              <a:rPr lang="uk-UA" sz="1800" dirty="0" smtClean="0">
                <a:latin typeface="Bookman Old Style" panose="02050604050505020204" pitchFamily="18" charset="0"/>
              </a:rPr>
              <a:t>музика- В. Івасюк «Я піду в далекі гори»</a:t>
            </a:r>
            <a:br>
              <a:rPr lang="uk-UA" sz="1800" dirty="0" smtClean="0">
                <a:latin typeface="Bookman Old Style" panose="02050604050505020204" pitchFamily="18" charset="0"/>
              </a:rPr>
            </a:br>
            <a:r>
              <a:rPr lang="uk-UA" sz="1800" dirty="0" smtClean="0">
                <a:latin typeface="Bookman Old Style" panose="02050604050505020204" pitchFamily="18" charset="0"/>
              </a:rPr>
              <a:t/>
            </a:r>
            <a:br>
              <a:rPr lang="uk-UA" sz="1800" dirty="0" smtClean="0">
                <a:latin typeface="Bookman Old Style" panose="02050604050505020204" pitchFamily="18" charset="0"/>
              </a:rPr>
            </a:br>
            <a:r>
              <a:rPr lang="uk-UA" sz="1800" dirty="0" smtClean="0">
                <a:latin typeface="Bookman Old Style" panose="02050604050505020204" pitchFamily="18" charset="0"/>
              </a:rPr>
              <a:t>Дякую </a:t>
            </a:r>
            <a:r>
              <a:rPr lang="uk-UA" sz="1800" dirty="0" smtClean="0">
                <a:latin typeface="Bookman Old Style" panose="02050604050505020204" pitchFamily="18" charset="0"/>
              </a:rPr>
              <a:t>за увагу</a:t>
            </a:r>
            <a:br>
              <a:rPr lang="uk-UA" sz="1800" dirty="0" smtClean="0">
                <a:latin typeface="Bookman Old Style" panose="02050604050505020204" pitchFamily="18" charset="0"/>
              </a:rPr>
            </a:br>
            <a:r>
              <a:rPr lang="uk-UA" sz="1800" dirty="0">
                <a:latin typeface="Bookman Old Style" panose="02050604050505020204" pitchFamily="18" charset="0"/>
              </a:rPr>
              <a:t>А</a:t>
            </a:r>
            <a:r>
              <a:rPr lang="uk-UA" sz="1800" dirty="0" smtClean="0">
                <a:latin typeface="Bookman Old Style" panose="02050604050505020204" pitchFamily="18" charset="0"/>
              </a:rPr>
              <a:t>втор – Швед Тарас</a:t>
            </a:r>
            <a:endParaRPr lang="uk-UA" sz="1800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85425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 advTm="3003">
        <p15:prstTrans prst="origami" invX="1"/>
      </p:transition>
    </mc:Choice>
    <mc:Fallback xmlns="">
      <p:transition spd="slow" advTm="3003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597539" y="592706"/>
            <a:ext cx="3505199" cy="675147"/>
          </a:xfrm>
        </p:spPr>
        <p:txBody>
          <a:bodyPr>
            <a:normAutofit/>
          </a:bodyPr>
          <a:lstStyle/>
          <a:p>
            <a:r>
              <a:rPr lang="uk-UA" sz="3600" dirty="0" smtClean="0"/>
              <a:t>Дитинство</a:t>
            </a:r>
            <a:endParaRPr lang="uk-UA" sz="3600" dirty="0"/>
          </a:p>
        </p:txBody>
      </p:sp>
      <p:pic>
        <p:nvPicPr>
          <p:cNvPr id="7" name="Місце для вмісту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881" y="747253"/>
            <a:ext cx="2995863" cy="4812632"/>
          </a:xfrm>
        </p:spPr>
      </p:pic>
      <p:sp>
        <p:nvSpPr>
          <p:cNvPr id="8" name="Місце для тексту 7"/>
          <p:cNvSpPr>
            <a:spLocks noGrp="1"/>
          </p:cNvSpPr>
          <p:nvPr>
            <p:ph type="body" sz="half" idx="2"/>
          </p:nvPr>
        </p:nvSpPr>
        <p:spPr>
          <a:xfrm>
            <a:off x="3014215" y="2367557"/>
            <a:ext cx="3505199" cy="3192328"/>
          </a:xfrm>
        </p:spPr>
        <p:txBody>
          <a:bodyPr>
            <a:normAutofit/>
          </a:bodyPr>
          <a:lstStyle/>
          <a:p>
            <a:r>
              <a:rPr lang="ru-RU" sz="2000" dirty="0">
                <a:latin typeface="Comic Sans MS" panose="030F0702030302020204" pitchFamily="66" charset="0"/>
              </a:rPr>
              <a:t>Лариса </a:t>
            </a:r>
            <a:r>
              <a:rPr lang="ru-RU" sz="2000" dirty="0" err="1">
                <a:latin typeface="Comic Sans MS" panose="030F0702030302020204" pitchFamily="66" charset="0"/>
              </a:rPr>
              <a:t>Петрівна</a:t>
            </a:r>
            <a:r>
              <a:rPr lang="ru-RU" sz="2000" dirty="0">
                <a:latin typeface="Comic Sans MS" panose="030F0702030302020204" pitchFamily="66" charset="0"/>
              </a:rPr>
              <a:t> Косач народилась 25 лютого 1871 р. в </a:t>
            </a:r>
            <a:r>
              <a:rPr lang="ru-RU" sz="2000" dirty="0" err="1">
                <a:latin typeface="Comic Sans MS" panose="030F0702030302020204" pitchFamily="66" charset="0"/>
              </a:rPr>
              <a:t>місті</a:t>
            </a:r>
            <a:r>
              <a:rPr lang="ru-RU" sz="2000" dirty="0">
                <a:latin typeface="Comic Sans MS" panose="030F0702030302020204" pitchFamily="66" charset="0"/>
              </a:rPr>
              <a:t>  </a:t>
            </a:r>
            <a:r>
              <a:rPr lang="ru-RU" sz="2000" dirty="0" err="1">
                <a:latin typeface="Comic Sans MS" panose="030F0702030302020204" pitchFamily="66" charset="0"/>
              </a:rPr>
              <a:t>Новограді</a:t>
            </a:r>
            <a:r>
              <a:rPr lang="ru-RU" sz="2000" dirty="0">
                <a:latin typeface="Comic Sans MS" panose="030F0702030302020204" pitchFamily="66" charset="0"/>
              </a:rPr>
              <a:t> – </a:t>
            </a:r>
            <a:r>
              <a:rPr lang="ru-RU" sz="2000" dirty="0" err="1">
                <a:latin typeface="Comic Sans MS" panose="030F0702030302020204" pitchFamily="66" charset="0"/>
              </a:rPr>
              <a:t>Волинському</a:t>
            </a:r>
            <a:r>
              <a:rPr lang="ru-RU" sz="2000" dirty="0">
                <a:latin typeface="Comic Sans MS" panose="030F0702030302020204" pitchFamily="66" charset="0"/>
              </a:rPr>
              <a:t> , </a:t>
            </a:r>
            <a:r>
              <a:rPr lang="ru-RU" sz="2000" dirty="0" err="1">
                <a:latin typeface="Comic Sans MS" panose="030F0702030302020204" pitchFamily="66" charset="0"/>
              </a:rPr>
              <a:t>тепер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Житомирської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області</a:t>
            </a:r>
            <a:r>
              <a:rPr lang="ru-RU" sz="2000" dirty="0">
                <a:latin typeface="Comic Sans MS" panose="030F0702030302020204" pitchFamily="66" charset="0"/>
              </a:rPr>
              <a:t>. Родина </a:t>
            </a:r>
            <a:r>
              <a:rPr lang="ru-RU" sz="2000" dirty="0" err="1">
                <a:latin typeface="Comic Sans MS" panose="030F0702030302020204" pitchFamily="66" charset="0"/>
              </a:rPr>
              <a:t>Косачів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була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заможною</a:t>
            </a:r>
            <a:r>
              <a:rPr lang="ru-RU" sz="2000" dirty="0">
                <a:latin typeface="Comic Sans MS" panose="030F0702030302020204" pitchFamily="66" charset="0"/>
              </a:rPr>
              <a:t> й </a:t>
            </a:r>
            <a:r>
              <a:rPr lang="ru-RU" sz="2000" dirty="0" err="1" smtClean="0">
                <a:latin typeface="Comic Sans MS" panose="030F0702030302020204" pitchFamily="66" charset="0"/>
              </a:rPr>
              <a:t>освіченою</a:t>
            </a:r>
            <a:r>
              <a:rPr lang="ru-RU" sz="2000" dirty="0" smtClean="0">
                <a:latin typeface="Comic Sans MS" panose="030F0702030302020204" pitchFamily="66" charset="0"/>
              </a:rPr>
              <a:t>, </a:t>
            </a:r>
            <a:r>
              <a:rPr lang="ru-RU" sz="2000" dirty="0">
                <a:latin typeface="Comic Sans MS" panose="030F0702030302020204" pitchFamily="66" charset="0"/>
              </a:rPr>
              <a:t>входила до кола </a:t>
            </a:r>
            <a:r>
              <a:rPr lang="ru-RU" sz="2000" dirty="0" err="1">
                <a:latin typeface="Comic Sans MS" panose="030F0702030302020204" pitchFamily="66" charset="0"/>
              </a:rPr>
              <a:t>патріотичної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української</a:t>
            </a:r>
            <a:r>
              <a:rPr lang="ru-RU" sz="2000" dirty="0">
                <a:latin typeface="Comic Sans MS" panose="030F0702030302020204" pitchFamily="66" charset="0"/>
              </a:rPr>
              <a:t>  </a:t>
            </a:r>
            <a:r>
              <a:rPr lang="ru-RU" sz="2000" dirty="0" err="1">
                <a:latin typeface="Comic Sans MS" panose="030F0702030302020204" pitchFamily="66" charset="0"/>
              </a:rPr>
              <a:t>інтелігенції</a:t>
            </a:r>
            <a:endParaRPr lang="uk-UA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2818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0101">
        <p15:prstTrans prst="pageCurlDouble" invX="1"/>
      </p:transition>
    </mc:Choice>
    <mc:Fallback xmlns="">
      <p:transition spd="slow" advTm="10101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27009" y="559715"/>
            <a:ext cx="2932113" cy="779687"/>
          </a:xfrm>
        </p:spPr>
        <p:txBody>
          <a:bodyPr/>
          <a:lstStyle/>
          <a:p>
            <a:r>
              <a:rPr lang="uk-UA" dirty="0" smtClean="0"/>
              <a:t>Батьки Лесі</a:t>
            </a:r>
            <a:endParaRPr lang="uk-UA" dirty="0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idx="1"/>
          </p:nvPr>
        </p:nvSpPr>
        <p:spPr>
          <a:xfrm>
            <a:off x="2653049" y="5686673"/>
            <a:ext cx="3490174" cy="576262"/>
          </a:xfrm>
        </p:spPr>
        <p:txBody>
          <a:bodyPr/>
          <a:lstStyle/>
          <a:p>
            <a:r>
              <a:rPr lang="uk-UA" dirty="0" smtClean="0"/>
              <a:t>Батько – Петро Косач</a:t>
            </a:r>
            <a:endParaRPr lang="uk-UA" dirty="0"/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3049" y="1706817"/>
            <a:ext cx="3490174" cy="3586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Місце для тексту 6"/>
          <p:cNvSpPr>
            <a:spLocks noGrp="1"/>
          </p:cNvSpPr>
          <p:nvPr>
            <p:ph type="body" sz="quarter" idx="3"/>
          </p:nvPr>
        </p:nvSpPr>
        <p:spPr>
          <a:xfrm>
            <a:off x="7352046" y="5648035"/>
            <a:ext cx="3480269" cy="576262"/>
          </a:xfrm>
        </p:spPr>
        <p:txBody>
          <a:bodyPr/>
          <a:lstStyle/>
          <a:p>
            <a:r>
              <a:rPr lang="uk-UA" dirty="0" smtClean="0"/>
              <a:t>Мати – Ольга Косач</a:t>
            </a:r>
            <a:endParaRPr lang="uk-UA" dirty="0"/>
          </a:p>
        </p:txBody>
      </p:sp>
      <p:pic>
        <p:nvPicPr>
          <p:cNvPr id="10" name="Місце для вмісту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047" y="1706818"/>
            <a:ext cx="3480269" cy="3586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35302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943">
        <p:split orient="vert" dir="in"/>
      </p:transition>
    </mc:Choice>
    <mc:Fallback xmlns="">
      <p:transition spd="slow" advTm="4943">
        <p:split orient="vert" dir="in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 smtClean="0"/>
              <a:t>Брати та сестри Лесі Українки</a:t>
            </a:r>
            <a:endParaRPr lang="uk-UA" sz="2800" dirty="0"/>
          </a:p>
        </p:txBody>
      </p:sp>
      <p:pic>
        <p:nvPicPr>
          <p:cNvPr id="11" name="Місце для вмісту 10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893" y="1036033"/>
            <a:ext cx="4443212" cy="4154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Місце для тексту 9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uk-UA" sz="2400" dirty="0" smtClean="0">
                <a:latin typeface="Comic Sans MS" panose="030F0702030302020204" pitchFamily="66" charset="0"/>
              </a:rPr>
              <a:t>Леся з братом Михайлом</a:t>
            </a:r>
          </a:p>
          <a:p>
            <a:endParaRPr lang="uk-UA" sz="2400" dirty="0">
              <a:latin typeface="Comic Sans MS" panose="030F0702030302020204" pitchFamily="66" charset="0"/>
            </a:endParaRPr>
          </a:p>
          <a:p>
            <a:r>
              <a:rPr lang="ru-RU" sz="2400" dirty="0">
                <a:latin typeface="Comic Sans MS" panose="030F0702030302020204" pitchFamily="66" charset="0"/>
              </a:rPr>
              <a:t>До </a:t>
            </a:r>
            <a:r>
              <a:rPr lang="ru-RU" sz="2400" dirty="0" smtClean="0">
                <a:latin typeface="Comic Sans MS" panose="030F0702030302020204" pitchFamily="66" charset="0"/>
              </a:rPr>
              <a:t>Лесиного 13-річчя вони </a:t>
            </a:r>
            <a:r>
              <a:rPr lang="ru-RU" sz="2400" dirty="0" err="1">
                <a:latin typeface="Comic Sans MS" panose="030F0702030302020204" pitchFamily="66" charset="0"/>
              </a:rPr>
              <a:t>однак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були</a:t>
            </a:r>
            <a:r>
              <a:rPr lang="ru-RU" sz="2400" dirty="0">
                <a:latin typeface="Comic Sans MS" panose="030F0702030302020204" pitchFamily="66" charset="0"/>
              </a:rPr>
              <a:t> у </a:t>
            </a:r>
            <a:r>
              <a:rPr lang="ru-RU" sz="2400" dirty="0" err="1">
                <a:latin typeface="Comic Sans MS" panose="030F0702030302020204" pitchFamily="66" charset="0"/>
              </a:rPr>
              <a:t>всьому</a:t>
            </a:r>
            <a:r>
              <a:rPr lang="ru-RU" sz="2400" dirty="0"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latin typeface="Comic Sans MS" panose="030F0702030302020204" pitchFamily="66" charset="0"/>
              </a:rPr>
              <a:t>нерозлучні</a:t>
            </a:r>
            <a:r>
              <a:rPr lang="ru-RU" sz="2400" dirty="0">
                <a:latin typeface="Comic Sans MS" panose="030F0702030302020204" pitchFamily="66" charset="0"/>
              </a:rPr>
              <a:t>: разом </a:t>
            </a:r>
            <a:r>
              <a:rPr lang="ru-RU" sz="2400" dirty="0" err="1">
                <a:latin typeface="Comic Sans MS" panose="030F0702030302020204" pitchFamily="66" charset="0"/>
              </a:rPr>
              <a:t>бавилися</a:t>
            </a:r>
            <a:r>
              <a:rPr lang="ru-RU" sz="2400" dirty="0">
                <a:latin typeface="Comic Sans MS" panose="030F0702030302020204" pitchFamily="66" charset="0"/>
              </a:rPr>
              <a:t> ,разом читали, разом </a:t>
            </a:r>
            <a:r>
              <a:rPr lang="ru-RU" sz="2400" dirty="0" err="1">
                <a:latin typeface="Comic Sans MS" panose="030F0702030302020204" pitchFamily="66" charset="0"/>
              </a:rPr>
              <a:t>вчилися</a:t>
            </a:r>
            <a:r>
              <a:rPr lang="ru-RU" sz="2400" dirty="0">
                <a:latin typeface="Comic Sans MS" panose="030F0702030302020204" pitchFamily="66" charset="0"/>
              </a:rPr>
              <a:t>, разом </a:t>
            </a:r>
            <a:r>
              <a:rPr lang="ru-RU" sz="2400" dirty="0" err="1">
                <a:latin typeface="Comic Sans MS" panose="030F0702030302020204" pitchFamily="66" charset="0"/>
              </a:rPr>
              <a:t>розважалися</a:t>
            </a:r>
            <a:endParaRPr lang="uk-UA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969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8972">
        <p:blinds/>
      </p:transition>
    </mc:Choice>
    <mc:Fallback xmlns="">
      <p:transition spd="slow" advTm="8972">
        <p:blinds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39641" y="741140"/>
            <a:ext cx="3505199" cy="598152"/>
          </a:xfrm>
        </p:spPr>
        <p:txBody>
          <a:bodyPr>
            <a:normAutofit fontScale="90000"/>
          </a:bodyPr>
          <a:lstStyle/>
          <a:p>
            <a:r>
              <a:rPr lang="uk-UA" sz="3200" dirty="0" smtClean="0"/>
              <a:t>Леся з сестрою Ольгою</a:t>
            </a:r>
            <a:endParaRPr lang="uk-UA" sz="3200" dirty="0"/>
          </a:p>
        </p:txBody>
      </p:sp>
      <p:pic>
        <p:nvPicPr>
          <p:cNvPr id="9" name="Місце для вмісту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070" y="741140"/>
            <a:ext cx="4370647" cy="54149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Місце для тексту 7"/>
          <p:cNvSpPr>
            <a:spLocks noGrp="1"/>
          </p:cNvSpPr>
          <p:nvPr>
            <p:ph type="body" sz="half" idx="2"/>
          </p:nvPr>
        </p:nvSpPr>
        <p:spPr>
          <a:xfrm>
            <a:off x="3078609" y="1416676"/>
            <a:ext cx="3505199" cy="4739426"/>
          </a:xfrm>
        </p:spPr>
        <p:txBody>
          <a:bodyPr>
            <a:noAutofit/>
          </a:bodyPr>
          <a:lstStyle/>
          <a:p>
            <a:r>
              <a:rPr lang="uk-UA" sz="1600" dirty="0">
                <a:latin typeface="Comic Sans MS" panose="030F0702030302020204" pitchFamily="66" charset="0"/>
              </a:rPr>
              <a:t>Леся цікавилася історією. Дев'ятнадцятирічною дівчиною вона написала для молодшої сестри підручник </a:t>
            </a:r>
            <a:r>
              <a:rPr lang="uk-UA" sz="1600" dirty="0" smtClean="0">
                <a:latin typeface="Comic Sans MS" panose="030F0702030302020204" pitchFamily="66" charset="0"/>
              </a:rPr>
              <a:t>«Стародавня </a:t>
            </a:r>
            <a:r>
              <a:rPr lang="uk-UA" sz="1600" dirty="0">
                <a:latin typeface="Comic Sans MS" panose="030F0702030302020204" pitchFamily="66" charset="0"/>
              </a:rPr>
              <a:t>історія східних </a:t>
            </a:r>
            <a:r>
              <a:rPr lang="uk-UA" sz="1600" dirty="0" smtClean="0">
                <a:latin typeface="Comic Sans MS" panose="030F0702030302020204" pitchFamily="66" charset="0"/>
              </a:rPr>
              <a:t>народів»</a:t>
            </a:r>
            <a:r>
              <a:rPr lang="en-US" sz="1600" dirty="0" smtClean="0">
                <a:latin typeface="Comic Sans MS" panose="030F0702030302020204" pitchFamily="66" charset="0"/>
              </a:rPr>
              <a:t>, </a:t>
            </a:r>
            <a:r>
              <a:rPr lang="uk-UA" sz="1600" dirty="0">
                <a:latin typeface="Comic Sans MS" panose="030F0702030302020204" pitchFamily="66" charset="0"/>
              </a:rPr>
              <a:t>в якому проводила багато паралелей і порівнянь дійсності </a:t>
            </a:r>
            <a:r>
              <a:rPr lang="uk-UA" sz="1600" dirty="0" err="1" smtClean="0">
                <a:latin typeface="Comic Sans MS" panose="030F0702030302020204" pitchFamily="66" charset="0"/>
              </a:rPr>
              <a:t>трьохтисячорічного</a:t>
            </a:r>
            <a:r>
              <a:rPr lang="uk-UA" sz="1600" dirty="0" smtClean="0">
                <a:latin typeface="Comic Sans MS" panose="030F0702030302020204" pitchFamily="66" charset="0"/>
              </a:rPr>
              <a:t> </a:t>
            </a:r>
            <a:r>
              <a:rPr lang="uk-UA" sz="1600" dirty="0">
                <a:latin typeface="Comic Sans MS" panose="030F0702030302020204" pitchFamily="66" charset="0"/>
              </a:rPr>
              <a:t>минулого зі сучасним. Цей підручник був доступним, лаконічним і </a:t>
            </a:r>
            <a:r>
              <a:rPr lang="uk-UA" sz="1600" dirty="0" smtClean="0">
                <a:latin typeface="Comic Sans MS" panose="030F0702030302020204" pitchFamily="66" charset="0"/>
              </a:rPr>
              <a:t>цікавим</a:t>
            </a:r>
            <a:r>
              <a:rPr lang="uk-UA" sz="1600" dirty="0" smtClean="0">
                <a:latin typeface="Comic Sans MS" panose="030F0702030302020204" pitchFamily="66" charset="0"/>
              </a:rPr>
              <a:t>. Зростаючи</a:t>
            </a:r>
            <a:r>
              <a:rPr lang="uk-UA" sz="1600" dirty="0" smtClean="0">
                <a:latin typeface="Comic Sans MS" panose="030F0702030302020204" pitchFamily="66" charset="0"/>
              </a:rPr>
              <a:t>, </a:t>
            </a:r>
            <a:r>
              <a:rPr lang="uk-UA" sz="1600" dirty="0">
                <a:latin typeface="Comic Sans MS" panose="030F0702030302020204" pitchFamily="66" charset="0"/>
              </a:rPr>
              <a:t>Леся </a:t>
            </a:r>
            <a:r>
              <a:rPr lang="uk-UA" sz="1600" dirty="0" smtClean="0">
                <a:latin typeface="Comic Sans MS" panose="030F0702030302020204" pitchFamily="66" charset="0"/>
              </a:rPr>
              <a:t>цікавилася </a:t>
            </a:r>
            <a:r>
              <a:rPr lang="uk-UA" sz="1600" dirty="0">
                <a:latin typeface="Comic Sans MS" panose="030F0702030302020204" pitchFamily="66" charset="0"/>
              </a:rPr>
              <a:t>філософією, почала також пробувати себе в публіцистиці. Разом із сестрою Ольгою вона відвідувала публічні лекції в Київському університеті, займалася самоосвітою, завдяки чому стала найосвіченішою жінкою в тогочасній </a:t>
            </a:r>
            <a:r>
              <a:rPr lang="uk-UA" sz="1600" dirty="0" smtClean="0">
                <a:latin typeface="Comic Sans MS" panose="030F0702030302020204" pitchFamily="66" charset="0"/>
              </a:rPr>
              <a:t>Європі</a:t>
            </a:r>
            <a:endParaRPr lang="uk-UA" sz="16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35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25964">
        <p14:honeycomb/>
      </p:transition>
    </mc:Choice>
    <mc:Fallback xmlns="">
      <p:transition spd="slow" advTm="2596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7539" y="617628"/>
            <a:ext cx="3505199" cy="976312"/>
          </a:xfrm>
        </p:spPr>
        <p:txBody>
          <a:bodyPr>
            <a:normAutofit fontScale="90000"/>
          </a:bodyPr>
          <a:lstStyle/>
          <a:p>
            <a:r>
              <a:rPr lang="uk-UA" sz="2800" dirty="0" smtClean="0"/>
              <a:t>Ісидора – молодша сестра Лесі Українки</a:t>
            </a:r>
            <a:endParaRPr lang="uk-UA" sz="2800" dirty="0"/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502" y="1593940"/>
            <a:ext cx="3580326" cy="38486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2486181" y="2710642"/>
            <a:ext cx="3505199" cy="2615572"/>
          </a:xfrm>
        </p:spPr>
        <p:txBody>
          <a:bodyPr/>
          <a:lstStyle/>
          <a:p>
            <a:r>
              <a:rPr lang="ru-RU" sz="2000" dirty="0" err="1" smtClean="0">
                <a:latin typeface="Comic Sans MS" panose="030F0702030302020204" pitchFamily="66" charset="0"/>
              </a:rPr>
              <a:t>Останньою</a:t>
            </a: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latin typeface="Comic Sans MS" panose="030F0702030302020204" pitchFamily="66" charset="0"/>
              </a:rPr>
              <a:t>гілочкою</a:t>
            </a: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Косачівського</a:t>
            </a:r>
            <a:r>
              <a:rPr lang="ru-RU" sz="2000" dirty="0">
                <a:latin typeface="Comic Sans MS" panose="030F0702030302020204" pitchFamily="66" charset="0"/>
              </a:rPr>
              <a:t> роду, </a:t>
            </a:r>
            <a:r>
              <a:rPr lang="ru-RU" sz="2000" dirty="0" err="1">
                <a:latin typeface="Comic Sans MS" panose="030F0702030302020204" pitchFamily="66" charset="0"/>
              </a:rPr>
              <a:t>була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Ісидора</a:t>
            </a:r>
            <a:r>
              <a:rPr lang="ru-RU" sz="2000" dirty="0">
                <a:latin typeface="Comic Sans MS" panose="030F0702030302020204" pitchFamily="66" charset="0"/>
              </a:rPr>
              <a:t>, яка </a:t>
            </a:r>
            <a:r>
              <a:rPr lang="ru-RU" sz="2000" dirty="0" err="1">
                <a:latin typeface="Comic Sans MS" panose="030F0702030302020204" pitchFamily="66" charset="0"/>
              </a:rPr>
              <a:t>після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перебування</a:t>
            </a:r>
            <a:r>
              <a:rPr lang="ru-RU" sz="2000" dirty="0">
                <a:latin typeface="Comic Sans MS" panose="030F0702030302020204" pitchFamily="66" charset="0"/>
              </a:rPr>
              <a:t> в 1945 р. </a:t>
            </a:r>
            <a:r>
              <a:rPr lang="ru-RU" sz="2000" dirty="0" smtClean="0">
                <a:latin typeface="Comic Sans MS" panose="030F0702030302020204" pitchFamily="66" charset="0"/>
              </a:rPr>
              <a:t>у </a:t>
            </a:r>
            <a:r>
              <a:rPr lang="ru-RU" sz="2000" dirty="0" err="1">
                <a:latin typeface="Comic Sans MS" panose="030F0702030302020204" pitchFamily="66" charset="0"/>
              </a:rPr>
              <a:t>німецькому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таборі</a:t>
            </a:r>
            <a:r>
              <a:rPr lang="ru-RU" sz="2000" dirty="0">
                <a:latin typeface="Comic Sans MS" panose="030F0702030302020204" pitchFamily="66" charset="0"/>
              </a:rPr>
              <a:t> для </a:t>
            </a:r>
            <a:r>
              <a:rPr lang="ru-RU" sz="2000" dirty="0" err="1">
                <a:latin typeface="Comic Sans MS" panose="030F0702030302020204" pitchFamily="66" charset="0"/>
              </a:rPr>
              <a:t>переселенців</a:t>
            </a:r>
            <a:r>
              <a:rPr lang="ru-RU" sz="2000" dirty="0">
                <a:latin typeface="Comic Sans MS" panose="030F0702030302020204" pitchFamily="66" charset="0"/>
              </a:rPr>
              <a:t> в </a:t>
            </a:r>
            <a:r>
              <a:rPr lang="ru-RU" sz="2000" dirty="0" err="1">
                <a:latin typeface="Comic Sans MS" panose="030F0702030302020204" pitchFamily="66" charset="0"/>
              </a:rPr>
              <a:t>Аусбурзі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виїхала</a:t>
            </a:r>
            <a:r>
              <a:rPr lang="ru-RU" sz="2000" dirty="0">
                <a:latin typeface="Comic Sans MS" panose="030F0702030302020204" pitchFamily="66" charset="0"/>
              </a:rPr>
              <a:t> до Америки, де і </a:t>
            </a:r>
            <a:r>
              <a:rPr lang="ru-RU" sz="2000" dirty="0" err="1">
                <a:latin typeface="Comic Sans MS" panose="030F0702030302020204" pitchFamily="66" charset="0"/>
              </a:rPr>
              <a:t>знайшла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вічний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latin typeface="Comic Sans MS" panose="030F0702030302020204" pitchFamily="66" charset="0"/>
              </a:rPr>
              <a:t>спокій</a:t>
            </a:r>
            <a:endParaRPr lang="ru-RU" sz="2000" dirty="0">
              <a:latin typeface="Comic Sans MS" panose="030F0702030302020204" pitchFamily="66" charset="0"/>
            </a:endParaRP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624355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5074">
        <p14:flip dir="l"/>
      </p:transition>
    </mc:Choice>
    <mc:Fallback xmlns="">
      <p:transition spd="slow" advTm="5074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7539" y="446088"/>
            <a:ext cx="3505199" cy="976312"/>
          </a:xfrm>
        </p:spPr>
        <p:txBody>
          <a:bodyPr>
            <a:normAutofit/>
          </a:bodyPr>
          <a:lstStyle/>
          <a:p>
            <a:r>
              <a:rPr lang="uk-UA" sz="2400" dirty="0" smtClean="0"/>
              <a:t>Переїзд родини Косачів до Луцька</a:t>
            </a:r>
            <a:endParaRPr lang="uk-UA" sz="2400" dirty="0"/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255" y="1482233"/>
            <a:ext cx="5181600" cy="4378816"/>
          </a:xfrm>
        </p:spPr>
      </p:pic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>
                <a:latin typeface="Comic Sans MS" panose="030F0702030302020204" pitchFamily="66" charset="0"/>
              </a:rPr>
              <a:t>У 1879 р. родина </a:t>
            </a:r>
            <a:r>
              <a:rPr lang="ru-RU" sz="2000" dirty="0" err="1">
                <a:latin typeface="Comic Sans MS" panose="030F0702030302020204" pitchFamily="66" charset="0"/>
              </a:rPr>
              <a:t>Косачів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 smtClean="0">
                <a:latin typeface="Comic Sans MS" panose="030F0702030302020204" pitchFamily="66" charset="0"/>
              </a:rPr>
              <a:t>переїхала</a:t>
            </a: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>
                <a:latin typeface="Comic Sans MS" panose="030F0702030302020204" pitchFamily="66" charset="0"/>
              </a:rPr>
              <a:t>до </a:t>
            </a:r>
            <a:r>
              <a:rPr lang="ru-RU" sz="2000" dirty="0" err="1" smtClean="0">
                <a:latin typeface="Comic Sans MS" panose="030F0702030302020204" pitchFamily="66" charset="0"/>
              </a:rPr>
              <a:t>Луцька</a:t>
            </a:r>
            <a:r>
              <a:rPr lang="ru-RU" sz="2000" dirty="0" smtClean="0">
                <a:latin typeface="Comic Sans MS" panose="030F0702030302020204" pitchFamily="66" charset="0"/>
              </a:rPr>
              <a:t>: </a:t>
            </a:r>
            <a:r>
              <a:rPr lang="ru-RU" sz="2000" dirty="0" err="1" smtClean="0">
                <a:latin typeface="Comic Sans MS" panose="030F0702030302020204" pitchFamily="66" charset="0"/>
              </a:rPr>
              <a:t>сюди</a:t>
            </a:r>
            <a:r>
              <a:rPr lang="ru-RU" sz="2000" dirty="0" smtClean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було</a:t>
            </a:r>
            <a:r>
              <a:rPr lang="ru-RU" sz="2000" dirty="0">
                <a:latin typeface="Comic Sans MS" panose="030F0702030302020204" pitchFamily="66" charset="0"/>
              </a:rPr>
              <a:t> переведено на службу батька . </a:t>
            </a:r>
            <a:r>
              <a:rPr lang="ru-RU" sz="2000" dirty="0" err="1">
                <a:latin typeface="Comic Sans MS" panose="030F0702030302020204" pitchFamily="66" charset="0"/>
              </a:rPr>
              <a:t>Тоді</a:t>
            </a:r>
            <a:r>
              <a:rPr lang="ru-RU" sz="2000" dirty="0">
                <a:latin typeface="Comic Sans MS" panose="030F0702030302020204" pitchFamily="66" charset="0"/>
              </a:rPr>
              <a:t> ж у </a:t>
            </a:r>
            <a:r>
              <a:rPr lang="ru-RU" sz="2000" dirty="0" err="1">
                <a:latin typeface="Comic Sans MS" panose="030F0702030302020204" pitchFamily="66" charset="0"/>
              </a:rPr>
              <a:t>селі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smtClean="0">
                <a:latin typeface="Comic Sans MS" panose="030F0702030302020204" pitchFamily="66" charset="0"/>
              </a:rPr>
              <a:t>Колодяжному, </a:t>
            </a:r>
            <a:r>
              <a:rPr lang="ru-RU" sz="2000" dirty="0" err="1" smtClean="0">
                <a:latin typeface="Comic Sans MS" panose="030F0702030302020204" pitchFamily="66" charset="0"/>
              </a:rPr>
              <a:t>поблизу</a:t>
            </a:r>
            <a:r>
              <a:rPr lang="ru-RU" sz="2000" dirty="0" smtClean="0">
                <a:latin typeface="Comic Sans MS" panose="030F0702030302020204" pitchFamily="66" charset="0"/>
              </a:rPr>
              <a:t> Ковеля, </a:t>
            </a:r>
            <a:r>
              <a:rPr lang="ru-RU" sz="2000" dirty="0" err="1">
                <a:latin typeface="Comic Sans MS" panose="030F0702030302020204" pitchFamily="66" charset="0"/>
              </a:rPr>
              <a:t>батько</a:t>
            </a:r>
            <a:r>
              <a:rPr lang="ru-RU" sz="2000" dirty="0">
                <a:latin typeface="Comic Sans MS" panose="030F0702030302020204" pitchFamily="66" charset="0"/>
              </a:rPr>
              <a:t> купив </a:t>
            </a:r>
            <a:r>
              <a:rPr lang="ru-RU" sz="2000" dirty="0" err="1">
                <a:latin typeface="Comic Sans MS" panose="030F0702030302020204" pitchFamily="66" charset="0"/>
              </a:rPr>
              <a:t>ділянку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землі</a:t>
            </a:r>
            <a:r>
              <a:rPr lang="ru-RU" sz="2000" dirty="0">
                <a:latin typeface="Comic Sans MS" panose="030F0702030302020204" pitchFamily="66" charset="0"/>
              </a:rPr>
              <a:t> й заклав </a:t>
            </a:r>
            <a:r>
              <a:rPr lang="ru-RU" sz="2000" dirty="0" err="1">
                <a:latin typeface="Comic Sans MS" panose="030F0702030302020204" pitchFamily="66" charset="0"/>
              </a:rPr>
              <a:t>заміський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будинок</a:t>
            </a:r>
            <a:r>
              <a:rPr lang="ru-RU" sz="2000" dirty="0">
                <a:latin typeface="Comic Sans MS" panose="030F0702030302020204" pitchFamily="66" charset="0"/>
              </a:rPr>
              <a:t>. </a:t>
            </a:r>
            <a:r>
              <a:rPr lang="ru-RU" sz="2000" dirty="0" err="1">
                <a:latin typeface="Comic Sans MS" panose="030F0702030302020204" pitchFamily="66" charset="0"/>
              </a:rPr>
              <a:t>Відтоді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цей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таємничий</a:t>
            </a:r>
            <a:r>
              <a:rPr lang="ru-RU" sz="2000" dirty="0">
                <a:latin typeface="Comic Sans MS" panose="030F0702030302020204" pitchFamily="66" charset="0"/>
              </a:rPr>
              <a:t>  і </a:t>
            </a:r>
            <a:r>
              <a:rPr lang="ru-RU" sz="2000" dirty="0" err="1">
                <a:latin typeface="Comic Sans MS" panose="030F0702030302020204" pitchFamily="66" charset="0"/>
              </a:rPr>
              <a:t>напрочуд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мальовничий</a:t>
            </a:r>
            <a:r>
              <a:rPr lang="ru-RU" sz="2000" dirty="0">
                <a:latin typeface="Comic Sans MS" panose="030F0702030302020204" pitchFamily="66" charset="0"/>
              </a:rPr>
              <a:t> край став для </a:t>
            </a:r>
            <a:r>
              <a:rPr lang="ru-RU" sz="2000" dirty="0" err="1">
                <a:latin typeface="Comic Sans MS" panose="030F0702030302020204" pitchFamily="66" charset="0"/>
              </a:rPr>
              <a:t>письменниці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уособленням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України</a:t>
            </a:r>
            <a:endParaRPr lang="uk-UA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889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 advTm="12040">
        <p14:vortex dir="d"/>
      </p:transition>
    </mc:Choice>
    <mc:Fallback xmlns="">
      <p:transition spd="slow" advTm="1204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7539" y="669701"/>
            <a:ext cx="3505199" cy="529085"/>
          </a:xfrm>
        </p:spPr>
        <p:txBody>
          <a:bodyPr>
            <a:normAutofit/>
          </a:bodyPr>
          <a:lstStyle/>
          <a:p>
            <a:r>
              <a:rPr lang="uk-UA" sz="2400" dirty="0" smtClean="0">
                <a:latin typeface="Arial Unicode MS" panose="020B0604020202020204" pitchFamily="34" charset="-128"/>
                <a:ea typeface="Arial Unicode MS" panose="020B0604020202020204" pitchFamily="34" charset="-128"/>
                <a:cs typeface="Arial Unicode MS" panose="020B0604020202020204" pitchFamily="34" charset="-128"/>
              </a:rPr>
              <a:t>Лікування Лесі в Криму</a:t>
            </a:r>
            <a:endParaRPr lang="uk-UA" sz="2400" dirty="0">
              <a:latin typeface="Arial Unicode MS" panose="020B0604020202020204" pitchFamily="34" charset="-128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47" y="1243806"/>
            <a:ext cx="4886325" cy="4783506"/>
          </a:xfrm>
        </p:spPr>
      </p:pic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2718001" y="1469824"/>
            <a:ext cx="3505199" cy="4557488"/>
          </a:xfrm>
        </p:spPr>
        <p:txBody>
          <a:bodyPr>
            <a:noAutofit/>
          </a:bodyPr>
          <a:lstStyle/>
          <a:p>
            <a:r>
              <a:rPr lang="uk-UA" sz="1800" dirty="0" smtClean="0">
                <a:latin typeface="Comic Sans MS" panose="030F0702030302020204" pitchFamily="66" charset="0"/>
              </a:rPr>
              <a:t>Застудившись</a:t>
            </a:r>
            <a:r>
              <a:rPr lang="uk-UA" sz="1800" dirty="0" smtClean="0">
                <a:latin typeface="Comic Sans MS" panose="030F0702030302020204" pitchFamily="66" charset="0"/>
              </a:rPr>
              <a:t>, Леся </a:t>
            </a:r>
            <a:r>
              <a:rPr lang="uk-UA" sz="1800" dirty="0">
                <a:latin typeface="Comic Sans MS" panose="030F0702030302020204" pitchFamily="66" charset="0"/>
              </a:rPr>
              <a:t>з 1881 стала важко хворіти. Спочатку  боліла нога, потім ліва рука. Дівчинку лікували  по-домашньому від ревматизму та її вразив туберкульоз кісток. Свою </a:t>
            </a:r>
            <a:r>
              <a:rPr lang="uk-UA" sz="1800" dirty="0" smtClean="0">
                <a:latin typeface="Comic Sans MS" panose="030F0702030302020204" pitchFamily="66" charset="0"/>
              </a:rPr>
              <a:t>журбу, через неможливість музичних </a:t>
            </a:r>
            <a:r>
              <a:rPr lang="uk-UA" sz="1800" dirty="0">
                <a:latin typeface="Comic Sans MS" panose="030F0702030302020204" pitchFamily="66" charset="0"/>
              </a:rPr>
              <a:t>занять, Леся вилила у своєї автобіографічній  елегії “ До мого </a:t>
            </a:r>
            <a:r>
              <a:rPr lang="uk-UA" sz="1800" dirty="0" err="1">
                <a:latin typeface="Comic Sans MS" panose="030F0702030302020204" pitchFamily="66" charset="0"/>
              </a:rPr>
              <a:t>фортеп’яно</a:t>
            </a:r>
            <a:r>
              <a:rPr lang="uk-UA" sz="1800" dirty="0">
                <a:latin typeface="Comic Sans MS" panose="030F0702030302020204" pitchFamily="66" charset="0"/>
              </a:rPr>
              <a:t> “. Письменниця вимушена була виїжджати  на лікування </a:t>
            </a:r>
            <a:r>
              <a:rPr lang="uk-UA" sz="1800" dirty="0" smtClean="0">
                <a:latin typeface="Comic Sans MS" panose="030F0702030302020204" pitchFamily="66" charset="0"/>
              </a:rPr>
              <a:t>у </a:t>
            </a:r>
            <a:r>
              <a:rPr lang="uk-UA" sz="1800" dirty="0">
                <a:latin typeface="Comic Sans MS" panose="030F0702030302020204" pitchFamily="66" charset="0"/>
              </a:rPr>
              <a:t>Крим, Єгипет, Грузію, Німеччину, Італію, Польщу</a:t>
            </a:r>
          </a:p>
        </p:txBody>
      </p:sp>
    </p:spTree>
    <p:extLst>
      <p:ext uri="{BB962C8B-B14F-4D97-AF65-F5344CB8AC3E}">
        <p14:creationId xmlns:p14="http://schemas.microsoft.com/office/powerpoint/2010/main" val="348437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Tm="18078">
        <p14:shred pattern="rectangle" dir="out"/>
      </p:transition>
    </mc:Choice>
    <mc:Fallback xmlns="">
      <p:transition spd="slow" advTm="18078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36175" y="553792"/>
            <a:ext cx="3505199" cy="752699"/>
          </a:xfrm>
        </p:spPr>
        <p:txBody>
          <a:bodyPr>
            <a:normAutofit/>
          </a:bodyPr>
          <a:lstStyle/>
          <a:p>
            <a:r>
              <a:rPr lang="uk-UA" dirty="0" smtClean="0"/>
              <a:t>Останні роки життя Лесі Українки</a:t>
            </a:r>
            <a:endParaRPr lang="uk-UA" dirty="0"/>
          </a:p>
        </p:txBody>
      </p:sp>
      <p:pic>
        <p:nvPicPr>
          <p:cNvPr id="5" name="Місце для вмісту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1" y="930141"/>
            <a:ext cx="5834129" cy="4481848"/>
          </a:xfrm>
        </p:spPr>
      </p:pic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2818841"/>
          </a:xfrm>
        </p:spPr>
        <p:txBody>
          <a:bodyPr>
            <a:normAutofit lnSpcReduction="10000"/>
          </a:bodyPr>
          <a:lstStyle/>
          <a:p>
            <a:r>
              <a:rPr lang="ru-RU" sz="2000" dirty="0" err="1">
                <a:latin typeface="Comic Sans MS" panose="030F0702030302020204" pitchFamily="66" charset="0"/>
              </a:rPr>
              <a:t>Серце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Лесі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Українки</a:t>
            </a:r>
            <a:r>
              <a:rPr lang="ru-RU" sz="2000" dirty="0">
                <a:latin typeface="Comic Sans MS" panose="030F0702030302020204" pitchFamily="66" charset="0"/>
              </a:rPr>
              <a:t> перестало </a:t>
            </a:r>
            <a:r>
              <a:rPr lang="ru-RU" sz="2000" dirty="0" err="1">
                <a:latin typeface="Comic Sans MS" panose="030F0702030302020204" pitchFamily="66" charset="0"/>
              </a:rPr>
              <a:t>битися</a:t>
            </a:r>
            <a:r>
              <a:rPr lang="ru-RU" sz="2000" dirty="0">
                <a:latin typeface="Comic Sans MS" panose="030F0702030302020204" pitchFamily="66" charset="0"/>
              </a:rPr>
              <a:t> 19 </a:t>
            </a:r>
            <a:r>
              <a:rPr lang="ru-RU" sz="2000" dirty="0" err="1">
                <a:latin typeface="Comic Sans MS" panose="030F0702030302020204" pitchFamily="66" charset="0"/>
              </a:rPr>
              <a:t>липня</a:t>
            </a:r>
            <a:r>
              <a:rPr lang="ru-RU" sz="2000" dirty="0">
                <a:latin typeface="Comic Sans MS" panose="030F0702030302020204" pitchFamily="66" charset="0"/>
              </a:rPr>
              <a:t> 1913 р. в </a:t>
            </a:r>
            <a:r>
              <a:rPr lang="ru-RU" sz="2000" dirty="0" err="1">
                <a:latin typeface="Comic Sans MS" panose="030F0702030302020204" pitchFamily="66" charset="0"/>
              </a:rPr>
              <a:t>грузинському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місті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Сурамі</a:t>
            </a:r>
            <a:r>
              <a:rPr lang="ru-RU" sz="2000" dirty="0">
                <a:latin typeface="Comic Sans MS" panose="030F0702030302020204" pitchFamily="66" charset="0"/>
              </a:rPr>
              <a:t>. </a:t>
            </a:r>
            <a:r>
              <a:rPr lang="ru-RU" sz="2000" dirty="0" err="1">
                <a:latin typeface="Comic Sans MS" panose="030F0702030302020204" pitchFamily="66" charset="0"/>
              </a:rPr>
              <a:t>Тіло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письменниці</a:t>
            </a:r>
            <a:r>
              <a:rPr lang="ru-RU" sz="2000" dirty="0">
                <a:latin typeface="Comic Sans MS" panose="030F0702030302020204" pitchFamily="66" charset="0"/>
              </a:rPr>
              <a:t> перевезли до </a:t>
            </a:r>
            <a:r>
              <a:rPr lang="ru-RU" sz="2000" dirty="0" err="1">
                <a:latin typeface="Comic Sans MS" panose="030F0702030302020204" pitchFamily="66" charset="0"/>
              </a:rPr>
              <a:t>Києва</a:t>
            </a:r>
            <a:r>
              <a:rPr lang="ru-RU" sz="2000" dirty="0">
                <a:latin typeface="Comic Sans MS" panose="030F0702030302020204" pitchFamily="66" charset="0"/>
              </a:rPr>
              <a:t> й </a:t>
            </a:r>
            <a:r>
              <a:rPr lang="ru-RU" sz="2000" dirty="0" err="1">
                <a:latin typeface="Comic Sans MS" panose="030F0702030302020204" pitchFamily="66" charset="0"/>
              </a:rPr>
              <a:t>поховали</a:t>
            </a:r>
            <a:r>
              <a:rPr lang="ru-RU" sz="2000" dirty="0">
                <a:latin typeface="Comic Sans MS" panose="030F0702030302020204" pitchFamily="66" charset="0"/>
              </a:rPr>
              <a:t> на Байковому </a:t>
            </a:r>
            <a:r>
              <a:rPr lang="ru-RU" sz="2000" dirty="0" err="1">
                <a:latin typeface="Comic Sans MS" panose="030F0702030302020204" pitchFamily="66" charset="0"/>
              </a:rPr>
              <a:t>цвинтарі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поряд</a:t>
            </a:r>
            <a:r>
              <a:rPr lang="ru-RU" sz="2000" dirty="0">
                <a:latin typeface="Comic Sans MS" panose="030F0702030302020204" pitchFamily="66" charset="0"/>
              </a:rPr>
              <a:t> </a:t>
            </a:r>
            <a:r>
              <a:rPr lang="ru-RU" sz="2000" dirty="0" err="1">
                <a:latin typeface="Comic Sans MS" panose="030F0702030302020204" pitchFamily="66" charset="0"/>
              </a:rPr>
              <a:t>із</a:t>
            </a:r>
            <a:r>
              <a:rPr lang="ru-RU" sz="2000" dirty="0">
                <a:latin typeface="Comic Sans MS" panose="030F0702030302020204" pitchFamily="66" charset="0"/>
              </a:rPr>
              <a:t> могилами батька й брата</a:t>
            </a:r>
            <a:endParaRPr lang="uk-UA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704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8045">
        <p14:doors dir="vert"/>
      </p:transition>
    </mc:Choice>
    <mc:Fallback xmlns="">
      <p:transition spd="slow" advTm="8045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Пасмо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84</TotalTime>
  <Words>357</Words>
  <Application>Microsoft Office PowerPoint</Application>
  <PresentationFormat>Широкий екран</PresentationFormat>
  <Paragraphs>22</Paragraphs>
  <Slides>10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10</vt:i4>
      </vt:variant>
    </vt:vector>
  </HeadingPairs>
  <TitlesOfParts>
    <vt:vector size="17" baseType="lpstr">
      <vt:lpstr>Arial Unicode MS</vt:lpstr>
      <vt:lpstr>Arial</vt:lpstr>
      <vt:lpstr>Bookman Old Style</vt:lpstr>
      <vt:lpstr>Century Gothic</vt:lpstr>
      <vt:lpstr>Comic Sans MS</vt:lpstr>
      <vt:lpstr>Wingdings 3</vt:lpstr>
      <vt:lpstr>Пасмо</vt:lpstr>
      <vt:lpstr>ЛЕСЯ УКРАЇНКА</vt:lpstr>
      <vt:lpstr>Дитинство</vt:lpstr>
      <vt:lpstr>Батьки Лесі</vt:lpstr>
      <vt:lpstr>Брати та сестри Лесі Українки</vt:lpstr>
      <vt:lpstr>Леся з сестрою Ольгою</vt:lpstr>
      <vt:lpstr>Ісидора – молодша сестра Лесі Українки</vt:lpstr>
      <vt:lpstr>Переїзд родини Косачів до Луцька</vt:lpstr>
      <vt:lpstr>Лікування Лесі в Криму</vt:lpstr>
      <vt:lpstr>Останні роки життя Лесі Українки</vt:lpstr>
      <vt:lpstr>Використано: інформація-Wikipedia; зображення- Google; музика- В. Івасюк «Я піду в далекі гори»  Дякую за увагу Автор – Швед Тарас</vt:lpstr>
    </vt:vector>
  </TitlesOfParts>
  <Company>Hewlett-Packard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ЛЕСЯ УКРАЇНКА</dc:title>
  <dc:creator>Швед Тарас</dc:creator>
  <cp:lastModifiedBy>Швед Тарас</cp:lastModifiedBy>
  <cp:revision>9</cp:revision>
  <dcterms:created xsi:type="dcterms:W3CDTF">2014-03-02T15:13:34Z</dcterms:created>
  <dcterms:modified xsi:type="dcterms:W3CDTF">2014-03-02T19:49:29Z</dcterms:modified>
</cp:coreProperties>
</file>