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2"/>
    </p:penClr>
    <p:extLst>
      <p:ext uri="{EC167BDD-8182-4AB7-AECC-EB403E3ABB37}">
        <p14:laserClr xmlns:p14="http://schemas.microsoft.com/office/powerpoint/2010/main">
          <a:srgbClr val="0000FF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4" autoAdjust="0"/>
  </p:normalViewPr>
  <p:slideViewPr>
    <p:cSldViewPr>
      <p:cViewPr varScale="1">
        <p:scale>
          <a:sx n="49" d="100"/>
          <a:sy n="49" d="100"/>
        </p:scale>
        <p:origin x="-2117" y="-6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43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F1642F-FCD0-4A1A-A44F-1255B866228B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4CB21-35D8-43E8-A302-D84ADF0164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253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71450" y="304800"/>
            <a:ext cx="6521958" cy="804672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158749" y="7138617"/>
            <a:ext cx="6542532" cy="177544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133600"/>
            <a:ext cx="5829300" cy="237347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4741334"/>
            <a:ext cx="4800600" cy="1964267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544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930401"/>
            <a:ext cx="1543050" cy="5983111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30400"/>
            <a:ext cx="4514850" cy="5983112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04800"/>
            <a:ext cx="6521958" cy="6315456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4535579" y="5604789"/>
            <a:ext cx="2157322" cy="95203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1964490" y="5433720"/>
            <a:ext cx="4158386" cy="1133517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121546" y="5450083"/>
            <a:ext cx="4100985" cy="1032363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4207117" y="5432233"/>
            <a:ext cx="2481000" cy="868732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158749" y="5411407"/>
            <a:ext cx="6542532" cy="1773165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524" y="3284747"/>
            <a:ext cx="5829300" cy="2032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524" y="1916598"/>
            <a:ext cx="4813301" cy="125306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07491" y="3572256"/>
            <a:ext cx="2866644" cy="45963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3572256"/>
            <a:ext cx="2866644" cy="45963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3570819"/>
            <a:ext cx="2866644" cy="853016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4572001"/>
            <a:ext cx="2865041" cy="359621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6150" y="3570817"/>
            <a:ext cx="2866644" cy="853016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4572001"/>
            <a:ext cx="2866644" cy="359621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3165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775201"/>
            <a:ext cx="2514600" cy="2540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544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685800" y="3048000"/>
            <a:ext cx="2514600" cy="1670304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8972" y="2438400"/>
            <a:ext cx="2928057" cy="508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04800"/>
            <a:ext cx="6521958" cy="804672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158749" y="7138617"/>
            <a:ext cx="6542532" cy="177544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5617" y="451556"/>
            <a:ext cx="2859484" cy="3239912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1250" y="3714045"/>
            <a:ext cx="2863850" cy="322862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828800"/>
            <a:ext cx="2674620" cy="390144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04800"/>
            <a:ext cx="6521958" cy="329184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158749" y="2239239"/>
            <a:ext cx="6542532" cy="177316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451104"/>
            <a:ext cx="6172200" cy="1670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72754" y="8333553"/>
            <a:ext cx="284001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229" y="8333553"/>
            <a:ext cx="284001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93316" y="8333552"/>
            <a:ext cx="87137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4051" y="3567289"/>
            <a:ext cx="5556250" cy="4600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1519" y="1691680"/>
            <a:ext cx="5829300" cy="1221349"/>
          </a:xfrm>
        </p:spPr>
        <p:txBody>
          <a:bodyPr>
            <a:noAutofit/>
          </a:bodyPr>
          <a:lstStyle/>
          <a:p>
            <a:r>
              <a:rPr lang="uk-UA" sz="6000" b="1" i="1" dirty="0" smtClean="0">
                <a:solidFill>
                  <a:schemeClr val="accent1">
                    <a:lumMod val="50000"/>
                  </a:schemeClr>
                </a:solidFill>
              </a:rPr>
              <a:t>МИКОЛА КУЛІШ</a:t>
            </a:r>
            <a:endParaRPr lang="ru-RU" sz="6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38735" y="5364088"/>
            <a:ext cx="5356594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400" i="1" dirty="0" err="1">
                <a:solidFill>
                  <a:schemeClr val="bg1"/>
                </a:solidFill>
              </a:rPr>
              <a:t>Всі</a:t>
            </a:r>
            <a:r>
              <a:rPr lang="ru-RU" sz="2400" i="1" dirty="0">
                <a:solidFill>
                  <a:schemeClr val="bg1"/>
                </a:solidFill>
              </a:rPr>
              <a:t> дороги в </a:t>
            </a:r>
            <a:r>
              <a:rPr lang="ru-RU" sz="2400" i="1" dirty="0" err="1">
                <a:solidFill>
                  <a:schemeClr val="bg1"/>
                </a:solidFill>
              </a:rPr>
              <a:t>світі</a:t>
            </a:r>
            <a:r>
              <a:rPr lang="ru-RU" sz="2400" i="1" dirty="0">
                <a:solidFill>
                  <a:schemeClr val="bg1"/>
                </a:solidFill>
              </a:rPr>
              <a:t> — </a:t>
            </a:r>
            <a:r>
              <a:rPr lang="ru-RU" sz="2400" i="1" dirty="0" err="1">
                <a:solidFill>
                  <a:schemeClr val="bg1"/>
                </a:solidFill>
              </a:rPr>
              <a:t>це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лише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орбіти</a:t>
            </a:r>
            <a:r>
              <a:rPr lang="ru-RU" sz="2400" i="1" dirty="0">
                <a:solidFill>
                  <a:schemeClr val="bg1"/>
                </a:solidFill>
              </a:rPr>
              <a:t>: </a:t>
            </a:r>
            <a:r>
              <a:rPr lang="ru-RU" sz="2400" i="1" dirty="0" err="1">
                <a:solidFill>
                  <a:schemeClr val="bg1"/>
                </a:solidFill>
              </a:rPr>
              <a:t>якою</a:t>
            </a:r>
            <a:r>
              <a:rPr lang="ru-RU" sz="2400" i="1" dirty="0">
                <a:solidFill>
                  <a:schemeClr val="bg1"/>
                </a:solidFill>
              </a:rPr>
              <a:t> б не </a:t>
            </a:r>
            <a:r>
              <a:rPr lang="ru-RU" sz="2400" i="1" dirty="0" err="1">
                <a:solidFill>
                  <a:schemeClr val="bg1"/>
                </a:solidFill>
              </a:rPr>
              <a:t>ішов</a:t>
            </a:r>
            <a:r>
              <a:rPr lang="ru-RU" sz="2400" i="1" dirty="0">
                <a:solidFill>
                  <a:schemeClr val="bg1"/>
                </a:solidFill>
              </a:rPr>
              <a:t>, все одно </a:t>
            </a:r>
            <a:r>
              <a:rPr lang="ru-RU" sz="2400" i="1" dirty="0" err="1">
                <a:solidFill>
                  <a:schemeClr val="bg1"/>
                </a:solidFill>
              </a:rPr>
              <a:t>повернешся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туди</a:t>
            </a:r>
            <a:r>
              <a:rPr lang="ru-RU" sz="2400" i="1" dirty="0">
                <a:solidFill>
                  <a:schemeClr val="bg1"/>
                </a:solidFill>
              </a:rPr>
              <a:t>, </a:t>
            </a:r>
            <a:r>
              <a:rPr lang="ru-RU" sz="2400" i="1" dirty="0" err="1">
                <a:solidFill>
                  <a:schemeClr val="bg1"/>
                </a:solidFill>
              </a:rPr>
              <a:t>звідки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вийшов</a:t>
            </a:r>
            <a:r>
              <a:rPr lang="ru-RU" sz="2400" i="1" dirty="0">
                <a:solidFill>
                  <a:schemeClr val="bg1"/>
                </a:solidFill>
              </a:rPr>
              <a:t>, — в яму.</a:t>
            </a:r>
          </a:p>
          <a:p>
            <a:r>
              <a:rPr lang="ru-RU" i="1" dirty="0">
                <a:solidFill>
                  <a:schemeClr val="bg1"/>
                </a:solidFill>
              </a:rPr>
              <a:t>(«Патетична соната»)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96952" y="8674983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solidFill>
                  <a:schemeClr val="accent1">
                    <a:lumMod val="75000"/>
                  </a:schemeClr>
                </a:solidFill>
              </a:rPr>
              <a:t>2013</a:t>
            </a:r>
            <a:endParaRPr lang="ru-RU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526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52736" y="4427984"/>
            <a:ext cx="5400600" cy="2732903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indent="0">
              <a:buNone/>
            </a:pPr>
            <a:r>
              <a:rPr lang="uk-UA" sz="44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ДЯКУЮ ЗА УВАГУ!</a:t>
            </a:r>
            <a:endParaRPr lang="ru-RU" sz="44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882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Народився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Микола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Гурович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Куліш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5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грудня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1892 року в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селищі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Чаплинка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Херсонської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області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сім’ї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бідняка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Тож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і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дитячі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600" b="1" i="1" dirty="0" smtClean="0">
                <a:solidFill>
                  <a:schemeClr val="accent1">
                    <a:lumMod val="75000"/>
                  </a:schemeClr>
                </a:solidFill>
              </a:rPr>
              <a:t>роки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сина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600" b="1" i="1" dirty="0" smtClean="0">
                <a:solidFill>
                  <a:schemeClr val="accent1">
                    <a:lumMod val="75000"/>
                  </a:schemeClr>
                </a:solidFill>
              </a:rPr>
              <a:t>минули 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в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крайній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нужді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, а то ї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злиднях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</a:p>
          <a:p>
            <a:endParaRPr lang="ru-RU" sz="2600" b="1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У 1901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році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Микола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вперше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переступив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поріг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Чаплинської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народної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школи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Вчився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залюбки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хоча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й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постійно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терпів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матеріальну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скруту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Енергійний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дотепний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гострий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язик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хлопчик став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душею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товариства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. На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здібного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учня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відразу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ж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звернули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уваги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й наставники.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Під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час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канікул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наймитував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Якийсь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час жив в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родині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народного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вчителя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-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няньчив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дітей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ru-RU" sz="2600" b="1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А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після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закінчення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початкової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школи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чаплинські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вчителі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зібравши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в складчину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близько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сотні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карбованців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відвозять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надзвичайно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обдарованого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вихованця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Олешківське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600" b="1" i="1" dirty="0" err="1">
                <a:solidFill>
                  <a:schemeClr val="accent1">
                    <a:lumMod val="75000"/>
                  </a:schemeClr>
                </a:solidFill>
              </a:rPr>
              <a:t>міське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</a:rPr>
              <a:t> училище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0688" y="4499992"/>
            <a:ext cx="4896544" cy="792088"/>
          </a:xfrm>
        </p:spPr>
        <p:txBody>
          <a:bodyPr>
            <a:noAutofit/>
          </a:bodyPr>
          <a:lstStyle/>
          <a:p>
            <a:r>
              <a:rPr lang="ru-RU" sz="1800" b="1" i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18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0912" y="289911"/>
            <a:ext cx="2519758" cy="2769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144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Ні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даху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над головою,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ні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шматка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хліба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. А як же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хочеться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вчитися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!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Найзаповітніша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мрія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-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вступити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до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Петербурзького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університету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. Але ж для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цього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потрібно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мати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документ про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середню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освіту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. Без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засобів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існування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голодний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Куліш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у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першій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половині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1914 року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пробирається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на Кавказ і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екстерном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складає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запаморочливі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, як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він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казав,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екзамени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атестат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зрілості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ru-RU" b="1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Замість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омріяного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університету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- фронт.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Розпочалася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перша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світова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війна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Куліша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призивають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армію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посилають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Одеську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школу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прапорщиків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Невдовзі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молодого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офіцера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відправляють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окопи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передової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лінії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Протягом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1915-1917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років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побував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віленському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та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волинському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фронтах,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був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кілька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разів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поранений.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692" y="308030"/>
            <a:ext cx="2079231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850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Повернувшись на початку 1918 року в Олешки,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Микола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Куліш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поринув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у вир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громадсько-політичного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життя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Був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призначений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головою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першої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міської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Ради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робітничих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селянських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та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солдатських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депутатів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ru-RU" sz="2200" b="1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Олешки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захопили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гетьманські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війська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. До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їх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рук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потрапив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і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Куліш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П’ять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місяців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ув’язнення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-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визволило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Миколу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Гуровича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народне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повстання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. І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знову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активна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революційна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діяльність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Які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посади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тільки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не доводилось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обіймати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: і члена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повітового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виконкому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, і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завідувача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народною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освітою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…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3755" y="307703"/>
            <a:ext cx="2217936" cy="294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9539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Наприкінці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1922 року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Микола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Гурович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залишає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містечко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своєї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юності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переїжджає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в Одесу, де </a:t>
            </a:r>
            <a:r>
              <a:rPr lang="ru-RU" sz="2200" b="1" i="1" dirty="0" smtClean="0">
                <a:solidFill>
                  <a:schemeClr val="accent1">
                    <a:lumMod val="75000"/>
                  </a:schemeClr>
                </a:solidFill>
              </a:rPr>
              <a:t>з 1924 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року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працює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завідувачем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губернського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відділу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соцвиху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ru-RU" sz="2200" b="1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Влітку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1919 року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Микола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Куліш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вступає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до КП(б)У.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Від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травня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до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червня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- член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Дніпровського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виконкому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й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завідувач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відділом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народної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освіти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Під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час другого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наступу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Денікіна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разом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із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Червоною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Армією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“з боями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відступає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північ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України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, але, не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бажаючи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опинитися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еміграції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Росії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іде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денікінське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accent1">
                    <a:lumMod val="75000"/>
                  </a:schemeClr>
                </a:solidFill>
              </a:rPr>
              <a:t>запілля</a:t>
            </a:r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”.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8219" y="308490"/>
            <a:ext cx="2721799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822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4051" y="3567288"/>
            <a:ext cx="5556250" cy="5109167"/>
          </a:xfrm>
        </p:spPr>
        <p:txBody>
          <a:bodyPr>
            <a:normAutofit fontScale="62500" lnSpcReduction="20000"/>
          </a:bodyPr>
          <a:lstStyle/>
          <a:p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У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червні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1924 року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Куліш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завершив роботу над першим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варіантом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п’єси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“97″.</a:t>
            </a:r>
          </a:p>
          <a:p>
            <a:endParaRPr lang="ru-RU" sz="29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Роботу над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комедією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“Мина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Мазайло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”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Микола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Куліш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завершив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наприкінці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1928 року.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Після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Нового року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рукопис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прочитав у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театрі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“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Березіль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”.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Режисер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Лесь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Курбас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й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актори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були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захопленні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Ніхто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багатонаціональній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літературі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ще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так нещадно не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оголював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й не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висміював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задавлені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пухлини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зловісного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войовниче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наступального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великодержавного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шовінізму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ru-RU" sz="29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Популярність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Куліша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-драматурга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зростала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. 22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березня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1929 року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прем’єра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комедії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“Мина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Мазайло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”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відбулась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у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Дніпропетровському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театрі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імені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Тараса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Шевченка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. Й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місяця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не минуло -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світло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рампи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п’єса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побачила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у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славетному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“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Березолі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”. Через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п’ять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днів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її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вже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грають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франківці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. Того ж 1929 року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комедія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 ставиться в театрах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Одеси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Вінниці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, Херсона, Житомира, </a:t>
            </a:r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</a:rPr>
              <a:t>Маріуполя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</a:rPr>
              <a:t>…</a:t>
            </a:r>
          </a:p>
          <a:p>
            <a:endParaRPr lang="uk-UA" dirty="0" smtClean="0"/>
          </a:p>
          <a:p>
            <a:endParaRPr lang="uk-UA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920" y="303959"/>
            <a:ext cx="3993232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33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20688" y="3563888"/>
            <a:ext cx="5556250" cy="5472608"/>
          </a:xfrm>
        </p:spPr>
        <p:txBody>
          <a:bodyPr>
            <a:normAutofit fontScale="62500" lnSpcReduction="20000"/>
          </a:bodyPr>
          <a:lstStyle/>
          <a:p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Коли ж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розпочалися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сталінські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репресії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Микола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Куліш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був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репресований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Спершу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виключений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з лав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Комуністичної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партії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Обгрунтування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: “за те,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що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писав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антипартійні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націоналістичні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п’єси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”. 8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грудня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1934 року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під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час похоронку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Івана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Дніпровського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був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заарештований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просто на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вулиці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Крім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“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участі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” у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міфічній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групі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“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терористів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”,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Кулішеві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ще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приписувалося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членство в ОУН.</a:t>
            </a:r>
          </a:p>
          <a:p>
            <a:endParaRPr lang="ru-RU" sz="2900" b="1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Разом з великою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групою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“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націоналістів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” драматург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потрапив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на Соловки.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Вирок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: десять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років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ув’язнення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Тримали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Миколу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Гуровича в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спецізоляторі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як особливо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політично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небезпечного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злочинця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ru-RU" sz="2900" b="1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“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Особлива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трійка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” УНКВС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Ленінградської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області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постановою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№ 83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від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9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жовтня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1937 року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винесла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Миколі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Кулішу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смертний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вирок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;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сталінські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кати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розстріляли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драматурга через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двадцять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чотири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дні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Реабілітований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посмертно за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відсутністю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 складу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</a:rPr>
              <a:t>злочину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7072" y="306814"/>
            <a:ext cx="2620124" cy="3041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523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78867" y="3481083"/>
            <a:ext cx="5556250" cy="2315053"/>
          </a:xfrm>
        </p:spPr>
        <p:txBody>
          <a:bodyPr>
            <a:normAutofit/>
          </a:bodyPr>
          <a:lstStyle/>
          <a:p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Ой — казали люди,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що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як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прийде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свобода, то вона, як мама, — не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журися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мовляв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дівко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вискочиш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із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</a:rPr>
              <a:t>ями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    («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Патетична соната»)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2856" y="5796136"/>
            <a:ext cx="2160240" cy="30636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101600">
              <a:schemeClr val="accent4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307653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3" y="251520"/>
            <a:ext cx="5400915" cy="36004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6291" y="3909822"/>
            <a:ext cx="4538651" cy="275041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43" y="3909821"/>
            <a:ext cx="2298247" cy="399229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4984" y="6660232"/>
            <a:ext cx="2736304" cy="2483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848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488</TotalTime>
  <Words>711</Words>
  <Application>Microsoft Office PowerPoint</Application>
  <PresentationFormat>Экран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МИКОЛА КУЛІШ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МИКОЛА КУЛІШ</dc:title>
  <dc:creator>Кристина</dc:creator>
  <cp:lastModifiedBy>Кристина</cp:lastModifiedBy>
  <cp:revision>15</cp:revision>
  <dcterms:created xsi:type="dcterms:W3CDTF">2013-11-26T16:02:09Z</dcterms:created>
  <dcterms:modified xsi:type="dcterms:W3CDTF">2013-12-20T13:23:38Z</dcterms:modified>
</cp:coreProperties>
</file>