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72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000"/>
    <a:srgbClr val="595959"/>
    <a:srgbClr val="FAC090"/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E533-36BE-4A22-823A-335F95F0CF1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DDF0-0FE2-48EF-8BD0-D5C0539333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51_WhirlpoolGalax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Будова галактики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286388"/>
            <a:ext cx="4071934" cy="1285884"/>
          </a:xfrm>
        </p:spPr>
        <p:txBody>
          <a:bodyPr/>
          <a:lstStyle/>
          <a:p>
            <a:pPr algn="r"/>
            <a:r>
              <a:rPr lang="uk-UA" dirty="0" smtClean="0"/>
              <a:t>Виконала</a:t>
            </a:r>
          </a:p>
          <a:p>
            <a:pPr algn="r"/>
            <a:r>
              <a:rPr lang="uk-UA" dirty="0" err="1" smtClean="0"/>
              <a:t>Машталер</a:t>
            </a:r>
            <a:r>
              <a:rPr lang="uk-UA" dirty="0" smtClean="0"/>
              <a:t> Людмила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-Textures-yaprak-leaf (1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5143536" cy="6143668"/>
          </a:xfrm>
          <a:solidFill>
            <a:srgbClr val="000000">
              <a:alpha val="41961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Першим вченим, який припустив, що Чумацький Шлях складається із віддалених зірок, був Демокрит.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 XVIII столітті Вільям </a:t>
            </a:r>
            <a:r>
              <a:rPr lang="uk-UA" dirty="0" err="1" smtClean="0">
                <a:solidFill>
                  <a:schemeClr val="bg1"/>
                </a:solidFill>
              </a:rPr>
              <a:t>Гершель</a:t>
            </a:r>
            <a:r>
              <a:rPr lang="uk-UA" dirty="0" smtClean="0">
                <a:solidFill>
                  <a:schemeClr val="bg1"/>
                </a:solidFill>
              </a:rPr>
              <a:t> зробив спробу визначити розміри Галактики, ґрунтуючись на результатах своїх підрахунків. Він довів, що наша зоряна система має скінчені розміри й утворює своєрідний товстий диск.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DEMOKRI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57166"/>
            <a:ext cx="2054522" cy="2714620"/>
          </a:xfrm>
          <a:prstGeom prst="rect">
            <a:avLst/>
          </a:prstGeom>
        </p:spPr>
      </p:pic>
      <p:pic>
        <p:nvPicPr>
          <p:cNvPr id="7" name="Рисунок 6" descr="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357562"/>
            <a:ext cx="2508311" cy="300037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4286280"/>
          </a:xfrm>
          <a:solidFill>
            <a:srgbClr val="000000">
              <a:alpha val="50196"/>
            </a:srgbClr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Окрім зірок до складу диска Галактики входять також численні газопилові хмари, які послаблюють світло віддалених зір. Перші дослідники Галактики не знали про цю поглинаючу речовину і вважали, що бачать усі її зорі.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Реальні розміри Галактики було встановлено лише в XX ст. Виявилось, що вона є </a:t>
            </a:r>
            <a:r>
              <a:rPr lang="uk-UA" dirty="0" err="1" smtClean="0">
                <a:solidFill>
                  <a:schemeClr val="bg1"/>
                </a:solidFill>
              </a:rPr>
              <a:t>пласкішим</a:t>
            </a:r>
            <a:r>
              <a:rPr lang="uk-UA" dirty="0" smtClean="0">
                <a:solidFill>
                  <a:schemeClr val="bg1"/>
                </a:solidFill>
              </a:rPr>
              <a:t> утворенням, ніж припускалося раніше. Зовні Галактика нагадує зерно чечевиці з потовщенням посередині.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г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500570"/>
            <a:ext cx="4833518" cy="207170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57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0000">
              <a:alpha val="45098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Вік найдавніших зірок у галактиці оцінюється у 13,6 мільярдів років, що приблизно дорівнює віку Всесвіту. За сучасними уявленнями, Чумацький Шлях утворився внаслідок зіткнення і злиття невеликих галактик. Свідченнями цього є перші зорі з дуже низькою </a:t>
            </a:r>
            <a:r>
              <a:rPr lang="uk-UA" dirty="0" err="1" smtClean="0">
                <a:solidFill>
                  <a:schemeClr val="bg1"/>
                </a:solidFill>
              </a:rPr>
              <a:t>металічністю</a:t>
            </a:r>
            <a:r>
              <a:rPr lang="uk-UA" dirty="0" smtClean="0">
                <a:solidFill>
                  <a:schemeClr val="bg1"/>
                </a:solidFill>
              </a:rPr>
              <a:t>, що утворилися на </a:t>
            </a:r>
            <a:r>
              <a:rPr lang="uk-UA" dirty="0" err="1" smtClean="0">
                <a:solidFill>
                  <a:schemeClr val="bg1"/>
                </a:solidFill>
              </a:rPr>
              <a:t>найранішому</a:t>
            </a:r>
            <a:r>
              <a:rPr lang="uk-UA" dirty="0" smtClean="0">
                <a:solidFill>
                  <a:schemeClr val="bg1"/>
                </a:solidFill>
              </a:rPr>
              <a:t> етапі існування Всесвіту.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Такі зірки вчені знаходять у галактичному гало — «околиці» Чумацького шляху, що тягнеться за межі його видимої частини.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072494" cy="221457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У Чумацького Шляху налічується від 200 до 400 мільярдів зір.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Тільки 0,0001%</a:t>
            </a:r>
            <a:r>
              <a:rPr lang="uk-UA" baseline="30000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всіх зірок Галактики перелічено і </a:t>
            </a:r>
            <a:r>
              <a:rPr lang="uk-UA" dirty="0" err="1" smtClean="0">
                <a:solidFill>
                  <a:schemeClr val="bg1"/>
                </a:solidFill>
              </a:rPr>
              <a:t>занесено</a:t>
            </a:r>
            <a:r>
              <a:rPr lang="uk-UA" dirty="0" smtClean="0">
                <a:solidFill>
                  <a:schemeClr val="bg1"/>
                </a:solidFill>
              </a:rPr>
              <a:t> до каталогів.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Супутники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нашої</a:t>
            </a:r>
            <a:r>
              <a:rPr lang="ru-RU" dirty="0" smtClean="0">
                <a:solidFill>
                  <a:schemeClr val="bg1"/>
                </a:solidFill>
              </a:rPr>
              <a:t> Галактики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900750" cy="2328866"/>
          </a:xfrm>
          <a:solidFill>
            <a:srgbClr val="000000">
              <a:alpha val="47059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Велика </a:t>
            </a:r>
            <a:r>
              <a:rPr lang="ru-RU" dirty="0">
                <a:solidFill>
                  <a:schemeClr val="bg1"/>
                </a:solidFill>
              </a:rPr>
              <a:t>Магелланова </a:t>
            </a:r>
            <a:r>
              <a:rPr lang="ru-RU" dirty="0" err="1">
                <a:solidFill>
                  <a:schemeClr val="bg1"/>
                </a:solidFill>
              </a:rPr>
              <a:t>Хмара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Мала Магелланова </a:t>
            </a:r>
            <a:r>
              <a:rPr lang="ru-RU" dirty="0" err="1">
                <a:solidFill>
                  <a:schemeClr val="bg1"/>
                </a:solidFill>
              </a:rPr>
              <a:t>Хмара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Карликова</a:t>
            </a:r>
            <a:r>
              <a:rPr lang="ru-RU" dirty="0">
                <a:solidFill>
                  <a:schemeClr val="bg1"/>
                </a:solidFill>
              </a:rPr>
              <a:t> галактика Великий Пес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Large.mc.arp.750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643306" cy="2428871"/>
          </a:xfrm>
          <a:prstGeom prst="rect">
            <a:avLst/>
          </a:prstGeom>
          <a:noFill/>
        </p:spPr>
      </p:pic>
      <p:pic>
        <p:nvPicPr>
          <p:cNvPr id="2052" name="Picture 4" descr="NGC 2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67176"/>
            <a:ext cx="2615120" cy="2790824"/>
          </a:xfrm>
          <a:prstGeom prst="rect">
            <a:avLst/>
          </a:prstGeom>
          <a:noFill/>
        </p:spPr>
      </p:pic>
      <p:pic>
        <p:nvPicPr>
          <p:cNvPr id="2054" name="Picture 6" descr="Информационный портал &quot;Югополис&quot; Новости Наука 23 января 2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72" y="1214422"/>
            <a:ext cx="2571728" cy="257172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litefon.ru_16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10287001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857784"/>
          </a:xfrm>
          <a:solidFill>
            <a:srgbClr val="000000">
              <a:alpha val="41961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 допомогою комп'ютерного моделювання фахівці з </a:t>
            </a:r>
            <a:r>
              <a:rPr lang="uk-UA" dirty="0" err="1" smtClean="0">
                <a:solidFill>
                  <a:schemeClr val="bg1"/>
                </a:solidFill>
              </a:rPr>
              <a:t>Гарвардського-Смітсонського</a:t>
            </a:r>
            <a:r>
              <a:rPr lang="uk-UA" dirty="0" smtClean="0">
                <a:solidFill>
                  <a:schemeClr val="bg1"/>
                </a:solidFill>
              </a:rPr>
              <a:t> Центру Астрофізики зробили висновок, що наша галактика та галактика Андромеди, які наближаються одна до одної зі швидкістю біля 500 тисяч км/</a:t>
            </a:r>
            <a:r>
              <a:rPr lang="uk-UA" dirty="0" err="1" smtClean="0">
                <a:solidFill>
                  <a:schemeClr val="bg1"/>
                </a:solidFill>
              </a:rPr>
              <a:t>год</a:t>
            </a:r>
            <a:r>
              <a:rPr lang="uk-UA" dirty="0" smtClean="0">
                <a:solidFill>
                  <a:schemeClr val="bg1"/>
                </a:solidFill>
              </a:rPr>
              <a:t>, врешті-решт об'єднаються.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Це станеться приблизно через 2 мільярди років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51_WhirlpoolGalax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786346"/>
          </a:xfrm>
          <a:solidFill>
            <a:srgbClr val="00B0F0">
              <a:alpha val="50196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vi-VN" b="1" dirty="0">
                <a:latin typeface="Calibri" pitchFamily="34" charset="0"/>
                <a:cs typeface="Calibri" pitchFamily="34" charset="0"/>
              </a:rPr>
              <a:t>Гала́ктика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дав-гр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</a:t>
            </a:r>
            <a:r>
              <a:rPr lang="el-GR" i="1" dirty="0">
                <a:latin typeface="Calibri" pitchFamily="34" charset="0"/>
                <a:cs typeface="Calibri" pitchFamily="34" charset="0"/>
              </a:rPr>
              <a:t>Γαλαξίας</a:t>
            </a:r>
            <a:r>
              <a:rPr lang="el-GR" dirty="0">
                <a:latin typeface="Calibri" pitchFamily="34" charset="0"/>
                <a:cs typeface="Calibri" pitchFamily="34" charset="0"/>
              </a:rPr>
              <a:t> — </a:t>
            </a:r>
            <a:r>
              <a:rPr lang="vi-VN" i="1" dirty="0">
                <a:latin typeface="Calibri" pitchFamily="34" charset="0"/>
                <a:cs typeface="Calibri" pitchFamily="34" charset="0"/>
              </a:rPr>
              <a:t>молочний</a:t>
            </a:r>
            <a:r>
              <a:rPr lang="vi-VN" dirty="0">
                <a:latin typeface="Calibri" pitchFamily="34" charset="0"/>
                <a:cs typeface="Calibri" pitchFamily="34" charset="0"/>
              </a:rPr>
              <a:t>) — гігантська,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грав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ітаційно-зв'язана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система </a:t>
            </a:r>
            <a:r>
              <a:rPr lang="vi-VN" dirty="0">
                <a:latin typeface="Calibri" pitchFamily="34" charset="0"/>
                <a:cs typeface="Calibri" pitchFamily="34" charset="0"/>
              </a:rPr>
              <a:t>із 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зірок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зоряних скупчень міжзоряного газу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пилу і темної матерії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Через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віддаленість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розрізнити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небі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неозброєним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оком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можна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всього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лише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три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них: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Туманність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Андромеди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(видно 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північній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півкулі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),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Велику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Мілу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Маггеланові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Хмари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(видно 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південній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).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51_WhirlpoolGalax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48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  <a:solidFill>
            <a:srgbClr val="FAC090">
              <a:alpha val="43137"/>
            </a:srgbClr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спостережувані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галактик </a:t>
            </a:r>
            <a:r>
              <a:rPr lang="ru-RU" dirty="0" err="1" smtClean="0"/>
              <a:t>включають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i="1" dirty="0" err="1"/>
              <a:t>Нормальні</a:t>
            </a:r>
            <a:r>
              <a:rPr lang="ru-RU" i="1" dirty="0"/>
              <a:t> </a:t>
            </a:r>
            <a:r>
              <a:rPr lang="ru-RU" i="1" dirty="0" err="1"/>
              <a:t>зірки</a:t>
            </a:r>
            <a:r>
              <a:rPr lang="ru-RU" i="1" dirty="0"/>
              <a:t> </a:t>
            </a:r>
            <a:r>
              <a:rPr lang="ru-RU" i="1" dirty="0" err="1"/>
              <a:t>різних</a:t>
            </a:r>
            <a:r>
              <a:rPr lang="ru-RU" i="1" dirty="0"/>
              <a:t> </a:t>
            </a:r>
            <a:r>
              <a:rPr lang="ru-RU" i="1" dirty="0" err="1"/>
              <a:t>мас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віків</a:t>
            </a:r>
            <a:r>
              <a:rPr lang="ru-RU" i="1" dirty="0"/>
              <a:t>, </a:t>
            </a:r>
            <a:r>
              <a:rPr lang="ru-RU" i="1" dirty="0" err="1"/>
              <a:t>частина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розташована</a:t>
            </a:r>
            <a:r>
              <a:rPr lang="ru-RU" i="1" dirty="0"/>
              <a:t> в </a:t>
            </a:r>
            <a:r>
              <a:rPr lang="ru-RU" i="1" dirty="0" err="1" smtClean="0"/>
              <a:t>скупченнях</a:t>
            </a:r>
            <a:r>
              <a:rPr lang="ru-RU" i="1" dirty="0" smtClean="0"/>
              <a:t>.</a:t>
            </a:r>
            <a:endParaRPr lang="ru-RU" dirty="0"/>
          </a:p>
          <a:p>
            <a:r>
              <a:rPr lang="ru-RU" i="1" dirty="0" err="1"/>
              <a:t>Компактні</a:t>
            </a:r>
            <a:r>
              <a:rPr lang="ru-RU" i="1" dirty="0"/>
              <a:t> </a:t>
            </a:r>
            <a:r>
              <a:rPr lang="ru-RU" i="1" dirty="0" err="1"/>
              <a:t>залишки</a:t>
            </a:r>
            <a:r>
              <a:rPr lang="ru-RU" i="1" dirty="0"/>
              <a:t> </a:t>
            </a:r>
            <a:r>
              <a:rPr lang="ru-RU" i="1" dirty="0" err="1"/>
              <a:t>зірок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проеволюціюнували</a:t>
            </a:r>
            <a:r>
              <a:rPr lang="ru-RU" i="1" dirty="0"/>
              <a:t>.</a:t>
            </a:r>
            <a:endParaRPr lang="ru-RU" dirty="0"/>
          </a:p>
          <a:p>
            <a:r>
              <a:rPr lang="ru-RU" i="1" dirty="0" err="1"/>
              <a:t>Холодне</a:t>
            </a:r>
            <a:r>
              <a:rPr lang="ru-RU" i="1" dirty="0"/>
              <a:t> </a:t>
            </a:r>
            <a:r>
              <a:rPr lang="ru-RU" i="1" dirty="0" err="1"/>
              <a:t>газопилове</a:t>
            </a:r>
            <a:r>
              <a:rPr lang="ru-RU" i="1" dirty="0"/>
              <a:t> </a:t>
            </a:r>
            <a:r>
              <a:rPr lang="ru-RU" i="1" dirty="0" err="1"/>
              <a:t>середовище</a:t>
            </a:r>
            <a:r>
              <a:rPr lang="ru-RU" i="1" dirty="0"/>
              <a:t>.</a:t>
            </a:r>
            <a:endParaRPr lang="ru-RU" dirty="0"/>
          </a:p>
          <a:p>
            <a:r>
              <a:rPr lang="ru-RU" i="1" dirty="0" err="1"/>
              <a:t>Найбільш</a:t>
            </a:r>
            <a:r>
              <a:rPr lang="ru-RU" i="1" dirty="0"/>
              <a:t> </a:t>
            </a:r>
            <a:r>
              <a:rPr lang="ru-RU" i="1" dirty="0" err="1"/>
              <a:t>розріджений</a:t>
            </a:r>
            <a:r>
              <a:rPr lang="ru-RU" i="1" dirty="0"/>
              <a:t> </a:t>
            </a:r>
            <a:r>
              <a:rPr lang="ru-RU" i="1" dirty="0" err="1"/>
              <a:t>гарячий</a:t>
            </a:r>
            <a:r>
              <a:rPr lang="ru-RU" i="1" dirty="0"/>
              <a:t> газ </a:t>
            </a:r>
            <a:r>
              <a:rPr lang="ru-RU" i="1" dirty="0" err="1"/>
              <a:t>з</a:t>
            </a:r>
            <a:r>
              <a:rPr lang="ru-RU" i="1" dirty="0"/>
              <a:t> температурою 10</a:t>
            </a:r>
            <a:r>
              <a:rPr lang="ru-RU" i="1" baseline="30000" dirty="0"/>
              <a:t>5</a:t>
            </a:r>
            <a:r>
              <a:rPr lang="ru-RU" i="1" dirty="0"/>
              <a:t>—10</a:t>
            </a:r>
            <a:r>
              <a:rPr lang="ru-RU" i="1" baseline="30000" dirty="0"/>
              <a:t>6</a:t>
            </a:r>
            <a:r>
              <a:rPr lang="ru-RU" i="1" dirty="0"/>
              <a:t> 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51_WhirlpoolGalax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  <a:solidFill>
            <a:srgbClr val="595959">
              <a:alpha val="30196"/>
            </a:srgbClr>
          </a:solidFill>
          <a:effectLst>
            <a:softEdge rad="317500"/>
          </a:effectLst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Швидкість обертання галактики – це швидкість обертання різних компонентів галактики навколо її центру.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Галактики не мають чітких меж. Не можна точно сказати, де закінчується галактика і починається міжгалактичний простір. Від розміру залежить і вимірювана маса галактики.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Спектр галактик складається з випромінювання всіх складових її об'єктів. Спектр середньостатистичної галактики має два локальних максимуми. Основне джерело випромінювання — це зірки, максимум інтенсивності випромінювання більшості з яких знаходиться в оптичному діапазоні (перший максимум). Зазвичай в галактиці багато пилу, який поглинає випромінювання в оптичному діапазоні і </a:t>
            </a:r>
            <a:r>
              <a:rPr lang="uk-UA" dirty="0" err="1" smtClean="0">
                <a:solidFill>
                  <a:schemeClr val="bg1"/>
                </a:solidFill>
              </a:rPr>
              <a:t>перевипромінює</a:t>
            </a:r>
            <a:r>
              <a:rPr lang="uk-UA" dirty="0" smtClean="0">
                <a:solidFill>
                  <a:schemeClr val="bg1"/>
                </a:solidFill>
              </a:rPr>
              <a:t> його в інфрачервоному діапазоні. Звідси — другий максимум в інфрачервоній області.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nywalls.com-35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572560" cy="35004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Галактики </a:t>
            </a:r>
            <a:r>
              <a:rPr lang="ru-RU" dirty="0" err="1"/>
              <a:t>поділяють</a:t>
            </a:r>
            <a:r>
              <a:rPr lang="ru-RU" dirty="0"/>
              <a:t> на:</a:t>
            </a:r>
          </a:p>
          <a:p>
            <a:r>
              <a:rPr lang="ru-RU" dirty="0" err="1"/>
              <a:t>сфероподібні</a:t>
            </a:r>
            <a:r>
              <a:rPr lang="ru-RU" dirty="0"/>
              <a:t> </a:t>
            </a:r>
            <a:r>
              <a:rPr lang="ru-RU" dirty="0" err="1" smtClean="0"/>
              <a:t>еліптичні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контури</a:t>
            </a:r>
            <a:r>
              <a:rPr lang="ru-RU" dirty="0" smtClean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 smtClean="0"/>
              <a:t>більш-менш</a:t>
            </a:r>
            <a:r>
              <a:rPr lang="ru-RU" dirty="0"/>
              <a:t> </a:t>
            </a:r>
            <a:r>
              <a:rPr lang="ru-RU" dirty="0" err="1" smtClean="0"/>
              <a:t>еліпсоподібну</a:t>
            </a:r>
            <a:r>
              <a:rPr lang="ru-RU" dirty="0"/>
              <a:t> </a:t>
            </a:r>
            <a:r>
              <a:rPr lang="ru-RU" dirty="0" smtClean="0"/>
              <a:t>    форму);</a:t>
            </a:r>
            <a:endParaRPr lang="ru-RU" dirty="0"/>
          </a:p>
          <a:p>
            <a:r>
              <a:rPr lang="ru-RU" dirty="0" err="1"/>
              <a:t>дискові</a:t>
            </a:r>
            <a:r>
              <a:rPr lang="ru-RU" dirty="0"/>
              <a:t> </a:t>
            </a:r>
            <a:r>
              <a:rPr lang="ru-RU" dirty="0" err="1" smtClean="0"/>
              <a:t>спіральні</a:t>
            </a:r>
            <a:r>
              <a:rPr lang="ru-RU" dirty="0" smtClean="0"/>
              <a:t> (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/>
              <a:t>спіральної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у </a:t>
            </a:r>
            <a:r>
              <a:rPr lang="ru-RU" dirty="0" smtClean="0"/>
              <a:t>диску);</a:t>
            </a:r>
            <a:endParaRPr lang="ru-RU" dirty="0"/>
          </a:p>
          <a:p>
            <a:r>
              <a:rPr lang="ru-RU" dirty="0" smtClean="0"/>
              <a:t>Галактики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перемичкою</a:t>
            </a:r>
            <a:r>
              <a:rPr lang="ru-RU" dirty="0" smtClean="0"/>
              <a:t> (баром);</a:t>
            </a:r>
            <a:endParaRPr lang="ru-RU" dirty="0"/>
          </a:p>
          <a:p>
            <a:r>
              <a:rPr lang="ru-RU" dirty="0" err="1" smtClean="0"/>
              <a:t>карликові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неправильні</a:t>
            </a:r>
            <a:endParaRPr lang="ru-RU" dirty="0"/>
          </a:p>
          <a:p>
            <a:endParaRPr lang="ru-RU" dirty="0"/>
          </a:p>
        </p:txBody>
      </p:sp>
      <p:pic>
        <p:nvPicPr>
          <p:cNvPr id="22534" name="Picture 6" descr="http://upload.wikimedia.org/wikipedia/commons/2/2f/M32_hst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857628"/>
            <a:ext cx="2071702" cy="2589629"/>
          </a:xfrm>
          <a:prstGeom prst="rect">
            <a:avLst/>
          </a:prstGeom>
          <a:noFill/>
        </p:spPr>
      </p:pic>
      <p:pic>
        <p:nvPicPr>
          <p:cNvPr id="22536" name="Picture 8" descr="http://upload.wikimedia.org/wikipedia/commons/thumb/c/c5/M101_hires_STScI-PRC2006-10a.jpg/800px-M101_hires_STScI-PRC2006-1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2428892" cy="1897572"/>
          </a:xfrm>
          <a:prstGeom prst="rect">
            <a:avLst/>
          </a:prstGeom>
          <a:noFill/>
        </p:spPr>
      </p:pic>
      <p:pic>
        <p:nvPicPr>
          <p:cNvPr id="22538" name="Picture 10" descr="http://upload.wikimedia.org/wikipedia/commons/thumb/5/52/Hubble2005-01-barred-spiral-galaxy-NGC1300.jpg/1024px-Hubble2005-01-barred-spiral-galaxy-NGC1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572008"/>
            <a:ext cx="3390827" cy="1933831"/>
          </a:xfrm>
          <a:prstGeom prst="rect">
            <a:avLst/>
          </a:prstGeom>
          <a:noFill/>
        </p:spPr>
      </p:pic>
      <p:pic>
        <p:nvPicPr>
          <p:cNvPr id="22540" name="Picture 12" descr="http://upload.wikimedia.org/wikipedia/commons/thumb/4/41/Magellanic_Clouds_%E2%80%95_Irregular_Dwarf_Galaxies.jpg/1024px-Magellanic_Clouds_%E2%80%95_Irregular_Dwarf_Galax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73450"/>
            <a:ext cx="2500330" cy="15920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nywalls.com-35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8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Будова галактики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7"/>
            <a:ext cx="7429552" cy="3857652"/>
          </a:xfrm>
          <a:solidFill>
            <a:srgbClr val="000000">
              <a:alpha val="63137"/>
            </a:srgbClr>
          </a:solidFill>
          <a:ln>
            <a:solidFill>
              <a:srgbClr val="FFC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Ядро 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вкрай</a:t>
            </a:r>
            <a:r>
              <a:rPr lang="ru-RU" dirty="0">
                <a:solidFill>
                  <a:schemeClr val="bg1"/>
                </a:solidFill>
              </a:rPr>
              <a:t> мала область в </a:t>
            </a:r>
            <a:r>
              <a:rPr lang="ru-RU" dirty="0" err="1">
                <a:solidFill>
                  <a:schemeClr val="bg1"/>
                </a:solidFill>
              </a:rPr>
              <a:t>центрі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галактики, де </a:t>
            </a:r>
            <a:r>
              <a:rPr lang="ru-RU" dirty="0" err="1">
                <a:solidFill>
                  <a:schemeClr val="bg1"/>
                </a:solidFill>
              </a:rPr>
              <a:t>процеси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пояснити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властивостями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сконцентрованих</a:t>
            </a:r>
            <a:r>
              <a:rPr lang="ru-RU" dirty="0">
                <a:solidFill>
                  <a:schemeClr val="bg1"/>
                </a:solidFill>
              </a:rPr>
              <a:t> в них </a:t>
            </a:r>
            <a:r>
              <a:rPr lang="ru-RU" dirty="0" err="1">
                <a:solidFill>
                  <a:schemeClr val="bg1"/>
                </a:solidFill>
              </a:rPr>
              <a:t>зірок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Диск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відносно</a:t>
            </a:r>
            <a:r>
              <a:rPr lang="ru-RU" dirty="0">
                <a:solidFill>
                  <a:schemeClr val="bg1"/>
                </a:solidFill>
              </a:rPr>
              <a:t> тонкий шар, в </a:t>
            </a:r>
            <a:r>
              <a:rPr lang="ru-RU" dirty="0" err="1">
                <a:solidFill>
                  <a:schemeClr val="bg1"/>
                </a:solidFill>
              </a:rPr>
              <a:t>якому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сконцентровано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об'єктів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галактики.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 err="1" smtClean="0">
                <a:solidFill>
                  <a:schemeClr val="bg1"/>
                </a:solidFill>
              </a:rPr>
              <a:t>Полярне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кільце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рідкісний</a:t>
            </a:r>
            <a:r>
              <a:rPr lang="ru-RU" dirty="0">
                <a:solidFill>
                  <a:schemeClr val="bg1"/>
                </a:solidFill>
              </a:rPr>
              <a:t> компонент. У </a:t>
            </a:r>
            <a:r>
              <a:rPr lang="ru-RU" dirty="0" err="1">
                <a:solidFill>
                  <a:schemeClr val="bg1"/>
                </a:solidFill>
              </a:rPr>
              <a:t>класичному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випадку</a:t>
            </a:r>
            <a:r>
              <a:rPr lang="ru-RU" dirty="0">
                <a:solidFill>
                  <a:schemeClr val="bg1"/>
                </a:solidFill>
              </a:rPr>
              <a:t> галактика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полярним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кільцем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два диски,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обертаються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перпендикулярних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площинах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Центри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дисків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збігаються</a:t>
            </a:r>
            <a:r>
              <a:rPr lang="ru-RU" dirty="0">
                <a:solidFill>
                  <a:schemeClr val="bg1"/>
                </a:solidFill>
              </a:rPr>
              <a:t>. Причина </a:t>
            </a:r>
            <a:r>
              <a:rPr lang="ru-RU" dirty="0" err="1">
                <a:solidFill>
                  <a:schemeClr val="bg1"/>
                </a:solidFill>
              </a:rPr>
              <a:t>виникнення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полярних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кілець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обґрунтована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https://upload.wikimedia.org/wikipedia/commons/thumb/1/11/Galactic_Cntr_full_cropped.jpg/640px-Galactic_Cntr_full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59212"/>
            <a:ext cx="1214446" cy="1584474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f/f4/Ngc253_2mass_barred_spi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000636"/>
            <a:ext cx="1928826" cy="1645932"/>
          </a:xfrm>
          <a:prstGeom prst="rect">
            <a:avLst/>
          </a:prstGeom>
          <a:noFill/>
        </p:spPr>
      </p:pic>
      <p:pic>
        <p:nvPicPr>
          <p:cNvPr id="19462" name="Picture 6" descr="https://upload.wikimedia.org/wikipedia/commons/thumb/1/10/NGC660.jpg/800px-NGC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000636"/>
            <a:ext cx="1928826" cy="16033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ywalls.com-35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Чума́цький</a:t>
            </a:r>
            <a:r>
              <a:rPr lang="ru-RU" dirty="0">
                <a:solidFill>
                  <a:schemeClr val="bg1"/>
                </a:solidFill>
              </a:rPr>
              <a:t> Шлях</a:t>
            </a:r>
            <a:r>
              <a:rPr lang="ru-RU" b="0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7772400" cy="1000121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Чумацький Шлях</a:t>
            </a:r>
            <a:r>
              <a:rPr lang="uk-UA" dirty="0" smtClean="0">
                <a:solidFill>
                  <a:schemeClr val="bg1"/>
                </a:solidFill>
              </a:rPr>
              <a:t> — власна назва галактики, у якій розташована наша Сонячна система, а також усі зорі, які ми бачимо неозброєним оком.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1b1d2a90e8154a2cf8ec8f6216d7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14752"/>
            <a:ext cx="8186766" cy="240030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Українці здавна мали багато назв нашої галактики. </a:t>
            </a:r>
            <a:r>
              <a:rPr lang="uk-UA" b="1" dirty="0" smtClean="0">
                <a:solidFill>
                  <a:schemeClr val="bg1"/>
                </a:solidFill>
              </a:rPr>
              <a:t>Чумацький шлях</a:t>
            </a:r>
            <a:r>
              <a:rPr lang="uk-UA" dirty="0" smtClean="0">
                <a:solidFill>
                  <a:schemeClr val="bg1"/>
                </a:solidFill>
              </a:rPr>
              <a:t> — найпоширеніша з них. Згідно з легендою чумаки їздили до Криму по сіль, орієнтуючись вночі на світлу смугу на небі. Також вживаються назви </a:t>
            </a:r>
            <a:r>
              <a:rPr lang="uk-UA" b="1" dirty="0" smtClean="0">
                <a:solidFill>
                  <a:schemeClr val="bg1"/>
                </a:solidFill>
              </a:rPr>
              <a:t>Молочний шлях</a:t>
            </a:r>
            <a:r>
              <a:rPr lang="uk-UA" dirty="0" smtClean="0">
                <a:solidFill>
                  <a:schemeClr val="bg1"/>
                </a:solidFill>
              </a:rPr>
              <a:t> і </a:t>
            </a:r>
            <a:r>
              <a:rPr lang="uk-UA" b="1" dirty="0" smtClean="0">
                <a:solidFill>
                  <a:schemeClr val="bg1"/>
                </a:solidFill>
              </a:rPr>
              <a:t>Галактика</a:t>
            </a:r>
            <a:r>
              <a:rPr lang="uk-UA" dirty="0" smtClean="0">
                <a:solidFill>
                  <a:schemeClr val="bg1"/>
                </a:solidFill>
              </a:rPr>
              <a:t> (з великої літери). Остання назва походить від </a:t>
            </a:r>
            <a:r>
              <a:rPr lang="uk-UA" dirty="0" err="1" smtClean="0">
                <a:solidFill>
                  <a:schemeClr val="bg1"/>
                </a:solidFill>
              </a:rPr>
              <a:t>грец</a:t>
            </a:r>
            <a:r>
              <a:rPr lang="uk-UA" dirty="0" smtClean="0">
                <a:solidFill>
                  <a:schemeClr val="bg1"/>
                </a:solidFill>
              </a:rPr>
              <a:t>. </a:t>
            </a:r>
            <a:r>
              <a:rPr lang="uk-UA" i="1" dirty="0" smtClean="0">
                <a:solidFill>
                  <a:schemeClr val="bg1"/>
                </a:solidFill>
              </a:rPr>
              <a:t>γαλακτικός</a:t>
            </a:r>
            <a:r>
              <a:rPr lang="uk-UA" dirty="0" smtClean="0">
                <a:solidFill>
                  <a:schemeClr val="bg1"/>
                </a:solidFill>
              </a:rPr>
              <a:t>- </a:t>
            </a:r>
            <a:r>
              <a:rPr lang="uk-UA" i="1" dirty="0" smtClean="0">
                <a:solidFill>
                  <a:schemeClr val="bg1"/>
                </a:solidFill>
              </a:rPr>
              <a:t>молочний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czuma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480"/>
            <a:ext cx="4143404" cy="286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zuma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571480"/>
            <a:ext cx="4071934" cy="298220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ywalls.com-35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229600" cy="3311517"/>
          </a:xfrm>
          <a:solidFill>
            <a:srgbClr val="000000">
              <a:alpha val="50196"/>
            </a:srgbClr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Божа дорога</a:t>
            </a:r>
            <a:r>
              <a:rPr lang="uk-UA" dirty="0" smtClean="0">
                <a:solidFill>
                  <a:schemeClr val="bg1"/>
                </a:solidFill>
              </a:rPr>
              <a:t> — давня українська назва Чумацького Шляху. Цією дорогою нібито у золотій колісниці їздить пророк Ілля (християнський наступник </a:t>
            </a:r>
            <a:r>
              <a:rPr lang="uk-UA" dirty="0" err="1" smtClean="0">
                <a:solidFill>
                  <a:schemeClr val="bg1"/>
                </a:solidFill>
              </a:rPr>
              <a:t>праукраїнського</a:t>
            </a:r>
            <a:r>
              <a:rPr lang="uk-UA" dirty="0" smtClean="0">
                <a:solidFill>
                  <a:schemeClr val="bg1"/>
                </a:solidFill>
              </a:rPr>
              <a:t> й праслов'янського Перуна) і гримить, метаючи золоті стріли блискавиць у демонів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Арідника, </a:t>
            </a:r>
            <a:r>
              <a:rPr lang="uk-UA" dirty="0" err="1" smtClean="0">
                <a:solidFill>
                  <a:schemeClr val="bg1"/>
                </a:solidFill>
              </a:rPr>
              <a:t>Тринрода</a:t>
            </a:r>
            <a:r>
              <a:rPr lang="uk-UA" dirty="0" smtClean="0">
                <a:solidFill>
                  <a:schemeClr val="bg1"/>
                </a:solidFill>
              </a:rPr>
              <a:t>, </a:t>
            </a:r>
            <a:r>
              <a:rPr lang="uk-UA" dirty="0" err="1" smtClean="0">
                <a:solidFill>
                  <a:schemeClr val="bg1"/>
                </a:solidFill>
              </a:rPr>
              <a:t>Триюду</a:t>
            </a:r>
            <a:r>
              <a:rPr lang="uk-UA" dirty="0" smtClean="0">
                <a:solidFill>
                  <a:schemeClr val="bg1"/>
                </a:solidFill>
              </a:rPr>
              <a:t>, Чортів, Бісів,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Чугайстрів</a:t>
            </a:r>
            <a:r>
              <a:rPr lang="uk-UA" dirty="0" smtClean="0">
                <a:solidFill>
                  <a:schemeClr val="bg1"/>
                </a:solidFill>
              </a:rPr>
              <a:t> та інших.</a:t>
            </a:r>
          </a:p>
          <a:p>
            <a:endParaRPr lang="ru-RU" dirty="0"/>
          </a:p>
        </p:txBody>
      </p:sp>
      <p:pic>
        <p:nvPicPr>
          <p:cNvPr id="5" name="Рисунок 4" descr="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14290"/>
            <a:ext cx="5514975" cy="28575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129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Будова галактики</vt:lpstr>
      <vt:lpstr>Слайд 2</vt:lpstr>
      <vt:lpstr>Слайд 3</vt:lpstr>
      <vt:lpstr>Слайд 4</vt:lpstr>
      <vt:lpstr>Слайд 5</vt:lpstr>
      <vt:lpstr>Будова галактики</vt:lpstr>
      <vt:lpstr>Чума́цький Шлях </vt:lpstr>
      <vt:lpstr>Слайд 8</vt:lpstr>
      <vt:lpstr>Слайд 9</vt:lpstr>
      <vt:lpstr>Слайд 10</vt:lpstr>
      <vt:lpstr>Слайд 11</vt:lpstr>
      <vt:lpstr>Слайд 12</vt:lpstr>
      <vt:lpstr>Слайд 13</vt:lpstr>
      <vt:lpstr>Супутники нашої Галактики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34</cp:revision>
  <dcterms:created xsi:type="dcterms:W3CDTF">2015-04-19T13:20:37Z</dcterms:created>
  <dcterms:modified xsi:type="dcterms:W3CDTF">2015-04-19T14:39:29Z</dcterms:modified>
</cp:coreProperties>
</file>