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78" r:id="rId13"/>
    <p:sldId id="277" r:id="rId14"/>
    <p:sldId id="275" r:id="rId15"/>
    <p:sldId id="276" r:id="rId16"/>
    <p:sldId id="273" r:id="rId17"/>
    <p:sldId id="274" r:id="rId18"/>
    <p:sldId id="270" r:id="rId19"/>
    <p:sldId id="271" r:id="rId20"/>
    <p:sldId id="272" r:id="rId21"/>
    <p:sldId id="269" r:id="rId22"/>
    <p:sldId id="268" r:id="rId23"/>
    <p:sldId id="267" r:id="rId24"/>
    <p:sldId id="279" r:id="rId25"/>
    <p:sldId id="280" r:id="rId26"/>
    <p:sldId id="281" r:id="rId27"/>
    <p:sldId id="28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74" name="Picture 26" descr="D:\allfons.ru-3978.jpg"/>
          <p:cNvPicPr>
            <a:picLocks noChangeAspect="1" noChangeArrowheads="1"/>
          </p:cNvPicPr>
          <p:nvPr/>
        </p:nvPicPr>
        <p:blipFill>
          <a:blip r:embed="rId11"/>
          <a:srcRect/>
          <a:stretch>
            <a:fillRect/>
          </a:stretch>
        </p:blipFill>
        <p:spPr bwMode="auto">
          <a:xfrm>
            <a:off x="0" y="-1"/>
            <a:ext cx="9144000" cy="6859241"/>
          </a:xfrm>
          <a:prstGeom prst="rect">
            <a:avLst/>
          </a:prstGeom>
          <a:noFill/>
        </p:spPr>
      </p:pic>
      <p:sp>
        <p:nvSpPr>
          <p:cNvPr id="2" name="Заголовок 1"/>
          <p:cNvSpPr>
            <a:spLocks noGrp="1"/>
          </p:cNvSpPr>
          <p:nvPr>
            <p:ph type="title"/>
          </p:nvPr>
        </p:nvSpPr>
        <p:spPr>
          <a:xfrm>
            <a:off x="357158" y="214290"/>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defTabSz="914400" rtl="0" eaLnBrk="1" latinLnBrk="0" hangingPunct="1">
        <a:spcBef>
          <a:spcPct val="0"/>
        </a:spcBef>
        <a:buNone/>
        <a:defRPr sz="4400" kern="1200">
          <a:solidFill>
            <a:schemeClr val="tx1"/>
          </a:solidFill>
          <a:latin typeface="Monotype Corsiva"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lumMod val="10000"/>
            </a:schemeClr>
          </a:solidFill>
          <a:latin typeface="Monotype Corsiva"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lumMod val="10000"/>
            </a:schemeClr>
          </a:solidFill>
          <a:latin typeface="Monotype Corsiva"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lumMod val="10000"/>
            </a:schemeClr>
          </a:solidFill>
          <a:latin typeface="Monotype Corsiva"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10000"/>
            </a:schemeClr>
          </a:solidFill>
          <a:latin typeface="Monotype Corsiva"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10000"/>
            </a:schemeClr>
          </a:solidFill>
          <a:latin typeface="Monotype Corsiva"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86182" y="3357562"/>
            <a:ext cx="4914880" cy="1470025"/>
          </a:xfrm>
        </p:spPr>
        <p:txBody>
          <a:bodyPr>
            <a:normAutofit fontScale="90000"/>
          </a:bodyPr>
          <a:lstStyle/>
          <a:p>
            <a:r>
              <a:rPr lang="ru-RU" b="1" dirty="0" smtClean="0">
                <a:latin typeface="Garamond" pitchFamily="18" charset="0"/>
              </a:rPr>
              <a:t>Тарас Григорович Шевченко</a:t>
            </a:r>
            <a:br>
              <a:rPr lang="ru-RU" b="1" dirty="0" smtClean="0">
                <a:latin typeface="Garamond" pitchFamily="18" charset="0"/>
              </a:rPr>
            </a:br>
            <a:r>
              <a:rPr lang="ru-RU" b="1" dirty="0" smtClean="0">
                <a:latin typeface="Garamond" pitchFamily="18" charset="0"/>
              </a:rPr>
              <a:t>(1814 </a:t>
            </a:r>
            <a:r>
              <a:rPr lang="en-US" b="1" dirty="0" smtClean="0">
                <a:latin typeface="Adobe Caslon Pro Bold" pitchFamily="18" charset="0"/>
              </a:rPr>
              <a:t>- </a:t>
            </a:r>
            <a:r>
              <a:rPr lang="ru-RU" b="1" dirty="0" smtClean="0">
                <a:latin typeface="Garamond" pitchFamily="18" charset="0"/>
              </a:rPr>
              <a:t>1861)</a:t>
            </a:r>
            <a:br>
              <a:rPr lang="ru-RU" b="1" dirty="0" smtClean="0">
                <a:latin typeface="Garamond" pitchFamily="18" charset="0"/>
              </a:rPr>
            </a:br>
            <a:endParaRPr lang="ru-RU" dirty="0"/>
          </a:p>
        </p:txBody>
      </p:sp>
      <p:pic>
        <p:nvPicPr>
          <p:cNvPr id="1026" name="Picture 2"/>
          <p:cNvPicPr>
            <a:picLocks noChangeAspect="1" noChangeArrowheads="1"/>
          </p:cNvPicPr>
          <p:nvPr/>
        </p:nvPicPr>
        <p:blipFill>
          <a:blip r:embed="rId2"/>
          <a:srcRect/>
          <a:stretch>
            <a:fillRect/>
          </a:stretch>
        </p:blipFill>
        <p:spPr bwMode="auto">
          <a:xfrm>
            <a:off x="285720" y="714356"/>
            <a:ext cx="3048000" cy="4295775"/>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en-US" dirty="0" smtClean="0"/>
              <a:t> </a:t>
            </a:r>
            <a:endParaRPr lang="ru-RU" dirty="0"/>
          </a:p>
        </p:txBody>
      </p:sp>
      <p:sp>
        <p:nvSpPr>
          <p:cNvPr id="4" name="Прямоугольник 3"/>
          <p:cNvSpPr/>
          <p:nvPr/>
        </p:nvSpPr>
        <p:spPr>
          <a:xfrm>
            <a:off x="142844" y="285728"/>
            <a:ext cx="3429024" cy="4865627"/>
          </a:xfrm>
          <a:prstGeom prst="rect">
            <a:avLst/>
          </a:prstGeom>
        </p:spPr>
        <p:txBody>
          <a:bodyPr wrap="square">
            <a:spAutoFit/>
          </a:bodyPr>
          <a:lstStyle/>
          <a:p>
            <a:pPr marL="342900" indent="-342900">
              <a:lnSpc>
                <a:spcPct val="90000"/>
              </a:lnSpc>
              <a:spcBef>
                <a:spcPct val="20000"/>
              </a:spcBef>
            </a:pPr>
            <a:r>
              <a:rPr lang="en-US" sz="2000" b="1" dirty="0" smtClean="0">
                <a:latin typeface="Garamond" pitchFamily="18" charset="0"/>
              </a:rPr>
              <a:t>     </a:t>
            </a:r>
            <a:r>
              <a:rPr lang="uk-UA" sz="2000" b="1" dirty="0" smtClean="0">
                <a:latin typeface="Garamond" pitchFamily="18" charset="0"/>
              </a:rPr>
              <a:t>Вірші </a:t>
            </a:r>
            <a:r>
              <a:rPr lang="uk-UA" sz="2000" b="1" dirty="0" smtClean="0">
                <a:latin typeface="Garamond" pitchFamily="18" charset="0"/>
              </a:rPr>
              <a:t>Шевченко почав писати ще кріпаком, за його свідченням, у 1837</a:t>
            </a:r>
            <a:r>
              <a:rPr lang="ru-RU" sz="2000" b="1" dirty="0" smtClean="0">
                <a:latin typeface="Garamond" pitchFamily="18" charset="0"/>
              </a:rPr>
              <a:t>р.</a:t>
            </a:r>
            <a:r>
              <a:rPr lang="uk-UA" sz="2000" b="1" dirty="0" smtClean="0">
                <a:latin typeface="Garamond" pitchFamily="18" charset="0"/>
              </a:rPr>
              <a:t> З тих перших поетичних спроб відомі тільки вірші </a:t>
            </a:r>
            <a:r>
              <a:rPr lang="uk-UA" sz="2000" b="1" dirty="0" err="1" smtClean="0">
                <a:latin typeface="Garamond" pitchFamily="18" charset="0"/>
              </a:rPr>
              <a:t>“Причинна”</a:t>
            </a:r>
            <a:r>
              <a:rPr lang="uk-UA" sz="2000" b="1" dirty="0" smtClean="0">
                <a:latin typeface="Garamond" pitchFamily="18" charset="0"/>
              </a:rPr>
              <a:t> і </a:t>
            </a:r>
            <a:r>
              <a:rPr lang="uk-UA" sz="2000" b="1" dirty="0" err="1" smtClean="0">
                <a:latin typeface="Garamond" pitchFamily="18" charset="0"/>
              </a:rPr>
              <a:t>“Нудно</a:t>
            </a:r>
            <a:r>
              <a:rPr lang="uk-UA" sz="2000" b="1" dirty="0" smtClean="0">
                <a:latin typeface="Garamond" pitchFamily="18" charset="0"/>
              </a:rPr>
              <a:t> мені, тяжко — що маю </a:t>
            </a:r>
            <a:r>
              <a:rPr lang="uk-UA" sz="2000" b="1" dirty="0" err="1" smtClean="0">
                <a:latin typeface="Garamond" pitchFamily="18" charset="0"/>
              </a:rPr>
              <a:t>робити”</a:t>
            </a:r>
            <a:r>
              <a:rPr lang="uk-UA" sz="2000" b="1" dirty="0" smtClean="0">
                <a:latin typeface="Garamond" pitchFamily="18" charset="0"/>
              </a:rPr>
              <a:t>.</a:t>
            </a:r>
          </a:p>
          <a:p>
            <a:pPr marL="342900" indent="-342900">
              <a:lnSpc>
                <a:spcPct val="90000"/>
              </a:lnSpc>
              <a:spcBef>
                <a:spcPct val="20000"/>
              </a:spcBef>
            </a:pPr>
            <a:r>
              <a:rPr lang="uk-UA" sz="2000" b="1" dirty="0" smtClean="0">
                <a:latin typeface="Garamond" pitchFamily="18" charset="0"/>
              </a:rPr>
              <a:t>	Кілька своїх поезій Шевченко у 1838р. віддав Гребінці для публікації в українському альманасі </a:t>
            </a:r>
            <a:r>
              <a:rPr lang="uk-UA" sz="2000" b="1" dirty="0" err="1" smtClean="0">
                <a:latin typeface="Garamond" pitchFamily="18" charset="0"/>
              </a:rPr>
              <a:t>“Ластівка”</a:t>
            </a:r>
            <a:r>
              <a:rPr lang="uk-UA" sz="2000" b="1" dirty="0" smtClean="0">
                <a:latin typeface="Garamond" pitchFamily="18" charset="0"/>
              </a:rPr>
              <a:t>. Але ще до виходу </a:t>
            </a:r>
            <a:r>
              <a:rPr lang="uk-UA" sz="2000" b="1" dirty="0" err="1" smtClean="0">
                <a:latin typeface="Garamond" pitchFamily="18" charset="0"/>
              </a:rPr>
              <a:t>“Ластівки”</a:t>
            </a:r>
            <a:r>
              <a:rPr lang="uk-UA" sz="2000" b="1" dirty="0" smtClean="0">
                <a:latin typeface="Garamond" pitchFamily="18" charset="0"/>
              </a:rPr>
              <a:t> (1841) 18 квітня 1840</a:t>
            </a:r>
            <a:r>
              <a:rPr lang="ru-RU" sz="2000" b="1" dirty="0" smtClean="0">
                <a:latin typeface="Garamond" pitchFamily="18" charset="0"/>
              </a:rPr>
              <a:t>р.</a:t>
            </a:r>
            <a:r>
              <a:rPr lang="uk-UA" sz="2000" b="1" dirty="0" smtClean="0">
                <a:latin typeface="Garamond" pitchFamily="18" charset="0"/>
              </a:rPr>
              <a:t> з'являється перша збірка Шевченка — </a:t>
            </a:r>
            <a:r>
              <a:rPr lang="uk-UA" sz="2000" b="1" dirty="0" err="1" smtClean="0">
                <a:latin typeface="Garamond" pitchFamily="18" charset="0"/>
              </a:rPr>
              <a:t>“Кобзар”</a:t>
            </a:r>
            <a:r>
              <a:rPr lang="uk-UA" sz="2000" b="1" dirty="0" smtClean="0">
                <a:latin typeface="Garamond" pitchFamily="18" charset="0"/>
              </a:rPr>
              <a:t>.</a:t>
            </a:r>
            <a:endParaRPr lang="ru-RU" sz="2000" b="1" dirty="0">
              <a:latin typeface="Garamond" pitchFamily="18" charset="0"/>
            </a:endParaRPr>
          </a:p>
        </p:txBody>
      </p:sp>
      <p:pic>
        <p:nvPicPr>
          <p:cNvPr id="4098" name="Picture 2"/>
          <p:cNvPicPr>
            <a:picLocks noChangeAspect="1" noChangeArrowheads="1"/>
          </p:cNvPicPr>
          <p:nvPr/>
        </p:nvPicPr>
        <p:blipFill>
          <a:blip r:embed="rId2"/>
          <a:srcRect/>
          <a:stretch>
            <a:fillRect/>
          </a:stretch>
        </p:blipFill>
        <p:spPr bwMode="auto">
          <a:xfrm>
            <a:off x="3857620" y="3714752"/>
            <a:ext cx="3806287" cy="3000396"/>
          </a:xfrm>
          <a:prstGeom prst="rect">
            <a:avLst/>
          </a:prstGeom>
          <a:ln>
            <a:noFill/>
          </a:ln>
          <a:effectLst>
            <a:softEdge rad="112500"/>
          </a:effectLst>
        </p:spPr>
      </p:pic>
      <p:pic>
        <p:nvPicPr>
          <p:cNvPr id="7" name="Picture 3"/>
          <p:cNvPicPr>
            <a:picLocks noChangeAspect="1" noChangeArrowheads="1"/>
          </p:cNvPicPr>
          <p:nvPr/>
        </p:nvPicPr>
        <p:blipFill>
          <a:blip r:embed="rId3" cstate="print"/>
          <a:srcRect/>
          <a:stretch>
            <a:fillRect/>
          </a:stretch>
        </p:blipFill>
        <p:spPr bwMode="auto">
          <a:xfrm>
            <a:off x="5857884" y="214291"/>
            <a:ext cx="2286016" cy="350046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229600" cy="4525963"/>
          </a:xfrm>
        </p:spPr>
        <p:txBody>
          <a:bodyPr>
            <a:normAutofit fontScale="85000" lnSpcReduction="20000"/>
          </a:bodyPr>
          <a:lstStyle/>
          <a:p>
            <a:pPr>
              <a:lnSpc>
                <a:spcPct val="90000"/>
              </a:lnSpc>
              <a:buNone/>
            </a:pPr>
            <a:r>
              <a:rPr lang="en-US" dirty="0" smtClean="0"/>
              <a:t>     </a:t>
            </a:r>
            <a:r>
              <a:rPr lang="uk-UA" b="1" dirty="0" smtClean="0">
                <a:latin typeface="Garamond" pitchFamily="18" charset="0"/>
              </a:rPr>
              <a:t>1841</a:t>
            </a:r>
            <a:r>
              <a:rPr lang="ru-RU" b="1" dirty="0" smtClean="0">
                <a:latin typeface="Garamond" pitchFamily="18" charset="0"/>
              </a:rPr>
              <a:t>р. </a:t>
            </a:r>
            <a:r>
              <a:rPr lang="uk-UA" b="1" dirty="0" smtClean="0">
                <a:latin typeface="Garamond" pitchFamily="18" charset="0"/>
              </a:rPr>
              <a:t>вийшла історична поема Шевченка </a:t>
            </a:r>
            <a:r>
              <a:rPr lang="uk-UA" b="1" dirty="0" err="1" smtClean="0">
                <a:latin typeface="Garamond" pitchFamily="18" charset="0"/>
              </a:rPr>
              <a:t>“Гайдамаки”</a:t>
            </a:r>
            <a:r>
              <a:rPr lang="uk-UA" b="1" dirty="0" smtClean="0">
                <a:latin typeface="Garamond" pitchFamily="18" charset="0"/>
              </a:rPr>
              <a:t> (написана у 1839 — 1841 рр.).</a:t>
            </a:r>
          </a:p>
          <a:p>
            <a:pPr>
              <a:lnSpc>
                <a:spcPct val="90000"/>
              </a:lnSpc>
              <a:buNone/>
            </a:pPr>
            <a:r>
              <a:rPr lang="uk-UA" b="1" dirty="0" smtClean="0">
                <a:latin typeface="Garamond" pitchFamily="18" charset="0"/>
              </a:rPr>
              <a:t> </a:t>
            </a:r>
          </a:p>
          <a:p>
            <a:pPr>
              <a:lnSpc>
                <a:spcPct val="90000"/>
              </a:lnSpc>
              <a:buNone/>
            </a:pPr>
            <a:r>
              <a:rPr lang="uk-UA" b="1" dirty="0" smtClean="0">
                <a:latin typeface="Garamond" pitchFamily="18" charset="0"/>
              </a:rPr>
              <a:t>	1842</a:t>
            </a:r>
            <a:r>
              <a:rPr lang="ru-RU" b="1" dirty="0" smtClean="0">
                <a:latin typeface="Garamond" pitchFamily="18" charset="0"/>
              </a:rPr>
              <a:t>р.</a:t>
            </a:r>
            <a:r>
              <a:rPr lang="uk-UA" b="1" dirty="0" smtClean="0">
                <a:latin typeface="Garamond" pitchFamily="18" charset="0"/>
              </a:rPr>
              <a:t> пише </a:t>
            </a:r>
            <a:r>
              <a:rPr lang="uk-UA" b="1" dirty="0" err="1" smtClean="0">
                <a:latin typeface="Garamond" pitchFamily="18" charset="0"/>
              </a:rPr>
              <a:t>драматизовану</a:t>
            </a:r>
            <a:r>
              <a:rPr lang="uk-UA" b="1" dirty="0" smtClean="0">
                <a:latin typeface="Garamond" pitchFamily="18" charset="0"/>
              </a:rPr>
              <a:t> соціально-побутову поему російською мовою</a:t>
            </a:r>
            <a:r>
              <a:rPr lang="ru-RU" b="1" dirty="0" smtClean="0">
                <a:latin typeface="Garamond" pitchFamily="18" charset="0"/>
              </a:rPr>
              <a:t> “Слепая”. Того ж</a:t>
            </a:r>
            <a:r>
              <a:rPr lang="uk-UA" b="1" dirty="0" smtClean="0">
                <a:latin typeface="Garamond" pitchFamily="18" charset="0"/>
              </a:rPr>
              <a:t> року створює історичну поему </a:t>
            </a:r>
            <a:r>
              <a:rPr lang="uk-UA" b="1" dirty="0" err="1" smtClean="0">
                <a:latin typeface="Garamond" pitchFamily="18" charset="0"/>
              </a:rPr>
              <a:t>“Гамалія”</a:t>
            </a:r>
            <a:r>
              <a:rPr lang="uk-UA" b="1" dirty="0" smtClean="0">
                <a:latin typeface="Garamond" pitchFamily="18" charset="0"/>
              </a:rPr>
              <a:t> (вийшла окремою книжкою 1844</a:t>
            </a:r>
            <a:r>
              <a:rPr lang="ru-RU" b="1" dirty="0" smtClean="0">
                <a:latin typeface="Garamond" pitchFamily="18" charset="0"/>
              </a:rPr>
              <a:t>р.).</a:t>
            </a:r>
          </a:p>
          <a:p>
            <a:pPr>
              <a:lnSpc>
                <a:spcPct val="90000"/>
              </a:lnSpc>
              <a:buNone/>
            </a:pPr>
            <a:endParaRPr lang="ru-RU" b="1" dirty="0" smtClean="0">
              <a:latin typeface="Garamond" pitchFamily="18" charset="0"/>
            </a:endParaRPr>
          </a:p>
          <a:p>
            <a:pPr>
              <a:lnSpc>
                <a:spcPct val="90000"/>
              </a:lnSpc>
              <a:buNone/>
            </a:pPr>
            <a:r>
              <a:rPr lang="uk-UA" b="1" dirty="0" smtClean="0">
                <a:latin typeface="Garamond" pitchFamily="18" charset="0"/>
              </a:rPr>
              <a:t>	 Кінцем лютого 1843</a:t>
            </a:r>
            <a:r>
              <a:rPr lang="ru-RU" b="1" dirty="0" smtClean="0">
                <a:latin typeface="Garamond" pitchFamily="18" charset="0"/>
              </a:rPr>
              <a:t>р. </a:t>
            </a:r>
            <a:r>
              <a:rPr lang="uk-UA" b="1" dirty="0" smtClean="0">
                <a:latin typeface="Garamond" pitchFamily="18" charset="0"/>
              </a:rPr>
              <a:t>датована </a:t>
            </a:r>
            <a:r>
              <a:rPr lang="uk-UA" b="1" dirty="0" err="1" smtClean="0">
                <a:latin typeface="Garamond" pitchFamily="18" charset="0"/>
              </a:rPr>
              <a:t>історико-побутова</a:t>
            </a:r>
            <a:r>
              <a:rPr lang="uk-UA" b="1" dirty="0" smtClean="0">
                <a:latin typeface="Garamond" pitchFamily="18" charset="0"/>
              </a:rPr>
              <a:t> драма </a:t>
            </a:r>
            <a:r>
              <a:rPr lang="uk-UA" b="1" dirty="0" err="1" smtClean="0">
                <a:latin typeface="Garamond" pitchFamily="18" charset="0"/>
              </a:rPr>
              <a:t>“Назар</a:t>
            </a:r>
            <a:r>
              <a:rPr lang="ru-RU" b="1" dirty="0" smtClean="0">
                <a:latin typeface="Garamond" pitchFamily="18" charset="0"/>
              </a:rPr>
              <a:t> </a:t>
            </a:r>
            <a:r>
              <a:rPr lang="ru-RU" b="1" dirty="0" err="1" smtClean="0">
                <a:latin typeface="Garamond" pitchFamily="18" charset="0"/>
              </a:rPr>
              <a:t>Стодоля</a:t>
            </a:r>
            <a:r>
              <a:rPr lang="ru-RU" b="1" dirty="0" smtClean="0">
                <a:latin typeface="Garamond" pitchFamily="18" charset="0"/>
              </a:rPr>
              <a:t>”</a:t>
            </a:r>
            <a:r>
              <a:rPr lang="uk-UA" b="1" dirty="0" smtClean="0">
                <a:latin typeface="Garamond" pitchFamily="18" charset="0"/>
              </a:rPr>
              <a:t> (написана російською мовою, відома лише в українському перекладі). У 1844 — 1845 рр. її поставив аматорський гурток при Медико-хірургічній академії в Петербурзі.</a:t>
            </a:r>
            <a:endParaRPr lang="ru-RU" sz="4000" b="1" dirty="0" smtClean="0">
              <a:latin typeface="Garamond" pitchFamily="18" charset="0"/>
            </a:endParaRPr>
          </a:p>
          <a:p>
            <a:pPr>
              <a:lnSpc>
                <a:spcPct val="90000"/>
              </a:lnSpc>
            </a:pPr>
            <a:endParaRPr lang="ru-RU" b="1" dirty="0" smtClean="0">
              <a:latin typeface="Garamond" pitchFamily="18" charset="0"/>
            </a:endParaRPr>
          </a:p>
          <a:p>
            <a:pPr>
              <a:buNone/>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85720" y="857232"/>
            <a:ext cx="3429024" cy="4525963"/>
          </a:xfrm>
        </p:spPr>
        <p:txBody>
          <a:bodyPr>
            <a:normAutofit fontScale="85000" lnSpcReduction="20000"/>
          </a:bodyPr>
          <a:lstStyle/>
          <a:p>
            <a:pPr>
              <a:buNone/>
            </a:pPr>
            <a:r>
              <a:rPr lang="en-US" b="1" dirty="0" smtClean="0">
                <a:latin typeface="Garamond" pitchFamily="18" charset="0"/>
              </a:rPr>
              <a:t>   </a:t>
            </a:r>
            <a:r>
              <a:rPr lang="uk-UA" b="1" dirty="0" smtClean="0">
                <a:latin typeface="Garamond" pitchFamily="18" charset="0"/>
              </a:rPr>
              <a:t>1844</a:t>
            </a:r>
            <a:r>
              <a:rPr lang="ru-RU" b="1" dirty="0" smtClean="0">
                <a:latin typeface="Garamond" pitchFamily="18" charset="0"/>
              </a:rPr>
              <a:t>р.</a:t>
            </a:r>
            <a:r>
              <a:rPr lang="uk-UA" b="1" dirty="0" smtClean="0">
                <a:latin typeface="Garamond" pitchFamily="18" charset="0"/>
              </a:rPr>
              <a:t> вийшло друге видання </a:t>
            </a:r>
            <a:r>
              <a:rPr lang="uk-UA" b="1" dirty="0" err="1" smtClean="0">
                <a:latin typeface="Garamond" pitchFamily="18" charset="0"/>
              </a:rPr>
              <a:t>“Кобзаря”</a:t>
            </a:r>
            <a:r>
              <a:rPr lang="uk-UA" b="1" dirty="0" smtClean="0">
                <a:latin typeface="Garamond" pitchFamily="18" charset="0"/>
              </a:rPr>
              <a:t>. Усі ці твори належать до раннього періоду творчості Шевченка, коли він усвідомлював себе як </a:t>
            </a:r>
            <a:r>
              <a:rPr lang="uk-UA" b="1" dirty="0" err="1" smtClean="0">
                <a:latin typeface="Garamond" pitchFamily="18" charset="0"/>
              </a:rPr>
              <a:t>“мужицький</a:t>
            </a:r>
            <a:r>
              <a:rPr lang="uk-UA" b="1" dirty="0" smtClean="0">
                <a:latin typeface="Garamond" pitchFamily="18" charset="0"/>
              </a:rPr>
              <a:t> </a:t>
            </a:r>
            <a:r>
              <a:rPr lang="uk-UA" b="1" dirty="0" err="1" smtClean="0">
                <a:latin typeface="Garamond" pitchFamily="18" charset="0"/>
              </a:rPr>
              <a:t>поет”</a:t>
            </a:r>
            <a:r>
              <a:rPr lang="uk-UA" b="1" dirty="0" smtClean="0">
                <a:latin typeface="Garamond" pitchFamily="18" charset="0"/>
              </a:rPr>
              <a:t> і поет-патріот.</a:t>
            </a:r>
            <a:endParaRPr lang="ru-RU" dirty="0"/>
          </a:p>
        </p:txBody>
      </p:sp>
      <p:pic>
        <p:nvPicPr>
          <p:cNvPr id="4" name="Picture 12" descr="46696"/>
          <p:cNvPicPr>
            <a:picLocks noChangeAspect="1" noChangeArrowheads="1"/>
          </p:cNvPicPr>
          <p:nvPr/>
        </p:nvPicPr>
        <p:blipFill>
          <a:blip r:embed="rId2"/>
          <a:srcRect l="1183" t="-972"/>
          <a:stretch>
            <a:fillRect/>
          </a:stretch>
        </p:blipFill>
        <p:spPr bwMode="auto">
          <a:xfrm>
            <a:off x="4560888" y="549275"/>
            <a:ext cx="4298950" cy="5543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357686" y="1500174"/>
            <a:ext cx="4543428" cy="4525963"/>
          </a:xfrm>
        </p:spPr>
        <p:txBody>
          <a:bodyPr>
            <a:normAutofit fontScale="77500" lnSpcReduction="20000"/>
          </a:bodyPr>
          <a:lstStyle/>
          <a:p>
            <a:pPr>
              <a:buNone/>
            </a:pPr>
            <a:r>
              <a:rPr lang="en-US" b="1" dirty="0" smtClean="0">
                <a:latin typeface="Garamond" pitchFamily="18" charset="0"/>
              </a:rPr>
              <a:t>   </a:t>
            </a:r>
            <a:r>
              <a:rPr lang="uk-UA" b="1" dirty="0" smtClean="0">
                <a:latin typeface="Garamond" pitchFamily="18" charset="0"/>
              </a:rPr>
              <a:t>Новий </a:t>
            </a:r>
            <a:r>
              <a:rPr lang="uk-UA" b="1" dirty="0" smtClean="0">
                <a:latin typeface="Garamond" pitchFamily="18" charset="0"/>
              </a:rPr>
              <a:t>період творчості Шевченка охоплює роки 1843 — 1847 (до арешту) і пов'язаний з двома його подорожами на Україну. За назвою збірки автографів </a:t>
            </a:r>
            <a:r>
              <a:rPr lang="uk-UA" b="1" dirty="0" err="1" smtClean="0">
                <a:latin typeface="Garamond" pitchFamily="18" charset="0"/>
              </a:rPr>
              <a:t>“Три</a:t>
            </a:r>
            <a:r>
              <a:rPr lang="uk-UA" b="1" dirty="0" smtClean="0">
                <a:latin typeface="Garamond" pitchFamily="18" charset="0"/>
              </a:rPr>
              <a:t> </a:t>
            </a:r>
            <a:r>
              <a:rPr lang="uk-UA" b="1" dirty="0" err="1" smtClean="0">
                <a:latin typeface="Garamond" pitchFamily="18" charset="0"/>
              </a:rPr>
              <a:t>літа”</a:t>
            </a:r>
            <a:r>
              <a:rPr lang="uk-UA" b="1" dirty="0" smtClean="0">
                <a:latin typeface="Garamond" pitchFamily="18" charset="0"/>
              </a:rPr>
              <a:t> (яка включає поезії 1843 — 1845 рр.) ці роки життя й творчості поета названо періодом </a:t>
            </a:r>
            <a:r>
              <a:rPr lang="uk-UA" b="1" dirty="0" err="1" smtClean="0">
                <a:latin typeface="Garamond" pitchFamily="18" charset="0"/>
              </a:rPr>
              <a:t>“трьох</a:t>
            </a:r>
            <a:r>
              <a:rPr lang="uk-UA" b="1" dirty="0" smtClean="0">
                <a:latin typeface="Garamond" pitchFamily="18" charset="0"/>
              </a:rPr>
              <a:t> </a:t>
            </a:r>
            <a:r>
              <a:rPr lang="uk-UA" b="1" dirty="0" err="1" smtClean="0">
                <a:latin typeface="Garamond" pitchFamily="18" charset="0"/>
              </a:rPr>
              <a:t>літ”</a:t>
            </a:r>
            <a:r>
              <a:rPr lang="uk-UA" b="1" dirty="0" smtClean="0">
                <a:latin typeface="Garamond" pitchFamily="18" charset="0"/>
              </a:rPr>
              <a:t>. До цього ж періоду фактично належать і твори, написані у 1846 — 1847 рр. (до арешту).</a:t>
            </a:r>
            <a:endParaRPr lang="ru-RU" dirty="0"/>
          </a:p>
        </p:txBody>
      </p:sp>
      <p:pic>
        <p:nvPicPr>
          <p:cNvPr id="4" name="Picture 4" descr="image007"/>
          <p:cNvPicPr>
            <a:picLocks noChangeAspect="1" noChangeArrowheads="1"/>
          </p:cNvPicPr>
          <p:nvPr/>
        </p:nvPicPr>
        <p:blipFill>
          <a:blip r:embed="rId2"/>
          <a:srcRect/>
          <a:stretch>
            <a:fillRect/>
          </a:stretch>
        </p:blipFill>
        <p:spPr bwMode="auto">
          <a:xfrm>
            <a:off x="142844" y="571480"/>
            <a:ext cx="4487863" cy="568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descr="148"/>
          <p:cNvPicPr>
            <a:picLocks noGrp="1" noChangeAspect="1" noChangeArrowheads="1"/>
          </p:cNvPicPr>
          <p:nvPr>
            <p:ph idx="1"/>
          </p:nvPr>
        </p:nvPicPr>
        <p:blipFill>
          <a:blip r:embed="rId2"/>
          <a:srcRect/>
          <a:stretch>
            <a:fillRect/>
          </a:stretch>
        </p:blipFill>
        <p:spPr bwMode="auto">
          <a:xfrm>
            <a:off x="285720" y="500042"/>
            <a:ext cx="5467350" cy="4524375"/>
          </a:xfrm>
          <a:prstGeom prst="rect">
            <a:avLst/>
          </a:prstGeom>
          <a:noFill/>
          <a:ln w="9525">
            <a:noFill/>
            <a:miter lim="800000"/>
            <a:headEnd/>
            <a:tailEnd/>
          </a:ln>
        </p:spPr>
      </p:pic>
      <p:sp>
        <p:nvSpPr>
          <p:cNvPr id="5" name="Прямоугольник 4"/>
          <p:cNvSpPr/>
          <p:nvPr/>
        </p:nvSpPr>
        <p:spPr>
          <a:xfrm>
            <a:off x="6215074" y="785794"/>
            <a:ext cx="2928926" cy="1865126"/>
          </a:xfrm>
          <a:prstGeom prst="rect">
            <a:avLst/>
          </a:prstGeom>
        </p:spPr>
        <p:txBody>
          <a:bodyPr wrap="square">
            <a:spAutoFit/>
          </a:bodyPr>
          <a:lstStyle/>
          <a:p>
            <a:pPr>
              <a:lnSpc>
                <a:spcPct val="80000"/>
              </a:lnSpc>
            </a:pPr>
            <a:r>
              <a:rPr lang="uk-UA" b="1" dirty="0" smtClean="0">
                <a:latin typeface="Garamond" pitchFamily="18" charset="0"/>
              </a:rPr>
              <a:t>На Україні Шевченко написав два поетичних твори — російською мовою поему </a:t>
            </a:r>
            <a:r>
              <a:rPr lang="uk-UA" b="1" dirty="0" err="1" smtClean="0">
                <a:latin typeface="Garamond" pitchFamily="18" charset="0"/>
              </a:rPr>
              <a:t>“Тризна”</a:t>
            </a:r>
            <a:r>
              <a:rPr lang="uk-UA" b="1" dirty="0" smtClean="0">
                <a:latin typeface="Garamond" pitchFamily="18" charset="0"/>
              </a:rPr>
              <a:t> (1844</a:t>
            </a:r>
            <a:r>
              <a:rPr lang="ru-RU" b="1" dirty="0" smtClean="0">
                <a:latin typeface="Garamond" pitchFamily="18" charset="0"/>
              </a:rPr>
              <a:t>р.</a:t>
            </a:r>
            <a:r>
              <a:rPr lang="uk-UA" b="1" dirty="0" smtClean="0">
                <a:latin typeface="Garamond" pitchFamily="18" charset="0"/>
              </a:rPr>
              <a:t> опублікована в журналі </a:t>
            </a:r>
            <a:r>
              <a:rPr lang="uk-UA" b="1" dirty="0" err="1" smtClean="0">
                <a:latin typeface="Garamond" pitchFamily="18" charset="0"/>
              </a:rPr>
              <a:t>“Маяк”</a:t>
            </a:r>
            <a:r>
              <a:rPr lang="uk-UA" b="1" dirty="0" smtClean="0">
                <a:latin typeface="Garamond" pitchFamily="18" charset="0"/>
              </a:rPr>
              <a:t> під назвою</a:t>
            </a:r>
            <a:r>
              <a:rPr lang="ru-RU" b="1" dirty="0" smtClean="0">
                <a:latin typeface="Garamond" pitchFamily="18" charset="0"/>
              </a:rPr>
              <a:t> “Бесталанный”</a:t>
            </a:r>
            <a:r>
              <a:rPr lang="uk-UA" b="1" dirty="0" smtClean="0">
                <a:latin typeface="Garamond" pitchFamily="18" charset="0"/>
              </a:rPr>
              <a:t>) і вірш </a:t>
            </a:r>
            <a:r>
              <a:rPr lang="uk-UA" b="1" dirty="0" err="1" smtClean="0">
                <a:latin typeface="Garamond" pitchFamily="18" charset="0"/>
              </a:rPr>
              <a:t>“Розрита</a:t>
            </a:r>
            <a:r>
              <a:rPr lang="uk-UA" b="1" dirty="0" smtClean="0">
                <a:latin typeface="Garamond" pitchFamily="18" charset="0"/>
              </a:rPr>
              <a:t> </a:t>
            </a:r>
            <a:r>
              <a:rPr lang="uk-UA" b="1" dirty="0" err="1" smtClean="0">
                <a:latin typeface="Garamond" pitchFamily="18" charset="0"/>
              </a:rPr>
              <a:t>могила”</a:t>
            </a:r>
            <a:r>
              <a:rPr lang="uk-UA" b="1" dirty="0" smtClean="0">
                <a:latin typeface="Garamond" pitchFamily="18" charset="0"/>
              </a:rPr>
              <a:t>. </a:t>
            </a:r>
            <a:endParaRPr lang="ru-RU" b="1" dirty="0" smtClean="0">
              <a:latin typeface="Garamond" pitchFamily="18" charset="0"/>
            </a:endParaRPr>
          </a:p>
        </p:txBody>
      </p:sp>
      <p:sp>
        <p:nvSpPr>
          <p:cNvPr id="6" name="Прямоугольник 5"/>
          <p:cNvSpPr/>
          <p:nvPr/>
        </p:nvSpPr>
        <p:spPr>
          <a:xfrm>
            <a:off x="6143636" y="2714620"/>
            <a:ext cx="3000364" cy="2086725"/>
          </a:xfrm>
          <a:prstGeom prst="rect">
            <a:avLst/>
          </a:prstGeom>
        </p:spPr>
        <p:txBody>
          <a:bodyPr wrap="square">
            <a:spAutoFit/>
          </a:bodyPr>
          <a:lstStyle/>
          <a:p>
            <a:pPr>
              <a:lnSpc>
                <a:spcPct val="80000"/>
              </a:lnSpc>
              <a:spcBef>
                <a:spcPct val="20000"/>
              </a:spcBef>
            </a:pPr>
            <a:r>
              <a:rPr lang="uk-UA" b="1" dirty="0" smtClean="0">
                <a:latin typeface="Garamond" pitchFamily="18" charset="0"/>
              </a:rPr>
              <a:t>Та, повернувшись до Петербурга наприкінці лютого 1844</a:t>
            </a:r>
            <a:r>
              <a:rPr lang="ru-RU" b="1" dirty="0" smtClean="0">
                <a:latin typeface="Garamond" pitchFamily="18" charset="0"/>
              </a:rPr>
              <a:t>р., </a:t>
            </a:r>
            <a:r>
              <a:rPr lang="uk-UA" b="1" dirty="0" smtClean="0">
                <a:latin typeface="Garamond" pitchFamily="18" charset="0"/>
              </a:rPr>
              <a:t>він під враженням побаченого на Україні пише ряд творів (зокрема, поему </a:t>
            </a:r>
            <a:r>
              <a:rPr lang="uk-UA" b="1" dirty="0" err="1" smtClean="0">
                <a:latin typeface="Garamond" pitchFamily="18" charset="0"/>
              </a:rPr>
              <a:t>“Сон”</a:t>
            </a:r>
            <a:r>
              <a:rPr lang="uk-UA" b="1" dirty="0" smtClean="0">
                <a:latin typeface="Garamond" pitchFamily="18" charset="0"/>
              </a:rPr>
              <a:t>), які остаточно визначили подальший його шлях як поета.</a:t>
            </a:r>
            <a:endParaRPr lang="ru-RU" b="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57158" y="214290"/>
            <a:ext cx="8229600" cy="5000660"/>
          </a:xfrm>
        </p:spPr>
        <p:txBody>
          <a:bodyPr>
            <a:normAutofit fontScale="85000" lnSpcReduction="20000"/>
          </a:bodyPr>
          <a:lstStyle/>
          <a:p>
            <a:pPr>
              <a:lnSpc>
                <a:spcPct val="80000"/>
              </a:lnSpc>
              <a:buNone/>
            </a:pPr>
            <a:r>
              <a:rPr lang="en-US" b="1" dirty="0" smtClean="0">
                <a:latin typeface="Garamond" pitchFamily="18" charset="0"/>
              </a:rPr>
              <a:t>     </a:t>
            </a:r>
            <a:r>
              <a:rPr lang="uk-UA" b="1" dirty="0" smtClean="0">
                <a:latin typeface="Garamond" pitchFamily="18" charset="0"/>
              </a:rPr>
              <a:t>Весною </a:t>
            </a:r>
            <a:r>
              <a:rPr lang="uk-UA" b="1" dirty="0" smtClean="0">
                <a:latin typeface="Garamond" pitchFamily="18" charset="0"/>
              </a:rPr>
              <a:t>1845</a:t>
            </a:r>
            <a:r>
              <a:rPr lang="ru-RU" b="1" dirty="0" smtClean="0">
                <a:latin typeface="Garamond" pitchFamily="18" charset="0"/>
              </a:rPr>
              <a:t>р.</a:t>
            </a:r>
            <a:r>
              <a:rPr lang="uk-UA" b="1" dirty="0" smtClean="0">
                <a:latin typeface="Garamond" pitchFamily="18" charset="0"/>
              </a:rPr>
              <a:t> Шевченко після надання йому Радою Академії мистецтв звання некласного художника повертається на Україну. Знову багато подорожує (Полтавщина, Чернігівщина, Київщина, Волинь, Поділля), виконує доручення Київської археографічної комісії, записує народні пісні, малює архітектурні й історичні пам'ятки, портрети й краєвиди. </a:t>
            </a:r>
          </a:p>
          <a:p>
            <a:pPr>
              <a:lnSpc>
                <a:spcPct val="80000"/>
              </a:lnSpc>
              <a:buNone/>
            </a:pPr>
            <a:r>
              <a:rPr lang="uk-UA" b="1" dirty="0" smtClean="0">
                <a:latin typeface="Garamond" pitchFamily="18" charset="0"/>
              </a:rPr>
              <a:t>	З жовтня по грудень 1845</a:t>
            </a:r>
            <a:r>
              <a:rPr lang="ru-RU" b="1" dirty="0" smtClean="0">
                <a:latin typeface="Garamond" pitchFamily="18" charset="0"/>
              </a:rPr>
              <a:t>р.</a:t>
            </a:r>
            <a:r>
              <a:rPr lang="uk-UA" b="1" dirty="0" smtClean="0">
                <a:latin typeface="Garamond" pitchFamily="18" charset="0"/>
              </a:rPr>
              <a:t> пише один за одним твори </a:t>
            </a:r>
            <a:r>
              <a:rPr lang="uk-UA" b="1" dirty="0" err="1" smtClean="0">
                <a:latin typeface="Garamond" pitchFamily="18" charset="0"/>
              </a:rPr>
              <a:t>“Єретик”</a:t>
            </a:r>
            <a:r>
              <a:rPr lang="uk-UA" b="1" dirty="0" smtClean="0">
                <a:latin typeface="Garamond" pitchFamily="18" charset="0"/>
              </a:rPr>
              <a:t>, </a:t>
            </a:r>
            <a:r>
              <a:rPr lang="uk-UA" b="1" dirty="0" err="1" smtClean="0">
                <a:latin typeface="Garamond" pitchFamily="18" charset="0"/>
              </a:rPr>
              <a:t>“Сліпий”</a:t>
            </a:r>
            <a:r>
              <a:rPr lang="uk-UA" b="1" dirty="0" smtClean="0">
                <a:latin typeface="Garamond" pitchFamily="18" charset="0"/>
              </a:rPr>
              <a:t>, </a:t>
            </a:r>
            <a:r>
              <a:rPr lang="uk-UA" b="1" dirty="0" err="1" smtClean="0">
                <a:latin typeface="Garamond" pitchFamily="18" charset="0"/>
              </a:rPr>
              <a:t>“Наймичка”</a:t>
            </a:r>
            <a:r>
              <a:rPr lang="uk-UA" b="1" dirty="0" smtClean="0">
                <a:latin typeface="Garamond" pitchFamily="18" charset="0"/>
              </a:rPr>
              <a:t>, </a:t>
            </a:r>
            <a:r>
              <a:rPr lang="uk-UA" b="1" dirty="0" err="1" smtClean="0">
                <a:latin typeface="Garamond" pitchFamily="18" charset="0"/>
              </a:rPr>
              <a:t>“Кавказ”</a:t>
            </a:r>
            <a:r>
              <a:rPr lang="uk-UA" b="1" dirty="0" smtClean="0">
                <a:latin typeface="Garamond" pitchFamily="18" charset="0"/>
              </a:rPr>
              <a:t>, “І мертвим, і </a:t>
            </a:r>
            <a:r>
              <a:rPr lang="uk-UA" b="1" dirty="0" err="1" smtClean="0">
                <a:latin typeface="Garamond" pitchFamily="18" charset="0"/>
              </a:rPr>
              <a:t>живим...”</a:t>
            </a:r>
            <a:r>
              <a:rPr lang="uk-UA" b="1" dirty="0" smtClean="0">
                <a:latin typeface="Garamond" pitchFamily="18" charset="0"/>
              </a:rPr>
              <a:t>, </a:t>
            </a:r>
            <a:r>
              <a:rPr lang="uk-UA" b="1" dirty="0" err="1" smtClean="0">
                <a:latin typeface="Garamond" pitchFamily="18" charset="0"/>
              </a:rPr>
              <a:t>“Холодний</a:t>
            </a:r>
            <a:r>
              <a:rPr lang="uk-UA" b="1" dirty="0" smtClean="0">
                <a:latin typeface="Garamond" pitchFamily="18" charset="0"/>
              </a:rPr>
              <a:t> </a:t>
            </a:r>
            <a:r>
              <a:rPr lang="uk-UA" b="1" dirty="0" err="1" smtClean="0">
                <a:latin typeface="Garamond" pitchFamily="18" charset="0"/>
              </a:rPr>
              <a:t>яр”</a:t>
            </a:r>
            <a:r>
              <a:rPr lang="uk-UA" b="1" dirty="0" smtClean="0">
                <a:latin typeface="Garamond" pitchFamily="18" charset="0"/>
              </a:rPr>
              <a:t>, </a:t>
            </a:r>
            <a:r>
              <a:rPr lang="uk-UA" b="1" dirty="0" err="1" smtClean="0">
                <a:latin typeface="Garamond" pitchFamily="18" charset="0"/>
              </a:rPr>
              <a:t>“Як</a:t>
            </a:r>
            <a:r>
              <a:rPr lang="uk-UA" b="1" dirty="0" smtClean="0">
                <a:latin typeface="Garamond" pitchFamily="18" charset="0"/>
              </a:rPr>
              <a:t> умру, то </a:t>
            </a:r>
            <a:r>
              <a:rPr lang="uk-UA" b="1" dirty="0" err="1" smtClean="0">
                <a:latin typeface="Garamond" pitchFamily="18" charset="0"/>
              </a:rPr>
              <a:t>поховайте”</a:t>
            </a:r>
            <a:r>
              <a:rPr lang="uk-UA" b="1" dirty="0" smtClean="0">
                <a:latin typeface="Garamond" pitchFamily="18" charset="0"/>
              </a:rPr>
              <a:t> (</a:t>
            </a:r>
            <a:r>
              <a:rPr lang="uk-UA" b="1" dirty="0" err="1" smtClean="0">
                <a:latin typeface="Garamond" pitchFamily="18" charset="0"/>
              </a:rPr>
              <a:t>“Заповіт”</a:t>
            </a:r>
            <a:r>
              <a:rPr lang="uk-UA" b="1" dirty="0" smtClean="0">
                <a:latin typeface="Garamond" pitchFamily="18" charset="0"/>
              </a:rPr>
              <a:t>) та ін. Усі свої поезії 1843 — 1845 рр. (крім поеми </a:t>
            </a:r>
            <a:r>
              <a:rPr lang="uk-UA" b="1" dirty="0" err="1" smtClean="0">
                <a:latin typeface="Garamond" pitchFamily="18" charset="0"/>
              </a:rPr>
              <a:t>“Тризна”</a:t>
            </a:r>
            <a:r>
              <a:rPr lang="uk-UA" b="1" dirty="0" smtClean="0">
                <a:latin typeface="Garamond" pitchFamily="18" charset="0"/>
              </a:rPr>
              <a:t>) він переписує в альбом, якому дає назву </a:t>
            </a:r>
            <a:r>
              <a:rPr lang="uk-UA" b="1" dirty="0" err="1" smtClean="0">
                <a:latin typeface="Garamond" pitchFamily="18" charset="0"/>
              </a:rPr>
              <a:t>“Три</a:t>
            </a:r>
            <a:r>
              <a:rPr lang="uk-UA" b="1" dirty="0" smtClean="0">
                <a:latin typeface="Garamond" pitchFamily="18" charset="0"/>
              </a:rPr>
              <a:t> </a:t>
            </a:r>
            <a:r>
              <a:rPr lang="uk-UA" b="1" dirty="0" err="1" smtClean="0">
                <a:latin typeface="Garamond" pitchFamily="18" charset="0"/>
              </a:rPr>
              <a:t>літа”</a:t>
            </a:r>
            <a:r>
              <a:rPr lang="uk-UA" b="1" dirty="0" smtClean="0">
                <a:latin typeface="Garamond" pitchFamily="18" charset="0"/>
              </a:rPr>
              <a:t>. </a:t>
            </a:r>
          </a:p>
          <a:p>
            <a:pPr>
              <a:lnSpc>
                <a:spcPct val="80000"/>
              </a:lnSpc>
              <a:buNone/>
            </a:pPr>
            <a:r>
              <a:rPr lang="uk-UA" b="1" dirty="0" smtClean="0">
                <a:latin typeface="Garamond" pitchFamily="18" charset="0"/>
              </a:rPr>
              <a:t>	1846</a:t>
            </a:r>
            <a:r>
              <a:rPr lang="ru-RU" b="1" dirty="0" smtClean="0">
                <a:latin typeface="Garamond" pitchFamily="18" charset="0"/>
              </a:rPr>
              <a:t>р.</a:t>
            </a:r>
            <a:r>
              <a:rPr lang="uk-UA" b="1" dirty="0" smtClean="0">
                <a:latin typeface="Garamond" pitchFamily="18" charset="0"/>
              </a:rPr>
              <a:t> створює балади </a:t>
            </a:r>
            <a:r>
              <a:rPr lang="uk-UA" b="1" dirty="0" err="1" smtClean="0">
                <a:latin typeface="Garamond" pitchFamily="18" charset="0"/>
              </a:rPr>
              <a:t>“Лілея”</a:t>
            </a:r>
            <a:r>
              <a:rPr lang="uk-UA" b="1" dirty="0" smtClean="0">
                <a:latin typeface="Garamond" pitchFamily="18" charset="0"/>
              </a:rPr>
              <a:t> і </a:t>
            </a:r>
            <a:r>
              <a:rPr lang="uk-UA" b="1" dirty="0" err="1" smtClean="0">
                <a:latin typeface="Garamond" pitchFamily="18" charset="0"/>
              </a:rPr>
              <a:t>“Русалка”</a:t>
            </a:r>
            <a:r>
              <a:rPr lang="uk-UA" b="1" dirty="0" smtClean="0">
                <a:latin typeface="Garamond" pitchFamily="18" charset="0"/>
              </a:rPr>
              <a:t>, а 1847</a:t>
            </a:r>
            <a:r>
              <a:rPr lang="ru-RU" b="1" dirty="0" smtClean="0">
                <a:latin typeface="Garamond" pitchFamily="18" charset="0"/>
              </a:rPr>
              <a:t>р. (до</a:t>
            </a:r>
            <a:r>
              <a:rPr lang="uk-UA" b="1" dirty="0" smtClean="0">
                <a:latin typeface="Garamond" pitchFamily="18" charset="0"/>
              </a:rPr>
              <a:t> арешту) — поему </a:t>
            </a:r>
            <a:r>
              <a:rPr lang="uk-UA" b="1" dirty="0" err="1" smtClean="0">
                <a:latin typeface="Garamond" pitchFamily="18" charset="0"/>
              </a:rPr>
              <a:t>“Осика”</a:t>
            </a:r>
            <a:r>
              <a:rPr lang="uk-UA" b="1" dirty="0" smtClean="0">
                <a:latin typeface="Garamond" pitchFamily="18" charset="0"/>
              </a:rPr>
              <a:t>. Тоді ж він задумує нове видання </a:t>
            </a:r>
            <a:r>
              <a:rPr lang="uk-UA" b="1" dirty="0" err="1" smtClean="0">
                <a:latin typeface="Garamond" pitchFamily="18" charset="0"/>
              </a:rPr>
              <a:t>“Кобзаря”</a:t>
            </a:r>
            <a:r>
              <a:rPr lang="uk-UA" b="1" dirty="0" smtClean="0">
                <a:latin typeface="Garamond" pitchFamily="18" charset="0"/>
              </a:rPr>
              <a:t>, куди мали увійти його твори 1843 — 1847 рр. </a:t>
            </a:r>
            <a:endParaRPr lang="ru-RU" b="1" dirty="0" smtClean="0">
              <a:latin typeface="Garamond" pitchFamily="18" charset="0"/>
            </a:endParaRP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57158" y="285728"/>
            <a:ext cx="8229600" cy="4525963"/>
          </a:xfrm>
        </p:spPr>
        <p:txBody>
          <a:bodyPr>
            <a:normAutofit fontScale="77500" lnSpcReduction="20000"/>
          </a:bodyPr>
          <a:lstStyle/>
          <a:p>
            <a:pPr>
              <a:buNone/>
            </a:pPr>
            <a:r>
              <a:rPr lang="en-US" b="1" dirty="0" smtClean="0">
                <a:latin typeface="Garamond" pitchFamily="18" charset="0"/>
              </a:rPr>
              <a:t>    </a:t>
            </a:r>
            <a:r>
              <a:rPr lang="uk-UA" b="1" dirty="0" smtClean="0">
                <a:latin typeface="Garamond" pitchFamily="18" charset="0"/>
              </a:rPr>
              <a:t>Весною </a:t>
            </a:r>
            <a:r>
              <a:rPr lang="uk-UA" b="1" dirty="0" smtClean="0">
                <a:latin typeface="Garamond" pitchFamily="18" charset="0"/>
              </a:rPr>
              <a:t>1846</a:t>
            </a:r>
            <a:r>
              <a:rPr lang="ru-RU" b="1" dirty="0" smtClean="0">
                <a:latin typeface="Garamond" pitchFamily="18" charset="0"/>
              </a:rPr>
              <a:t>р. у</a:t>
            </a:r>
            <a:r>
              <a:rPr lang="uk-UA" b="1" dirty="0" smtClean="0">
                <a:latin typeface="Garamond" pitchFamily="18" charset="0"/>
              </a:rPr>
              <a:t> Києві Шевченко знайомиться з М. Костомаровим, М. Гулаком,</a:t>
            </a:r>
            <a:r>
              <a:rPr lang="ru-RU" b="1" dirty="0" smtClean="0">
                <a:latin typeface="Garamond" pitchFamily="18" charset="0"/>
              </a:rPr>
              <a:t> М. Савичем, О. Марковичем та</a:t>
            </a:r>
            <a:r>
              <a:rPr lang="uk-UA" b="1" dirty="0" smtClean="0">
                <a:latin typeface="Garamond" pitchFamily="18" charset="0"/>
              </a:rPr>
              <a:t> іншими членами таємного Кирило-Мефодіївського товариства (засноване в грудні 1845 — січні 1846 р</a:t>
            </a:r>
            <a:r>
              <a:rPr lang="ru-RU" b="1" dirty="0" smtClean="0">
                <a:latin typeface="Garamond" pitchFamily="18" charset="0"/>
              </a:rPr>
              <a:t>р.)</a:t>
            </a:r>
            <a:r>
              <a:rPr lang="uk-UA" b="1" dirty="0" smtClean="0">
                <a:latin typeface="Garamond" pitchFamily="18" charset="0"/>
              </a:rPr>
              <a:t> і вступає в цю організацію. Його твори періоду </a:t>
            </a:r>
            <a:r>
              <a:rPr lang="uk-UA" b="1" dirty="0" err="1" smtClean="0">
                <a:latin typeface="Garamond" pitchFamily="18" charset="0"/>
              </a:rPr>
              <a:t>“трьох</a:t>
            </a:r>
            <a:r>
              <a:rPr lang="uk-UA" b="1" dirty="0" smtClean="0">
                <a:latin typeface="Garamond" pitchFamily="18" charset="0"/>
              </a:rPr>
              <a:t> </a:t>
            </a:r>
            <a:r>
              <a:rPr lang="uk-UA" b="1" dirty="0" err="1" smtClean="0">
                <a:latin typeface="Garamond" pitchFamily="18" charset="0"/>
              </a:rPr>
              <a:t>літ”</a:t>
            </a:r>
            <a:r>
              <a:rPr lang="uk-UA" b="1" dirty="0" smtClean="0">
                <a:latin typeface="Garamond" pitchFamily="18" charset="0"/>
              </a:rPr>
              <a:t> мали безперечний вплив на програмні документи товариства. </a:t>
            </a:r>
          </a:p>
          <a:p>
            <a:pPr>
              <a:buNone/>
            </a:pPr>
            <a:endParaRPr lang="uk-UA" b="1" dirty="0" smtClean="0">
              <a:latin typeface="Garamond" pitchFamily="18" charset="0"/>
            </a:endParaRPr>
          </a:p>
          <a:p>
            <a:pPr>
              <a:buNone/>
            </a:pPr>
            <a:r>
              <a:rPr lang="uk-UA" b="1" dirty="0" smtClean="0">
                <a:latin typeface="Garamond" pitchFamily="18" charset="0"/>
              </a:rPr>
              <a:t>	У березні 1847</a:t>
            </a:r>
            <a:r>
              <a:rPr lang="ru-RU" b="1" dirty="0" smtClean="0">
                <a:latin typeface="Garamond" pitchFamily="18" charset="0"/>
              </a:rPr>
              <a:t>р.</a:t>
            </a:r>
            <a:r>
              <a:rPr lang="uk-UA" b="1" dirty="0" smtClean="0">
                <a:latin typeface="Garamond" pitchFamily="18" charset="0"/>
              </a:rPr>
              <a:t> товариство було розгромлене. Почалися арешти. Шевченка заарештували 5 квітня 1847</a:t>
            </a:r>
            <a:r>
              <a:rPr lang="ru-RU" b="1" dirty="0" smtClean="0">
                <a:latin typeface="Garamond" pitchFamily="18" charset="0"/>
              </a:rPr>
              <a:t>р., а 17-го</a:t>
            </a:r>
            <a:r>
              <a:rPr lang="uk-UA" b="1" dirty="0" smtClean="0">
                <a:latin typeface="Garamond" pitchFamily="18" charset="0"/>
              </a:rPr>
              <a:t> привезли до Петербурга й на час слідства ув'язнили в казематі III відділу.</a:t>
            </a:r>
            <a:endParaRPr lang="ru-RU" b="1" dirty="0" smtClean="0">
              <a:latin typeface="Garamond" pitchFamily="18" charset="0"/>
            </a:endParaRP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descr="0_28685_3740c7b_XL"/>
          <p:cNvPicPr>
            <a:picLocks noGrp="1" noChangeAspect="1" noChangeArrowheads="1"/>
          </p:cNvPicPr>
          <p:nvPr>
            <p:ph idx="1"/>
          </p:nvPr>
        </p:nvPicPr>
        <p:blipFill>
          <a:blip r:embed="rId2"/>
          <a:srcRect/>
          <a:stretch>
            <a:fillRect/>
          </a:stretch>
        </p:blipFill>
        <p:spPr bwMode="auto">
          <a:xfrm>
            <a:off x="285720" y="1214422"/>
            <a:ext cx="3656237" cy="4786346"/>
          </a:xfrm>
          <a:prstGeom prst="rect">
            <a:avLst/>
          </a:prstGeom>
          <a:noFill/>
          <a:ln w="9525">
            <a:noFill/>
            <a:miter lim="800000"/>
            <a:headEnd/>
            <a:tailEnd/>
          </a:ln>
        </p:spPr>
      </p:pic>
      <p:sp>
        <p:nvSpPr>
          <p:cNvPr id="5" name="Прямоугольник 4"/>
          <p:cNvSpPr/>
          <p:nvPr/>
        </p:nvSpPr>
        <p:spPr>
          <a:xfrm>
            <a:off x="4286248" y="1285860"/>
            <a:ext cx="4572000" cy="3139321"/>
          </a:xfrm>
          <a:prstGeom prst="rect">
            <a:avLst/>
          </a:prstGeom>
        </p:spPr>
        <p:txBody>
          <a:bodyPr>
            <a:spAutoFit/>
          </a:bodyPr>
          <a:lstStyle/>
          <a:p>
            <a:r>
              <a:rPr lang="uk-UA" b="1" dirty="0" smtClean="0">
                <a:latin typeface="Garamond" pitchFamily="18" charset="0"/>
              </a:rPr>
              <a:t>8 червня 1847</a:t>
            </a:r>
            <a:r>
              <a:rPr lang="ru-RU" b="1" dirty="0" smtClean="0">
                <a:latin typeface="Garamond" pitchFamily="18" charset="0"/>
              </a:rPr>
              <a:t>р.</a:t>
            </a:r>
            <a:r>
              <a:rPr lang="uk-UA" b="1" dirty="0" smtClean="0">
                <a:latin typeface="Garamond" pitchFamily="18" charset="0"/>
              </a:rPr>
              <a:t> Шевченка привезли до Оренбурга, звідти до Орської кріпості, де він мав відбувати солдатську службу. В Орську він порушив царську заборону писати. Свої нові твори він потай записував до саморобних </a:t>
            </a:r>
            <a:r>
              <a:rPr lang="uk-UA" b="1" dirty="0" err="1" smtClean="0">
                <a:latin typeface="Garamond" pitchFamily="18" charset="0"/>
              </a:rPr>
              <a:t>“захалявних”</a:t>
            </a:r>
            <a:r>
              <a:rPr lang="uk-UA" b="1" dirty="0" smtClean="0">
                <a:latin typeface="Garamond" pitchFamily="18" charset="0"/>
              </a:rPr>
              <a:t> зошитків. Наприкінці 1849 — на початку 1850</a:t>
            </a:r>
            <a:r>
              <a:rPr lang="ru-RU" b="1" dirty="0" smtClean="0">
                <a:latin typeface="Garamond" pitchFamily="18" charset="0"/>
              </a:rPr>
              <a:t>р.</a:t>
            </a:r>
            <a:r>
              <a:rPr lang="uk-UA" b="1" dirty="0" smtClean="0">
                <a:latin typeface="Garamond" pitchFamily="18" charset="0"/>
              </a:rPr>
              <a:t> він переписав ці </a:t>
            </a:r>
            <a:r>
              <a:rPr lang="uk-UA" b="1" dirty="0" err="1" smtClean="0">
                <a:latin typeface="Garamond" pitchFamily="18" charset="0"/>
              </a:rPr>
              <a:t>“невільницькі”</a:t>
            </a:r>
            <a:r>
              <a:rPr lang="uk-UA" b="1" dirty="0" smtClean="0">
                <a:latin typeface="Garamond" pitchFamily="18" charset="0"/>
              </a:rPr>
              <a:t> поезії в саморобну книжечку, яка згодом дістала назву </a:t>
            </a:r>
            <a:r>
              <a:rPr lang="uk-UA" b="1" dirty="0" err="1" smtClean="0">
                <a:latin typeface="Garamond" pitchFamily="18" charset="0"/>
              </a:rPr>
              <a:t>“Мала</a:t>
            </a:r>
            <a:r>
              <a:rPr lang="uk-UA" b="1" dirty="0" smtClean="0">
                <a:latin typeface="Garamond" pitchFamily="18" charset="0"/>
              </a:rPr>
              <a:t> </a:t>
            </a:r>
            <a:r>
              <a:rPr lang="uk-UA" b="1" dirty="0" err="1" smtClean="0">
                <a:latin typeface="Garamond" pitchFamily="18" charset="0"/>
              </a:rPr>
              <a:t>книжка”</a:t>
            </a:r>
            <a:r>
              <a:rPr lang="uk-UA" b="1" dirty="0" smtClean="0">
                <a:latin typeface="Garamond" pitchFamily="18" charset="0"/>
              </a:rPr>
              <a:t>. В Орській кріпості поет написав 21 твір.</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57158" y="214290"/>
            <a:ext cx="8229600" cy="4525963"/>
          </a:xfrm>
        </p:spPr>
        <p:txBody>
          <a:bodyPr>
            <a:normAutofit/>
          </a:bodyPr>
          <a:lstStyle/>
          <a:p>
            <a:pPr>
              <a:buNone/>
            </a:pPr>
            <a:r>
              <a:rPr lang="en-US" sz="2400" b="1" dirty="0" smtClean="0">
                <a:latin typeface="Garamond" pitchFamily="18" charset="0"/>
              </a:rPr>
              <a:t>    </a:t>
            </a:r>
            <a:r>
              <a:rPr lang="uk-UA" sz="2400" b="1" dirty="0" smtClean="0">
                <a:latin typeface="Garamond" pitchFamily="18" charset="0"/>
              </a:rPr>
              <a:t>У </a:t>
            </a:r>
            <a:r>
              <a:rPr lang="uk-UA" sz="2400" b="1" dirty="0" smtClean="0">
                <a:latin typeface="Garamond" pitchFamily="18" charset="0"/>
              </a:rPr>
              <a:t>1848р. на клопотання Шевченкових друзів його включили як художника до складу </a:t>
            </a:r>
            <a:r>
              <a:rPr lang="uk-UA" sz="2400" b="1" dirty="0" err="1" smtClean="0">
                <a:latin typeface="Garamond" pitchFamily="18" charset="0"/>
              </a:rPr>
              <a:t>Аральської</a:t>
            </a:r>
            <a:r>
              <a:rPr lang="uk-UA" sz="2400" b="1" dirty="0" smtClean="0">
                <a:latin typeface="Garamond" pitchFamily="18" charset="0"/>
              </a:rPr>
              <a:t> описової експедиції, очолюваної О. </a:t>
            </a:r>
            <a:r>
              <a:rPr lang="uk-UA" sz="2400" b="1" dirty="0" err="1" smtClean="0">
                <a:latin typeface="Garamond" pitchFamily="18" charset="0"/>
              </a:rPr>
              <a:t>Бутаковим</a:t>
            </a:r>
            <a:r>
              <a:rPr lang="uk-UA" sz="2400" b="1" dirty="0" smtClean="0">
                <a:latin typeface="Garamond" pitchFamily="18" charset="0"/>
              </a:rPr>
              <a:t>. З жовтня 1848</a:t>
            </a:r>
            <a:r>
              <a:rPr lang="ru-RU" sz="2400" b="1" dirty="0" smtClean="0">
                <a:latin typeface="Garamond" pitchFamily="18" charset="0"/>
              </a:rPr>
              <a:t>р. до</a:t>
            </a:r>
            <a:r>
              <a:rPr lang="uk-UA" sz="2400" b="1" dirty="0" smtClean="0">
                <a:latin typeface="Garamond" pitchFamily="18" charset="0"/>
              </a:rPr>
              <a:t> травня 1849</a:t>
            </a:r>
            <a:r>
              <a:rPr lang="ru-RU" sz="2400" b="1" dirty="0" smtClean="0">
                <a:latin typeface="Garamond" pitchFamily="18" charset="0"/>
              </a:rPr>
              <a:t>р.</a:t>
            </a:r>
            <a:r>
              <a:rPr lang="uk-UA" sz="2400" b="1" dirty="0" smtClean="0">
                <a:latin typeface="Garamond" pitchFamily="18" charset="0"/>
              </a:rPr>
              <a:t> експедиція зимувала на острові </a:t>
            </a:r>
            <a:r>
              <a:rPr lang="uk-UA" sz="2400" b="1" dirty="0" err="1" smtClean="0">
                <a:latin typeface="Garamond" pitchFamily="18" charset="0"/>
              </a:rPr>
              <a:t>Кос-арал</a:t>
            </a:r>
            <a:r>
              <a:rPr lang="uk-UA" sz="2400" b="1" dirty="0" smtClean="0">
                <a:latin typeface="Garamond" pitchFamily="18" charset="0"/>
              </a:rPr>
              <a:t>.</a:t>
            </a:r>
            <a:endParaRPr lang="ru-RU" sz="2400" dirty="0"/>
          </a:p>
        </p:txBody>
      </p:sp>
      <p:pic>
        <p:nvPicPr>
          <p:cNvPr id="4" name="Picture 4" descr="0035"/>
          <p:cNvPicPr>
            <a:picLocks noChangeAspect="1" noChangeArrowheads="1"/>
          </p:cNvPicPr>
          <p:nvPr/>
        </p:nvPicPr>
        <p:blipFill>
          <a:blip r:embed="rId2"/>
          <a:srcRect/>
          <a:stretch>
            <a:fillRect/>
          </a:stretch>
        </p:blipFill>
        <p:spPr bwMode="auto">
          <a:xfrm>
            <a:off x="900113" y="2133600"/>
            <a:ext cx="7620000" cy="4533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500042"/>
            <a:ext cx="4186238" cy="5626121"/>
          </a:xfrm>
        </p:spPr>
        <p:txBody>
          <a:bodyPr>
            <a:normAutofit fontScale="92500" lnSpcReduction="20000"/>
          </a:bodyPr>
          <a:lstStyle/>
          <a:p>
            <a:pPr>
              <a:buNone/>
            </a:pPr>
            <a:r>
              <a:rPr lang="en-US" b="1" dirty="0" smtClean="0">
                <a:latin typeface="Garamond" pitchFamily="18" charset="0"/>
              </a:rPr>
              <a:t>   </a:t>
            </a:r>
            <a:r>
              <a:rPr lang="uk-UA" b="1" dirty="0" smtClean="0">
                <a:latin typeface="Garamond" pitchFamily="18" charset="0"/>
              </a:rPr>
              <a:t>23 </a:t>
            </a:r>
            <a:r>
              <a:rPr lang="uk-UA" b="1" dirty="0" smtClean="0">
                <a:latin typeface="Garamond" pitchFamily="18" charset="0"/>
              </a:rPr>
              <a:t>квітня 1850</a:t>
            </a:r>
            <a:r>
              <a:rPr lang="ru-RU" b="1" dirty="0" smtClean="0">
                <a:latin typeface="Garamond" pitchFamily="18" charset="0"/>
              </a:rPr>
              <a:t>р.</a:t>
            </a:r>
            <a:r>
              <a:rPr lang="uk-UA" b="1" dirty="0" smtClean="0">
                <a:latin typeface="Garamond" pitchFamily="18" charset="0"/>
              </a:rPr>
              <a:t> Шевченка заарештували за порушення царської заборони писати й малювати. Після слідства в Орській кріпості його перевели до </a:t>
            </a:r>
            <a:r>
              <a:rPr lang="uk-UA" b="1" dirty="0" err="1" smtClean="0">
                <a:latin typeface="Garamond" pitchFamily="18" charset="0"/>
              </a:rPr>
              <a:t>Новопетровського</a:t>
            </a:r>
            <a:r>
              <a:rPr lang="uk-UA" b="1" dirty="0" smtClean="0">
                <a:latin typeface="Garamond" pitchFamily="18" charset="0"/>
              </a:rPr>
              <a:t> укріплення на півострові Мангишлак, куди він прибув у середині жовтня 1850</a:t>
            </a:r>
            <a:r>
              <a:rPr lang="ru-RU" b="1" dirty="0" smtClean="0">
                <a:latin typeface="Garamond" pitchFamily="18" charset="0"/>
              </a:rPr>
              <a:t>р.</a:t>
            </a:r>
            <a:endParaRPr lang="ru-RU" dirty="0"/>
          </a:p>
        </p:txBody>
      </p:sp>
      <p:pic>
        <p:nvPicPr>
          <p:cNvPr id="4" name="Picture 4" descr="0039"/>
          <p:cNvPicPr>
            <a:picLocks noChangeAspect="1" noChangeArrowheads="1"/>
          </p:cNvPicPr>
          <p:nvPr/>
        </p:nvPicPr>
        <p:blipFill>
          <a:blip r:embed="rId2"/>
          <a:srcRect/>
          <a:stretch>
            <a:fillRect/>
          </a:stretch>
        </p:blipFill>
        <p:spPr bwMode="auto">
          <a:xfrm>
            <a:off x="4964113" y="692150"/>
            <a:ext cx="3871912" cy="5329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3857652" cy="5786477"/>
          </a:xfrm>
        </p:spPr>
        <p:txBody>
          <a:bodyPr>
            <a:normAutofit fontScale="92500" lnSpcReduction="10000"/>
          </a:bodyPr>
          <a:lstStyle/>
          <a:p>
            <a:pPr>
              <a:buNone/>
            </a:pPr>
            <a:r>
              <a:rPr lang="en-US" b="1" dirty="0" smtClean="0">
                <a:latin typeface="Adobe Caslon Pro Bold" pitchFamily="18" charset="0"/>
              </a:rPr>
              <a:t>    </a:t>
            </a:r>
            <a:r>
              <a:rPr lang="uk-UA" sz="2800" b="1" dirty="0" smtClean="0">
                <a:latin typeface="Garamond" pitchFamily="18" charset="0"/>
              </a:rPr>
              <a:t>Тарас </a:t>
            </a:r>
            <a:r>
              <a:rPr lang="uk-UA" sz="2800" b="1" dirty="0" smtClean="0">
                <a:latin typeface="Garamond" pitchFamily="18" charset="0"/>
              </a:rPr>
              <a:t>Григорович Шевченко народився 25 лютого (9 березня за н. ст.) 1814</a:t>
            </a:r>
            <a:r>
              <a:rPr lang="ru-RU" sz="2800" b="1" dirty="0" smtClean="0">
                <a:latin typeface="Garamond" pitchFamily="18" charset="0"/>
              </a:rPr>
              <a:t>р</a:t>
            </a:r>
            <a:r>
              <a:rPr lang="ru-RU" sz="2800" b="1" i="1" dirty="0" smtClean="0">
                <a:latin typeface="Garamond" pitchFamily="18" charset="0"/>
              </a:rPr>
              <a:t>.</a:t>
            </a:r>
            <a:r>
              <a:rPr lang="ru-RU" sz="2800" b="1" dirty="0" smtClean="0">
                <a:latin typeface="Garamond" pitchFamily="18" charset="0"/>
              </a:rPr>
              <a:t> в с.</a:t>
            </a:r>
            <a:r>
              <a:rPr lang="uk-UA" sz="2800" b="1" dirty="0" smtClean="0">
                <a:latin typeface="Garamond" pitchFamily="18" charset="0"/>
              </a:rPr>
              <a:t> Моринці Звенигородського повіту Київської губернії.</a:t>
            </a:r>
            <a:endParaRPr lang="ru-RU" sz="2800" b="1" dirty="0" smtClean="0">
              <a:latin typeface="Garamond" pitchFamily="18" charset="0"/>
            </a:endParaRPr>
          </a:p>
          <a:p>
            <a:pPr>
              <a:buNone/>
            </a:pPr>
            <a:r>
              <a:rPr lang="en-US" sz="2800" b="1" dirty="0" smtClean="0">
                <a:latin typeface="Adobe Caslon Pro Bold" pitchFamily="18" charset="0"/>
              </a:rPr>
              <a:t>     </a:t>
            </a:r>
            <a:r>
              <a:rPr lang="uk-UA" sz="2800" b="1" dirty="0" smtClean="0">
                <a:latin typeface="Garamond" pitchFamily="18" charset="0"/>
              </a:rPr>
              <a:t>Його </a:t>
            </a:r>
            <a:r>
              <a:rPr lang="uk-UA" sz="2800" b="1" dirty="0" smtClean="0">
                <a:latin typeface="Garamond" pitchFamily="18" charset="0"/>
              </a:rPr>
              <a:t>батьки, що були кріпаками багатого поміщика В. В. </a:t>
            </a:r>
            <a:r>
              <a:rPr lang="uk-UA" sz="2800" b="1" dirty="0" err="1" smtClean="0">
                <a:latin typeface="Garamond" pitchFamily="18" charset="0"/>
              </a:rPr>
              <a:t>Енгельгардта</a:t>
            </a:r>
            <a:r>
              <a:rPr lang="uk-UA" sz="2800" b="1" dirty="0" smtClean="0">
                <a:latin typeface="Garamond" pitchFamily="18" charset="0"/>
              </a:rPr>
              <a:t>, незабаром переїхали до сусіднього села Кирилівки.</a:t>
            </a:r>
            <a:r>
              <a:rPr lang="ru-RU" sz="2800" b="1" dirty="0" smtClean="0">
                <a:latin typeface="Garamond" pitchFamily="18" charset="0"/>
              </a:rPr>
              <a:t> </a:t>
            </a:r>
          </a:p>
          <a:p>
            <a:endParaRPr lang="ru-RU" dirty="0"/>
          </a:p>
        </p:txBody>
      </p:sp>
      <p:pic>
        <p:nvPicPr>
          <p:cNvPr id="2050" name="Picture 2"/>
          <p:cNvPicPr>
            <a:picLocks noChangeAspect="1" noChangeArrowheads="1"/>
          </p:cNvPicPr>
          <p:nvPr/>
        </p:nvPicPr>
        <p:blipFill>
          <a:blip r:embed="rId2"/>
          <a:srcRect/>
          <a:stretch>
            <a:fillRect/>
          </a:stretch>
        </p:blipFill>
        <p:spPr bwMode="auto">
          <a:xfrm>
            <a:off x="3976678" y="857232"/>
            <a:ext cx="5167322" cy="3823818"/>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85720" y="214290"/>
            <a:ext cx="8229600" cy="5143536"/>
          </a:xfrm>
        </p:spPr>
        <p:txBody>
          <a:bodyPr>
            <a:normAutofit lnSpcReduction="10000"/>
          </a:bodyPr>
          <a:lstStyle/>
          <a:p>
            <a:pPr>
              <a:lnSpc>
                <a:spcPct val="80000"/>
              </a:lnSpc>
              <a:buNone/>
            </a:pPr>
            <a:r>
              <a:rPr lang="en-US" b="1" dirty="0" smtClean="0">
                <a:latin typeface="Garamond" pitchFamily="18" charset="0"/>
              </a:rPr>
              <a:t>   </a:t>
            </a:r>
            <a:r>
              <a:rPr lang="uk-UA" b="1" dirty="0" smtClean="0">
                <a:latin typeface="Garamond" pitchFamily="18" charset="0"/>
              </a:rPr>
              <a:t>Сім </a:t>
            </a:r>
            <a:r>
              <a:rPr lang="uk-UA" b="1" dirty="0" smtClean="0">
                <a:latin typeface="Garamond" pitchFamily="18" charset="0"/>
              </a:rPr>
              <a:t>років перебування в </a:t>
            </a:r>
            <a:r>
              <a:rPr lang="uk-UA" b="1" dirty="0" err="1" smtClean="0">
                <a:latin typeface="Garamond" pitchFamily="18" charset="0"/>
              </a:rPr>
              <a:t>Новопетровському</a:t>
            </a:r>
            <a:r>
              <a:rPr lang="uk-UA" b="1" dirty="0" smtClean="0">
                <a:latin typeface="Garamond" pitchFamily="18" charset="0"/>
              </a:rPr>
              <a:t> укріпленні — чи не найтяжчих у житті поета. Після смерті Миколи І (лютий 1855</a:t>
            </a:r>
            <a:r>
              <a:rPr lang="ru-RU" b="1" dirty="0" smtClean="0">
                <a:latin typeface="Garamond" pitchFamily="18" charset="0"/>
              </a:rPr>
              <a:t>р.)</a:t>
            </a:r>
            <a:r>
              <a:rPr lang="uk-UA" b="1" dirty="0" smtClean="0">
                <a:latin typeface="Garamond" pitchFamily="18" charset="0"/>
              </a:rPr>
              <a:t> друзі поета (Ф.</a:t>
            </a:r>
            <a:r>
              <a:rPr lang="ru-RU" b="1" dirty="0" smtClean="0">
                <a:latin typeface="Garamond" pitchFamily="18" charset="0"/>
              </a:rPr>
              <a:t> Толстой </a:t>
            </a:r>
            <a:r>
              <a:rPr lang="uk-UA" b="1" dirty="0" smtClean="0">
                <a:latin typeface="Garamond" pitchFamily="18" charset="0"/>
              </a:rPr>
              <a:t>та ін.) почали клопотатися про його звільнення.</a:t>
            </a:r>
          </a:p>
          <a:p>
            <a:pPr>
              <a:lnSpc>
                <a:spcPct val="80000"/>
              </a:lnSpc>
              <a:buNone/>
            </a:pPr>
            <a:r>
              <a:rPr lang="uk-UA" b="1" dirty="0" smtClean="0">
                <a:latin typeface="Garamond" pitchFamily="18" charset="0"/>
              </a:rPr>
              <a:t>	</a:t>
            </a:r>
          </a:p>
          <a:p>
            <a:pPr>
              <a:lnSpc>
                <a:spcPct val="80000"/>
              </a:lnSpc>
              <a:buNone/>
            </a:pPr>
            <a:r>
              <a:rPr lang="uk-UA" b="1" dirty="0" smtClean="0">
                <a:latin typeface="Garamond" pitchFamily="18" charset="0"/>
              </a:rPr>
              <a:t>	 Та тільки 1 травня 1857</a:t>
            </a:r>
            <a:r>
              <a:rPr lang="ru-RU" b="1" dirty="0" smtClean="0">
                <a:latin typeface="Garamond" pitchFamily="18" charset="0"/>
              </a:rPr>
              <a:t>р.</a:t>
            </a:r>
            <a:r>
              <a:rPr lang="uk-UA" b="1" dirty="0" smtClean="0">
                <a:latin typeface="Garamond" pitchFamily="18" charset="0"/>
              </a:rPr>
              <a:t> було дано офіційний дозвіл звільнити Шевченка з військової служби зі встановленням за ним нагляду і забороною жити в столицях. 2 серпня 1857</a:t>
            </a:r>
            <a:r>
              <a:rPr lang="ru-RU" b="1" dirty="0" smtClean="0">
                <a:latin typeface="Garamond" pitchFamily="18" charset="0"/>
              </a:rPr>
              <a:t>р.</a:t>
            </a:r>
            <a:r>
              <a:rPr lang="uk-UA" b="1" dirty="0" smtClean="0">
                <a:latin typeface="Garamond" pitchFamily="18" charset="0"/>
              </a:rPr>
              <a:t> Шевченко виїхав із </a:t>
            </a:r>
            <a:r>
              <a:rPr lang="uk-UA" b="1" dirty="0" err="1" smtClean="0">
                <a:latin typeface="Garamond" pitchFamily="18" charset="0"/>
              </a:rPr>
              <a:t>Новопетровського</a:t>
            </a:r>
            <a:r>
              <a:rPr lang="uk-UA" b="1" dirty="0" smtClean="0">
                <a:latin typeface="Garamond" pitchFamily="18" charset="0"/>
              </a:rPr>
              <a:t> укріплення, маючи намір поселитися в Петербурзі.</a:t>
            </a:r>
            <a:endParaRPr lang="ru-RU" b="1" dirty="0" smtClean="0">
              <a:latin typeface="Garamond" pitchFamily="18" charset="0"/>
            </a:endParaRP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229600" cy="4525963"/>
          </a:xfrm>
        </p:spPr>
        <p:txBody>
          <a:bodyPr>
            <a:normAutofit fontScale="85000" lnSpcReduction="20000"/>
          </a:bodyPr>
          <a:lstStyle/>
          <a:p>
            <a:pPr>
              <a:lnSpc>
                <a:spcPct val="80000"/>
              </a:lnSpc>
              <a:buNone/>
            </a:pPr>
            <a:r>
              <a:rPr lang="en-US" b="1" dirty="0" smtClean="0">
                <a:latin typeface="Garamond" pitchFamily="18" charset="0"/>
              </a:rPr>
              <a:t>    </a:t>
            </a:r>
            <a:r>
              <a:rPr lang="uk-UA" b="1" dirty="0" smtClean="0">
                <a:latin typeface="Garamond" pitchFamily="18" charset="0"/>
              </a:rPr>
              <a:t>У </a:t>
            </a:r>
            <a:r>
              <a:rPr lang="uk-UA" b="1" dirty="0" smtClean="0">
                <a:latin typeface="Garamond" pitchFamily="18" charset="0"/>
              </a:rPr>
              <a:t>кінці березня 1858</a:t>
            </a:r>
            <a:r>
              <a:rPr lang="ru-RU" b="1" dirty="0" smtClean="0">
                <a:latin typeface="Garamond" pitchFamily="18" charset="0"/>
              </a:rPr>
              <a:t>р.</a:t>
            </a:r>
            <a:r>
              <a:rPr lang="uk-UA" b="1" dirty="0" smtClean="0">
                <a:latin typeface="Garamond" pitchFamily="18" charset="0"/>
              </a:rPr>
              <a:t> Шевченко приїхав до Петербурга. Літературно-мистецька громадськість столиці гаряче зустріла поета. В останні роки життя він бере діяльну участь у громадському житті, виступає на літературних вечорах, стає одним із фундаторів Літературного фонду, допомагає недільним школам на Україні (складає й видає для них </a:t>
            </a:r>
            <a:r>
              <a:rPr lang="uk-UA" b="1" dirty="0" err="1" smtClean="0">
                <a:latin typeface="Garamond" pitchFamily="18" charset="0"/>
              </a:rPr>
              <a:t>“Букварь</a:t>
            </a:r>
            <a:r>
              <a:rPr lang="uk-UA" b="1" dirty="0" smtClean="0">
                <a:latin typeface="Garamond" pitchFamily="18" charset="0"/>
              </a:rPr>
              <a:t> </a:t>
            </a:r>
            <a:r>
              <a:rPr lang="uk-UA" b="1" dirty="0" err="1" smtClean="0">
                <a:latin typeface="Garamond" pitchFamily="18" charset="0"/>
              </a:rPr>
              <a:t>южнорусский”</a:t>
            </a:r>
            <a:r>
              <a:rPr lang="uk-UA" b="1" dirty="0" smtClean="0">
                <a:latin typeface="Garamond" pitchFamily="18" charset="0"/>
              </a:rPr>
              <a:t>).</a:t>
            </a:r>
          </a:p>
          <a:p>
            <a:pPr>
              <a:lnSpc>
                <a:spcPct val="80000"/>
              </a:lnSpc>
              <a:buNone/>
            </a:pPr>
            <a:endParaRPr lang="uk-UA" b="1" dirty="0" smtClean="0">
              <a:latin typeface="Garamond" pitchFamily="18" charset="0"/>
            </a:endParaRPr>
          </a:p>
          <a:p>
            <a:pPr>
              <a:lnSpc>
                <a:spcPct val="80000"/>
              </a:lnSpc>
              <a:buNone/>
            </a:pPr>
            <a:r>
              <a:rPr lang="uk-UA" b="1" dirty="0" smtClean="0">
                <a:latin typeface="Garamond" pitchFamily="18" charset="0"/>
              </a:rPr>
              <a:t>	Влітку 1859</a:t>
            </a:r>
            <a:r>
              <a:rPr lang="ru-RU" b="1" dirty="0" smtClean="0">
                <a:latin typeface="Garamond" pitchFamily="18" charset="0"/>
              </a:rPr>
              <a:t>р.</a:t>
            </a:r>
            <a:r>
              <a:rPr lang="uk-UA" b="1" dirty="0" smtClean="0">
                <a:latin typeface="Garamond" pitchFamily="18" charset="0"/>
              </a:rPr>
              <a:t> Шевченко відвідав Україну. Зустрівся в Кирилівці з братами й сестрою. Мав намір оселитися на Україні. Шукав ділянку, щоб збудувати хату. Та 13 липня біля с. </a:t>
            </a:r>
            <a:r>
              <a:rPr lang="uk-UA" b="1" dirty="0" err="1" smtClean="0">
                <a:latin typeface="Garamond" pitchFamily="18" charset="0"/>
              </a:rPr>
              <a:t>Прохорівка</a:t>
            </a:r>
            <a:r>
              <a:rPr lang="uk-UA" b="1" dirty="0" smtClean="0">
                <a:latin typeface="Garamond" pitchFamily="18" charset="0"/>
              </a:rPr>
              <a:t> його заарештували. Звільнили через місяць і запропонували виїхати до Петербурга. </a:t>
            </a:r>
            <a:endParaRPr lang="ru-RU" b="1" dirty="0" smtClean="0">
              <a:latin typeface="Garamond" pitchFamily="18" charset="0"/>
            </a:endParaRP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4000528" cy="6000792"/>
          </a:xfrm>
        </p:spPr>
        <p:txBody>
          <a:bodyPr>
            <a:normAutofit fontScale="85000" lnSpcReduction="20000"/>
          </a:bodyPr>
          <a:lstStyle/>
          <a:p>
            <a:pPr>
              <a:lnSpc>
                <a:spcPct val="90000"/>
              </a:lnSpc>
              <a:buNone/>
            </a:pPr>
            <a:r>
              <a:rPr lang="en-US" dirty="0" smtClean="0"/>
              <a:t>    </a:t>
            </a:r>
            <a:r>
              <a:rPr lang="uk-UA" b="1" dirty="0" smtClean="0">
                <a:latin typeface="Garamond" pitchFamily="18" charset="0"/>
              </a:rPr>
              <a:t>У ці роки Шевченко багато працював як художник, майже цілком присвятивши себе мистецтву офорта (1860</a:t>
            </a:r>
            <a:r>
              <a:rPr lang="ru-RU" b="1" dirty="0" smtClean="0">
                <a:latin typeface="Garamond" pitchFamily="18" charset="0"/>
              </a:rPr>
              <a:t>р.</a:t>
            </a:r>
            <a:r>
              <a:rPr lang="uk-UA" b="1" dirty="0" smtClean="0">
                <a:latin typeface="Garamond" pitchFamily="18" charset="0"/>
              </a:rPr>
              <a:t> Рада Академії мистецтв надала йому звання академіка гравірування). </a:t>
            </a:r>
          </a:p>
          <a:p>
            <a:pPr>
              <a:lnSpc>
                <a:spcPct val="90000"/>
              </a:lnSpc>
              <a:buNone/>
            </a:pPr>
            <a:r>
              <a:rPr lang="uk-UA" b="1" dirty="0" smtClean="0">
                <a:latin typeface="Garamond" pitchFamily="18" charset="0"/>
              </a:rPr>
              <a:t>	У січні 1860р. під назвою </a:t>
            </a:r>
            <a:r>
              <a:rPr lang="uk-UA" b="1" dirty="0" err="1" smtClean="0">
                <a:latin typeface="Garamond" pitchFamily="18" charset="0"/>
              </a:rPr>
              <a:t>“Кобзар”</a:t>
            </a:r>
            <a:r>
              <a:rPr lang="uk-UA" b="1" dirty="0" smtClean="0">
                <a:latin typeface="Garamond" pitchFamily="18" charset="0"/>
              </a:rPr>
              <a:t> вийшла збірка, яка складалася з 17 написаних до заслання поезій (з них тільки цикл </a:t>
            </a:r>
            <a:r>
              <a:rPr lang="uk-UA" b="1" dirty="0" err="1" smtClean="0">
                <a:latin typeface="Garamond" pitchFamily="18" charset="0"/>
              </a:rPr>
              <a:t>“Давидові</a:t>
            </a:r>
            <a:r>
              <a:rPr lang="uk-UA" b="1" dirty="0" smtClean="0">
                <a:latin typeface="Garamond" pitchFamily="18" charset="0"/>
              </a:rPr>
              <a:t> </a:t>
            </a:r>
            <a:r>
              <a:rPr lang="uk-UA" b="1" dirty="0" err="1" smtClean="0">
                <a:latin typeface="Garamond" pitchFamily="18" charset="0"/>
              </a:rPr>
              <a:t>псалми”</a:t>
            </a:r>
            <a:r>
              <a:rPr lang="uk-UA" b="1" dirty="0" smtClean="0">
                <a:latin typeface="Garamond" pitchFamily="18" charset="0"/>
              </a:rPr>
              <a:t> повністю опубліковано вперше).</a:t>
            </a:r>
            <a:r>
              <a:rPr lang="uk-UA" b="1" dirty="0" smtClean="0"/>
              <a:t> </a:t>
            </a:r>
            <a:endParaRPr lang="ru-RU" b="1" dirty="0" smtClean="0"/>
          </a:p>
          <a:p>
            <a:pPr>
              <a:buNone/>
            </a:pPr>
            <a:endParaRPr lang="ru-RU" dirty="0"/>
          </a:p>
        </p:txBody>
      </p:sp>
      <p:pic>
        <p:nvPicPr>
          <p:cNvPr id="4" name="Picture 5" descr="1111-010"/>
          <p:cNvPicPr>
            <a:picLocks noChangeAspect="1" noChangeArrowheads="1"/>
          </p:cNvPicPr>
          <p:nvPr/>
        </p:nvPicPr>
        <p:blipFill>
          <a:blip r:embed="rId2"/>
          <a:srcRect/>
          <a:stretch>
            <a:fillRect/>
          </a:stretch>
        </p:blipFill>
        <p:spPr bwMode="auto">
          <a:xfrm>
            <a:off x="4903788" y="981075"/>
            <a:ext cx="4049712" cy="5040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3114668" cy="5626121"/>
          </a:xfrm>
        </p:spPr>
        <p:txBody>
          <a:bodyPr>
            <a:normAutofit fontScale="70000" lnSpcReduction="20000"/>
          </a:bodyPr>
          <a:lstStyle/>
          <a:p>
            <a:pPr>
              <a:lnSpc>
                <a:spcPct val="80000"/>
              </a:lnSpc>
              <a:buNone/>
            </a:pPr>
            <a:r>
              <a:rPr lang="en-US" b="1" dirty="0" smtClean="0">
                <a:latin typeface="Garamond" pitchFamily="18" charset="0"/>
              </a:rPr>
              <a:t>     </a:t>
            </a:r>
            <a:r>
              <a:rPr lang="uk-UA" sz="3400" b="1" dirty="0" smtClean="0">
                <a:latin typeface="Garamond" pitchFamily="18" charset="0"/>
              </a:rPr>
              <a:t>Заслання </a:t>
            </a:r>
            <a:r>
              <a:rPr lang="uk-UA" sz="3400" b="1" dirty="0" smtClean="0">
                <a:latin typeface="Garamond" pitchFamily="18" charset="0"/>
              </a:rPr>
              <a:t>підірвало здоров'я Шевченка. На початку 1861</a:t>
            </a:r>
            <a:r>
              <a:rPr lang="ru-RU" sz="3400" b="1" dirty="0" smtClean="0">
                <a:latin typeface="Garamond" pitchFamily="18" charset="0"/>
              </a:rPr>
              <a:t>р.</a:t>
            </a:r>
            <a:r>
              <a:rPr lang="uk-UA" sz="3400" b="1" dirty="0" smtClean="0">
                <a:latin typeface="Garamond" pitchFamily="18" charset="0"/>
              </a:rPr>
              <a:t> він тяжко захворів і 10 березня помер. Незадовго до смерті написав останній вірш — </a:t>
            </a:r>
            <a:r>
              <a:rPr lang="uk-UA" sz="3400" b="1" dirty="0" err="1" smtClean="0">
                <a:latin typeface="Garamond" pitchFamily="18" charset="0"/>
              </a:rPr>
              <a:t>“Чи</a:t>
            </a:r>
            <a:r>
              <a:rPr lang="uk-UA" sz="3400" b="1" dirty="0" smtClean="0">
                <a:latin typeface="Garamond" pitchFamily="18" charset="0"/>
              </a:rPr>
              <a:t> не покинуть нам, </a:t>
            </a:r>
            <a:r>
              <a:rPr lang="uk-UA" sz="3400" b="1" dirty="0" err="1" smtClean="0">
                <a:latin typeface="Garamond" pitchFamily="18" charset="0"/>
              </a:rPr>
              <a:t>небого”</a:t>
            </a:r>
            <a:r>
              <a:rPr lang="uk-UA" sz="3400" b="1" dirty="0" smtClean="0">
                <a:latin typeface="Garamond" pitchFamily="18" charset="0"/>
              </a:rPr>
              <a:t>. </a:t>
            </a:r>
          </a:p>
          <a:p>
            <a:pPr>
              <a:lnSpc>
                <a:spcPct val="80000"/>
              </a:lnSpc>
              <a:buNone/>
            </a:pPr>
            <a:r>
              <a:rPr lang="uk-UA" sz="3400" b="1" dirty="0" smtClean="0">
                <a:latin typeface="Garamond" pitchFamily="18" charset="0"/>
              </a:rPr>
              <a:t>	Похований був на Смоленському кладовищі. Через два місяці, виконуючи заповіт поета, друзі перевезли його прах на Україну і поховали на Чернечій (тепер Тарасова) горі біля Канева.</a:t>
            </a:r>
            <a:endParaRPr lang="ru-RU" sz="3400" b="1" dirty="0" smtClean="0">
              <a:latin typeface="Garamond" pitchFamily="18" charset="0"/>
            </a:endParaRPr>
          </a:p>
          <a:p>
            <a:endParaRPr lang="ru-RU" dirty="0"/>
          </a:p>
        </p:txBody>
      </p:sp>
      <p:pic>
        <p:nvPicPr>
          <p:cNvPr id="4" name="Picture 4" descr="shevchenkotaras1"/>
          <p:cNvPicPr>
            <a:picLocks noChangeAspect="1" noChangeArrowheads="1"/>
          </p:cNvPicPr>
          <p:nvPr/>
        </p:nvPicPr>
        <p:blipFill>
          <a:blip r:embed="rId2"/>
          <a:srcRect/>
          <a:stretch>
            <a:fillRect/>
          </a:stretch>
        </p:blipFill>
        <p:spPr bwMode="auto">
          <a:xfrm>
            <a:off x="4786314" y="571480"/>
            <a:ext cx="4157663" cy="51847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Творчість</a:t>
            </a:r>
            <a:r>
              <a:rPr lang="ru-RU" dirty="0" smtClean="0"/>
              <a:t> Тараса </a:t>
            </a:r>
            <a:r>
              <a:rPr lang="ru-RU" dirty="0" err="1" smtClean="0"/>
              <a:t>Шевченка</a:t>
            </a:r>
            <a:endParaRPr lang="ru-RU" dirty="0"/>
          </a:p>
        </p:txBody>
      </p:sp>
      <p:pic>
        <p:nvPicPr>
          <p:cNvPr id="5123" name="Picture 3"/>
          <p:cNvPicPr>
            <a:picLocks noChangeAspect="1" noChangeArrowheads="1"/>
          </p:cNvPicPr>
          <p:nvPr/>
        </p:nvPicPr>
        <p:blipFill>
          <a:blip r:embed="rId2"/>
          <a:srcRect/>
          <a:stretch>
            <a:fillRect/>
          </a:stretch>
        </p:blipFill>
        <p:spPr bwMode="auto">
          <a:xfrm>
            <a:off x="500034" y="1285860"/>
            <a:ext cx="2932157" cy="392909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4286248" y="1071546"/>
            <a:ext cx="4191000" cy="5486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229600" cy="4525963"/>
          </a:xfrm>
        </p:spPr>
        <p:txBody>
          <a:bodyPr/>
          <a:lstStyle/>
          <a:p>
            <a:pPr>
              <a:buNone/>
            </a:pPr>
            <a:r>
              <a:rPr lang="uk-UA" dirty="0" smtClean="0"/>
              <a:t>  </a:t>
            </a:r>
            <a:endParaRPr lang="ru-RU" dirty="0"/>
          </a:p>
        </p:txBody>
      </p:sp>
      <p:sp>
        <p:nvSpPr>
          <p:cNvPr id="4" name="Прямоугольник 3"/>
          <p:cNvSpPr/>
          <p:nvPr/>
        </p:nvSpPr>
        <p:spPr>
          <a:xfrm>
            <a:off x="2071670" y="117693"/>
            <a:ext cx="4572000" cy="6740307"/>
          </a:xfrm>
          <a:prstGeom prst="rect">
            <a:avLst/>
          </a:prstGeom>
        </p:spPr>
        <p:txBody>
          <a:bodyPr>
            <a:spAutoFit/>
          </a:bodyPr>
          <a:lstStyle/>
          <a:p>
            <a:r>
              <a:rPr lang="ru-RU" sz="1200" b="1" dirty="0" err="1" smtClean="0"/>
              <a:t>Минають</a:t>
            </a:r>
            <a:r>
              <a:rPr lang="ru-RU" sz="1200" b="1" dirty="0" smtClean="0"/>
              <a:t> </a:t>
            </a:r>
            <a:r>
              <a:rPr lang="ru-RU" sz="1200" b="1" dirty="0" err="1" smtClean="0"/>
              <a:t>дні</a:t>
            </a:r>
            <a:r>
              <a:rPr lang="ru-RU" sz="1200" b="1" dirty="0" smtClean="0"/>
              <a:t>, </a:t>
            </a:r>
            <a:r>
              <a:rPr lang="ru-RU" sz="1200" b="1" dirty="0" err="1" smtClean="0"/>
              <a:t>минають</a:t>
            </a:r>
            <a:r>
              <a:rPr lang="ru-RU" sz="1200" b="1" dirty="0" smtClean="0"/>
              <a:t> </a:t>
            </a:r>
            <a:r>
              <a:rPr lang="ru-RU" sz="1200" b="1" dirty="0" err="1" smtClean="0"/>
              <a:t>ночі</a:t>
            </a:r>
            <a:r>
              <a:rPr lang="ru-RU" sz="1200" b="1" dirty="0" smtClean="0"/>
              <a:t>, </a:t>
            </a:r>
          </a:p>
          <a:p>
            <a:r>
              <a:rPr lang="ru-RU" sz="1200" b="1" dirty="0" smtClean="0"/>
              <a:t> </a:t>
            </a:r>
            <a:r>
              <a:rPr lang="ru-RU" sz="1200" b="1" dirty="0" err="1" smtClean="0"/>
              <a:t>Минає</a:t>
            </a:r>
            <a:r>
              <a:rPr lang="ru-RU" sz="1200" b="1" dirty="0" smtClean="0"/>
              <a:t> </a:t>
            </a:r>
            <a:r>
              <a:rPr lang="ru-RU" sz="1200" b="1" dirty="0" err="1" smtClean="0"/>
              <a:t>літо</a:t>
            </a:r>
            <a:r>
              <a:rPr lang="ru-RU" sz="1200" b="1" dirty="0" smtClean="0"/>
              <a:t>, </a:t>
            </a:r>
            <a:r>
              <a:rPr lang="ru-RU" sz="1200" b="1" dirty="0" err="1" smtClean="0"/>
              <a:t>шелестить</a:t>
            </a:r>
            <a:r>
              <a:rPr lang="ru-RU" sz="1200" b="1" dirty="0" smtClean="0"/>
              <a:t> </a:t>
            </a:r>
          </a:p>
          <a:p>
            <a:r>
              <a:rPr lang="ru-RU" sz="1200" b="1" dirty="0" smtClean="0"/>
              <a:t> </a:t>
            </a:r>
            <a:r>
              <a:rPr lang="ru-RU" sz="1200" b="1" dirty="0" err="1" smtClean="0"/>
              <a:t>Пожовкле</a:t>
            </a:r>
            <a:r>
              <a:rPr lang="ru-RU" sz="1200" b="1" dirty="0" smtClean="0"/>
              <a:t> </a:t>
            </a:r>
            <a:r>
              <a:rPr lang="ru-RU" sz="1200" b="1" dirty="0" err="1" smtClean="0"/>
              <a:t>листя</a:t>
            </a:r>
            <a:r>
              <a:rPr lang="ru-RU" sz="1200" b="1" dirty="0" smtClean="0"/>
              <a:t>, гаснуть </a:t>
            </a:r>
            <a:r>
              <a:rPr lang="ru-RU" sz="1200" b="1" dirty="0" err="1" smtClean="0"/>
              <a:t>очі</a:t>
            </a:r>
            <a:r>
              <a:rPr lang="ru-RU" sz="1200" b="1" dirty="0" smtClean="0"/>
              <a:t>, </a:t>
            </a:r>
          </a:p>
          <a:p>
            <a:r>
              <a:rPr lang="ru-RU" sz="1200" b="1" dirty="0" smtClean="0"/>
              <a:t> Заснули </a:t>
            </a:r>
            <a:r>
              <a:rPr lang="ru-RU" sz="1200" b="1" dirty="0" err="1" smtClean="0"/>
              <a:t>думи</a:t>
            </a:r>
            <a:r>
              <a:rPr lang="ru-RU" sz="1200" b="1" dirty="0" smtClean="0"/>
              <a:t>, </a:t>
            </a:r>
            <a:r>
              <a:rPr lang="ru-RU" sz="1200" b="1" dirty="0" err="1" smtClean="0"/>
              <a:t>серце</a:t>
            </a:r>
            <a:r>
              <a:rPr lang="ru-RU" sz="1200" b="1" dirty="0" smtClean="0"/>
              <a:t> спить, </a:t>
            </a:r>
          </a:p>
          <a:p>
            <a:r>
              <a:rPr lang="ru-RU" sz="1200" b="1" dirty="0" smtClean="0"/>
              <a:t> І все заснуло, </a:t>
            </a:r>
            <a:r>
              <a:rPr lang="ru-RU" sz="1200" b="1" dirty="0" err="1" smtClean="0"/>
              <a:t>і</a:t>
            </a:r>
            <a:r>
              <a:rPr lang="ru-RU" sz="1200" b="1" dirty="0" smtClean="0"/>
              <a:t> не знаю, </a:t>
            </a:r>
          </a:p>
          <a:p>
            <a:r>
              <a:rPr lang="ru-RU" sz="1200" b="1" dirty="0" smtClean="0"/>
              <a:t> </a:t>
            </a:r>
            <a:r>
              <a:rPr lang="ru-RU" sz="1200" b="1" dirty="0" err="1" smtClean="0"/>
              <a:t>Чи</a:t>
            </a:r>
            <a:r>
              <a:rPr lang="ru-RU" sz="1200" b="1" dirty="0" smtClean="0"/>
              <a:t> я живу, </a:t>
            </a:r>
            <a:r>
              <a:rPr lang="ru-RU" sz="1200" b="1" dirty="0" err="1" smtClean="0"/>
              <a:t>чи</a:t>
            </a:r>
            <a:r>
              <a:rPr lang="ru-RU" sz="1200" b="1" dirty="0" smtClean="0"/>
              <a:t> доживаю, </a:t>
            </a:r>
          </a:p>
          <a:p>
            <a:r>
              <a:rPr lang="ru-RU" sz="1200" b="1" dirty="0" smtClean="0"/>
              <a:t> </a:t>
            </a:r>
            <a:r>
              <a:rPr lang="ru-RU" sz="1200" b="1" dirty="0" err="1" smtClean="0"/>
              <a:t>Чи</a:t>
            </a:r>
            <a:r>
              <a:rPr lang="ru-RU" sz="1200" b="1" dirty="0" smtClean="0"/>
              <a:t> так по </a:t>
            </a:r>
            <a:r>
              <a:rPr lang="ru-RU" sz="1200" b="1" dirty="0" err="1" smtClean="0"/>
              <a:t>світу</a:t>
            </a:r>
            <a:r>
              <a:rPr lang="ru-RU" sz="1200" b="1" dirty="0" smtClean="0"/>
              <a:t> волочусь, </a:t>
            </a:r>
          </a:p>
          <a:p>
            <a:r>
              <a:rPr lang="ru-RU" sz="1200" b="1" dirty="0" smtClean="0"/>
              <a:t> </a:t>
            </a:r>
            <a:r>
              <a:rPr lang="ru-RU" sz="1200" b="1" dirty="0" err="1" smtClean="0"/>
              <a:t>Бо</a:t>
            </a:r>
            <a:r>
              <a:rPr lang="ru-RU" sz="1200" b="1" dirty="0" smtClean="0"/>
              <a:t> </a:t>
            </a:r>
            <a:r>
              <a:rPr lang="ru-RU" sz="1200" b="1" dirty="0" err="1" smtClean="0"/>
              <a:t>вже</a:t>
            </a:r>
            <a:r>
              <a:rPr lang="ru-RU" sz="1200" b="1" dirty="0" smtClean="0"/>
              <a:t> не плачу </a:t>
            </a:r>
            <a:r>
              <a:rPr lang="ru-RU" sz="1200" b="1" dirty="0" err="1" smtClean="0"/>
              <a:t>й</a:t>
            </a:r>
            <a:r>
              <a:rPr lang="ru-RU" sz="1200" b="1" dirty="0" smtClean="0"/>
              <a:t> не </a:t>
            </a:r>
            <a:r>
              <a:rPr lang="ru-RU" sz="1200" b="1" dirty="0" err="1" smtClean="0"/>
              <a:t>сміюсь</a:t>
            </a:r>
            <a:r>
              <a:rPr lang="ru-RU" sz="1200" b="1" dirty="0" smtClean="0"/>
              <a:t>… </a:t>
            </a:r>
          </a:p>
          <a:p>
            <a:endParaRPr lang="ru-RU" sz="1200" b="1" dirty="0" smtClean="0"/>
          </a:p>
          <a:p>
            <a:r>
              <a:rPr lang="ru-RU" sz="1200" b="1" dirty="0" smtClean="0"/>
              <a:t>Доле, де </a:t>
            </a:r>
            <a:r>
              <a:rPr lang="ru-RU" sz="1200" b="1" dirty="0" err="1" smtClean="0"/>
              <a:t>ти</a:t>
            </a:r>
            <a:r>
              <a:rPr lang="ru-RU" sz="1200" b="1" dirty="0" smtClean="0"/>
              <a:t>! Доле, де </a:t>
            </a:r>
            <a:r>
              <a:rPr lang="ru-RU" sz="1200" b="1" dirty="0" err="1" smtClean="0"/>
              <a:t>ти</a:t>
            </a:r>
            <a:r>
              <a:rPr lang="ru-RU" sz="1200" b="1" dirty="0" smtClean="0"/>
              <a:t>? </a:t>
            </a:r>
          </a:p>
          <a:p>
            <a:r>
              <a:rPr lang="ru-RU" sz="1200" b="1" dirty="0" smtClean="0"/>
              <a:t> Нема </a:t>
            </a:r>
            <a:r>
              <a:rPr lang="ru-RU" sz="1200" b="1" dirty="0" err="1" smtClean="0"/>
              <a:t>ніякої</a:t>
            </a:r>
            <a:r>
              <a:rPr lang="ru-RU" sz="1200" b="1" dirty="0" smtClean="0"/>
              <a:t>, </a:t>
            </a:r>
          </a:p>
          <a:p>
            <a:r>
              <a:rPr lang="ru-RU" sz="1200" b="1" dirty="0" smtClean="0"/>
              <a:t> Коли </a:t>
            </a:r>
            <a:r>
              <a:rPr lang="ru-RU" sz="1200" b="1" dirty="0" err="1" smtClean="0"/>
              <a:t>доброї</a:t>
            </a:r>
            <a:r>
              <a:rPr lang="ru-RU" sz="1200" b="1" dirty="0" smtClean="0"/>
              <a:t> жаль, боже, </a:t>
            </a:r>
          </a:p>
          <a:p>
            <a:r>
              <a:rPr lang="ru-RU" sz="1200" b="1" dirty="0" smtClean="0"/>
              <a:t> То дай </a:t>
            </a:r>
            <a:r>
              <a:rPr lang="ru-RU" sz="1200" b="1" dirty="0" err="1" smtClean="0"/>
              <a:t>злої</a:t>
            </a:r>
            <a:r>
              <a:rPr lang="ru-RU" sz="1200" b="1" dirty="0" smtClean="0"/>
              <a:t>, </a:t>
            </a:r>
            <a:r>
              <a:rPr lang="ru-RU" sz="1200" b="1" dirty="0" err="1" smtClean="0"/>
              <a:t>злої</a:t>
            </a:r>
            <a:r>
              <a:rPr lang="ru-RU" sz="1200" b="1" dirty="0" smtClean="0"/>
              <a:t>! </a:t>
            </a:r>
          </a:p>
          <a:p>
            <a:r>
              <a:rPr lang="ru-RU" sz="1200" b="1" dirty="0" smtClean="0"/>
              <a:t> Не дай </a:t>
            </a:r>
            <a:r>
              <a:rPr lang="ru-RU" sz="1200" b="1" dirty="0" err="1" smtClean="0"/>
              <a:t>спати</a:t>
            </a:r>
            <a:r>
              <a:rPr lang="ru-RU" sz="1200" b="1" dirty="0" smtClean="0"/>
              <a:t> </a:t>
            </a:r>
            <a:r>
              <a:rPr lang="ru-RU" sz="1200" b="1" dirty="0" err="1" smtClean="0"/>
              <a:t>ходячому</a:t>
            </a:r>
            <a:r>
              <a:rPr lang="ru-RU" sz="1200" b="1" dirty="0" smtClean="0"/>
              <a:t>, </a:t>
            </a:r>
          </a:p>
          <a:p>
            <a:r>
              <a:rPr lang="ru-RU" sz="1200" b="1" dirty="0" smtClean="0"/>
              <a:t> </a:t>
            </a:r>
            <a:r>
              <a:rPr lang="ru-RU" sz="1200" b="1" dirty="0" err="1" smtClean="0"/>
              <a:t>Серцем</a:t>
            </a:r>
            <a:r>
              <a:rPr lang="ru-RU" sz="1200" b="1" dirty="0" smtClean="0"/>
              <a:t> </a:t>
            </a:r>
            <a:r>
              <a:rPr lang="ru-RU" sz="1200" b="1" dirty="0" err="1" smtClean="0"/>
              <a:t>замирати</a:t>
            </a:r>
            <a:r>
              <a:rPr lang="ru-RU" sz="1200" b="1" dirty="0" smtClean="0"/>
              <a:t> </a:t>
            </a:r>
          </a:p>
          <a:p>
            <a:r>
              <a:rPr lang="ru-RU" sz="1200" b="1" dirty="0" smtClean="0"/>
              <a:t> І гнилою колодою </a:t>
            </a:r>
          </a:p>
          <a:p>
            <a:r>
              <a:rPr lang="ru-RU" sz="1200" b="1" dirty="0" smtClean="0"/>
              <a:t> По </a:t>
            </a:r>
            <a:r>
              <a:rPr lang="ru-RU" sz="1200" b="1" dirty="0" err="1" smtClean="0"/>
              <a:t>світу</a:t>
            </a:r>
            <a:r>
              <a:rPr lang="ru-RU" sz="1200" b="1" dirty="0" smtClean="0"/>
              <a:t> </a:t>
            </a:r>
            <a:r>
              <a:rPr lang="ru-RU" sz="1200" b="1" dirty="0" err="1" smtClean="0"/>
              <a:t>валятись</a:t>
            </a:r>
            <a:r>
              <a:rPr lang="ru-RU" sz="1200" b="1" dirty="0" smtClean="0"/>
              <a:t>. </a:t>
            </a:r>
          </a:p>
          <a:p>
            <a:r>
              <a:rPr lang="ru-RU" sz="1200" b="1" dirty="0" smtClean="0"/>
              <a:t> А дай </a:t>
            </a:r>
            <a:r>
              <a:rPr lang="ru-RU" sz="1200" b="1" dirty="0" err="1" smtClean="0"/>
              <a:t>жити</a:t>
            </a:r>
            <a:r>
              <a:rPr lang="ru-RU" sz="1200" b="1" dirty="0" smtClean="0"/>
              <a:t>, </a:t>
            </a:r>
            <a:r>
              <a:rPr lang="ru-RU" sz="1200" b="1" dirty="0" err="1" smtClean="0"/>
              <a:t>серцем</a:t>
            </a:r>
            <a:r>
              <a:rPr lang="ru-RU" sz="1200" b="1" dirty="0" smtClean="0"/>
              <a:t> </a:t>
            </a:r>
            <a:r>
              <a:rPr lang="ru-RU" sz="1200" b="1" dirty="0" err="1" smtClean="0"/>
              <a:t>жити</a:t>
            </a:r>
            <a:r>
              <a:rPr lang="ru-RU" sz="1200" b="1" dirty="0" smtClean="0"/>
              <a:t> </a:t>
            </a:r>
          </a:p>
          <a:p>
            <a:r>
              <a:rPr lang="ru-RU" sz="1200" b="1" dirty="0" smtClean="0"/>
              <a:t> І людей </a:t>
            </a:r>
            <a:r>
              <a:rPr lang="ru-RU" sz="1200" b="1" dirty="0" err="1" smtClean="0"/>
              <a:t>любити</a:t>
            </a:r>
            <a:r>
              <a:rPr lang="ru-RU" sz="1200" b="1" dirty="0" smtClean="0"/>
              <a:t>, </a:t>
            </a:r>
          </a:p>
          <a:p>
            <a:r>
              <a:rPr lang="ru-RU" sz="1200" b="1" dirty="0" smtClean="0"/>
              <a:t> А коли </a:t>
            </a:r>
            <a:r>
              <a:rPr lang="ru-RU" sz="1200" b="1" dirty="0" err="1" smtClean="0"/>
              <a:t>ні</a:t>
            </a:r>
            <a:r>
              <a:rPr lang="ru-RU" sz="1200" b="1" dirty="0" smtClean="0"/>
              <a:t>… то проклинать </a:t>
            </a:r>
          </a:p>
          <a:p>
            <a:r>
              <a:rPr lang="ru-RU" sz="1200" b="1" dirty="0" smtClean="0"/>
              <a:t> І </a:t>
            </a:r>
            <a:r>
              <a:rPr lang="ru-RU" sz="1200" b="1" dirty="0" err="1" smtClean="0"/>
              <a:t>світ</a:t>
            </a:r>
            <a:r>
              <a:rPr lang="ru-RU" sz="1200" b="1" dirty="0" smtClean="0"/>
              <a:t> </a:t>
            </a:r>
            <a:r>
              <a:rPr lang="ru-RU" sz="1200" b="1" dirty="0" err="1" smtClean="0"/>
              <a:t>запалити</a:t>
            </a:r>
            <a:r>
              <a:rPr lang="ru-RU" sz="1200" b="1" dirty="0" smtClean="0"/>
              <a:t>! </a:t>
            </a:r>
          </a:p>
          <a:p>
            <a:r>
              <a:rPr lang="ru-RU" sz="1200" b="1" dirty="0" smtClean="0"/>
              <a:t> Страшно </a:t>
            </a:r>
            <a:r>
              <a:rPr lang="ru-RU" sz="1200" b="1" dirty="0" err="1" smtClean="0"/>
              <a:t>впасти</a:t>
            </a:r>
            <a:r>
              <a:rPr lang="ru-RU" sz="1200" b="1" dirty="0" smtClean="0"/>
              <a:t> у </a:t>
            </a:r>
            <a:r>
              <a:rPr lang="ru-RU" sz="1200" b="1" dirty="0" err="1" smtClean="0"/>
              <a:t>кайдани</a:t>
            </a:r>
            <a:r>
              <a:rPr lang="ru-RU" sz="1200" b="1" dirty="0" smtClean="0"/>
              <a:t>, </a:t>
            </a:r>
          </a:p>
          <a:p>
            <a:r>
              <a:rPr lang="ru-RU" sz="1200" b="1" dirty="0" smtClean="0"/>
              <a:t> Умирать в </a:t>
            </a:r>
            <a:r>
              <a:rPr lang="ru-RU" sz="1200" b="1" dirty="0" err="1" smtClean="0"/>
              <a:t>неволі</a:t>
            </a:r>
            <a:r>
              <a:rPr lang="ru-RU" sz="1200" b="1" dirty="0" smtClean="0"/>
              <a:t>, </a:t>
            </a:r>
          </a:p>
          <a:p>
            <a:r>
              <a:rPr lang="ru-RU" sz="1200" b="1" dirty="0" smtClean="0"/>
              <a:t> А </a:t>
            </a:r>
            <a:r>
              <a:rPr lang="ru-RU" sz="1200" b="1" dirty="0" err="1" smtClean="0"/>
              <a:t>ще</a:t>
            </a:r>
            <a:r>
              <a:rPr lang="ru-RU" sz="1200" b="1" dirty="0" smtClean="0"/>
              <a:t> </a:t>
            </a:r>
            <a:r>
              <a:rPr lang="ru-RU" sz="1200" b="1" dirty="0" err="1" smtClean="0"/>
              <a:t>гірше</a:t>
            </a:r>
            <a:r>
              <a:rPr lang="ru-RU" sz="1200" b="1" dirty="0" smtClean="0"/>
              <a:t> – </a:t>
            </a:r>
            <a:r>
              <a:rPr lang="ru-RU" sz="1200" b="1" dirty="0" err="1" smtClean="0"/>
              <a:t>спати</a:t>
            </a:r>
            <a:r>
              <a:rPr lang="ru-RU" sz="1200" b="1" dirty="0" smtClean="0"/>
              <a:t>, </a:t>
            </a:r>
            <a:r>
              <a:rPr lang="ru-RU" sz="1200" b="1" dirty="0" err="1" smtClean="0"/>
              <a:t>спати</a:t>
            </a:r>
            <a:r>
              <a:rPr lang="ru-RU" sz="1200" b="1" dirty="0" smtClean="0"/>
              <a:t> </a:t>
            </a:r>
          </a:p>
          <a:p>
            <a:r>
              <a:rPr lang="ru-RU" sz="1200" b="1" dirty="0" smtClean="0"/>
              <a:t> І </a:t>
            </a:r>
            <a:r>
              <a:rPr lang="ru-RU" sz="1200" b="1" dirty="0" err="1" smtClean="0"/>
              <a:t>спати</a:t>
            </a:r>
            <a:r>
              <a:rPr lang="ru-RU" sz="1200" b="1" dirty="0" smtClean="0"/>
              <a:t> на </a:t>
            </a:r>
            <a:r>
              <a:rPr lang="ru-RU" sz="1200" b="1" dirty="0" err="1" smtClean="0"/>
              <a:t>волі</a:t>
            </a:r>
            <a:r>
              <a:rPr lang="ru-RU" sz="1200" b="1" dirty="0" smtClean="0"/>
              <a:t>, </a:t>
            </a:r>
          </a:p>
          <a:p>
            <a:r>
              <a:rPr lang="ru-RU" sz="1200" b="1" dirty="0" smtClean="0"/>
              <a:t> І </a:t>
            </a:r>
            <a:r>
              <a:rPr lang="ru-RU" sz="1200" b="1" dirty="0" err="1" smtClean="0"/>
              <a:t>заснути</a:t>
            </a:r>
            <a:r>
              <a:rPr lang="ru-RU" sz="1200" b="1" dirty="0" smtClean="0"/>
              <a:t> </a:t>
            </a:r>
            <a:r>
              <a:rPr lang="ru-RU" sz="1200" b="1" dirty="0" err="1" smtClean="0"/>
              <a:t>навік-віки</a:t>
            </a:r>
            <a:r>
              <a:rPr lang="ru-RU" sz="1200" b="1" dirty="0" smtClean="0"/>
              <a:t>, </a:t>
            </a:r>
          </a:p>
          <a:p>
            <a:r>
              <a:rPr lang="ru-RU" sz="1200" b="1" dirty="0" smtClean="0"/>
              <a:t> І </a:t>
            </a:r>
            <a:r>
              <a:rPr lang="ru-RU" sz="1200" b="1" dirty="0" err="1" smtClean="0"/>
              <a:t>сліду</a:t>
            </a:r>
            <a:r>
              <a:rPr lang="ru-RU" sz="1200" b="1" dirty="0" smtClean="0"/>
              <a:t> не кинуть </a:t>
            </a:r>
          </a:p>
          <a:p>
            <a:r>
              <a:rPr lang="ru-RU" sz="1200" b="1" dirty="0" smtClean="0"/>
              <a:t> </a:t>
            </a:r>
            <a:r>
              <a:rPr lang="ru-RU" sz="1200" b="1" dirty="0" err="1" smtClean="0"/>
              <a:t>Ніякого</a:t>
            </a:r>
            <a:r>
              <a:rPr lang="ru-RU" sz="1200" b="1" dirty="0" smtClean="0"/>
              <a:t>, </a:t>
            </a:r>
            <a:r>
              <a:rPr lang="ru-RU" sz="1200" b="1" dirty="0" err="1" smtClean="0"/>
              <a:t>однаково</a:t>
            </a:r>
            <a:r>
              <a:rPr lang="ru-RU" sz="1200" b="1" dirty="0" smtClean="0"/>
              <a:t>, </a:t>
            </a:r>
          </a:p>
          <a:p>
            <a:r>
              <a:rPr lang="ru-RU" sz="1200" b="1" dirty="0" smtClean="0"/>
              <a:t> </a:t>
            </a:r>
            <a:r>
              <a:rPr lang="ru-RU" sz="1200" b="1" dirty="0" err="1" smtClean="0"/>
              <a:t>Чи</a:t>
            </a:r>
            <a:r>
              <a:rPr lang="ru-RU" sz="1200" b="1" dirty="0" smtClean="0"/>
              <a:t> жив, </a:t>
            </a:r>
            <a:r>
              <a:rPr lang="ru-RU" sz="1200" b="1" dirty="0" err="1" smtClean="0"/>
              <a:t>чи</a:t>
            </a:r>
            <a:r>
              <a:rPr lang="ru-RU" sz="1200" b="1" dirty="0" smtClean="0"/>
              <a:t> </a:t>
            </a:r>
            <a:r>
              <a:rPr lang="ru-RU" sz="1200" b="1" dirty="0" err="1" smtClean="0"/>
              <a:t>загинув</a:t>
            </a:r>
            <a:r>
              <a:rPr lang="ru-RU" sz="1200" b="1" dirty="0" smtClean="0"/>
              <a:t>! </a:t>
            </a:r>
          </a:p>
          <a:p>
            <a:r>
              <a:rPr lang="ru-RU" sz="1200" b="1" dirty="0" smtClean="0"/>
              <a:t> Доле, де </a:t>
            </a:r>
            <a:r>
              <a:rPr lang="ru-RU" sz="1200" b="1" dirty="0" err="1" smtClean="0"/>
              <a:t>ти</a:t>
            </a:r>
            <a:r>
              <a:rPr lang="ru-RU" sz="1200" b="1" dirty="0" smtClean="0"/>
              <a:t>, доле, де </a:t>
            </a:r>
            <a:r>
              <a:rPr lang="ru-RU" sz="1200" b="1" dirty="0" err="1" smtClean="0"/>
              <a:t>ти</a:t>
            </a:r>
            <a:r>
              <a:rPr lang="ru-RU" sz="1200" b="1" dirty="0" smtClean="0"/>
              <a:t>? </a:t>
            </a:r>
          </a:p>
          <a:p>
            <a:r>
              <a:rPr lang="ru-RU" sz="1200" b="1" dirty="0" smtClean="0"/>
              <a:t> Нема </a:t>
            </a:r>
            <a:r>
              <a:rPr lang="ru-RU" sz="1200" b="1" dirty="0" err="1" smtClean="0"/>
              <a:t>ніякої</a:t>
            </a:r>
            <a:r>
              <a:rPr lang="ru-RU" sz="1200" b="1" dirty="0" smtClean="0"/>
              <a:t>! </a:t>
            </a:r>
          </a:p>
          <a:p>
            <a:r>
              <a:rPr lang="ru-RU" sz="1200" b="1" dirty="0" smtClean="0"/>
              <a:t> Коли </a:t>
            </a:r>
            <a:r>
              <a:rPr lang="ru-RU" sz="1200" b="1" dirty="0" err="1" smtClean="0"/>
              <a:t>доброї</a:t>
            </a:r>
            <a:r>
              <a:rPr lang="ru-RU" sz="1200" b="1" dirty="0" smtClean="0"/>
              <a:t> жаль, боже, </a:t>
            </a:r>
          </a:p>
          <a:p>
            <a:r>
              <a:rPr lang="ru-RU" sz="1200" b="1" dirty="0" smtClean="0"/>
              <a:t> То дай </a:t>
            </a:r>
            <a:r>
              <a:rPr lang="ru-RU" sz="1200" b="1" dirty="0" err="1" smtClean="0"/>
              <a:t>злої</a:t>
            </a:r>
            <a:r>
              <a:rPr lang="ru-RU" sz="1200" b="1" dirty="0" smtClean="0"/>
              <a:t>! </a:t>
            </a:r>
            <a:r>
              <a:rPr lang="ru-RU" sz="1200" b="1" dirty="0" err="1" smtClean="0"/>
              <a:t>злої</a:t>
            </a:r>
            <a:r>
              <a:rPr lang="ru-RU" sz="1200" b="1" dirty="0" smtClean="0"/>
              <a:t>! </a:t>
            </a:r>
          </a:p>
          <a:p>
            <a:endParaRPr lang="ru-RU" sz="1200" b="1" dirty="0" smtClean="0"/>
          </a:p>
          <a:p>
            <a:r>
              <a:rPr lang="ru-RU" sz="1200" b="1" dirty="0" smtClean="0"/>
              <a:t>21 декабря 1845, </a:t>
            </a:r>
          </a:p>
          <a:p>
            <a:r>
              <a:rPr lang="ru-RU" sz="1200" b="1" dirty="0" smtClean="0"/>
              <a:t> </a:t>
            </a:r>
            <a:r>
              <a:rPr lang="ru-RU" sz="1200" b="1" dirty="0" err="1" smtClean="0"/>
              <a:t>Вьюнища</a:t>
            </a:r>
            <a:endParaRPr lang="ru-RU" sz="1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0298" y="142852"/>
            <a:ext cx="6186502" cy="6357982"/>
          </a:xfrm>
        </p:spPr>
        <p:txBody>
          <a:bodyPr>
            <a:normAutofit fontScale="32500" lnSpcReduction="20000"/>
          </a:bodyPr>
          <a:lstStyle/>
          <a:p>
            <a:pPr>
              <a:buNone/>
            </a:pPr>
            <a:r>
              <a:rPr lang="uk-UA" dirty="0" smtClean="0"/>
              <a:t> </a:t>
            </a:r>
            <a:r>
              <a:rPr lang="ru-RU" sz="4300" b="1" dirty="0" err="1" smtClean="0"/>
              <a:t>Заповіт</a:t>
            </a:r>
            <a:r>
              <a:rPr lang="ru-RU" sz="4300" b="1" dirty="0" smtClean="0"/>
              <a:t> </a:t>
            </a:r>
          </a:p>
          <a:p>
            <a:pPr>
              <a:buNone/>
            </a:pPr>
            <a:endParaRPr lang="ru-RU" sz="4300" dirty="0" smtClean="0"/>
          </a:p>
          <a:p>
            <a:pPr>
              <a:buNone/>
            </a:pPr>
            <a:r>
              <a:rPr lang="ru-RU" sz="4300" dirty="0" smtClean="0"/>
              <a:t>Як умру, то </a:t>
            </a:r>
            <a:r>
              <a:rPr lang="ru-RU" sz="4300" dirty="0" err="1" smtClean="0"/>
              <a:t>поховайте</a:t>
            </a:r>
            <a:r>
              <a:rPr lang="ru-RU" sz="4300" dirty="0" smtClean="0"/>
              <a:t> </a:t>
            </a:r>
          </a:p>
          <a:p>
            <a:pPr>
              <a:buNone/>
            </a:pPr>
            <a:r>
              <a:rPr lang="ru-RU" sz="4300" dirty="0" smtClean="0"/>
              <a:t> Мене на </a:t>
            </a:r>
            <a:r>
              <a:rPr lang="ru-RU" sz="4300" dirty="0" err="1" smtClean="0"/>
              <a:t>могилі</a:t>
            </a:r>
            <a:r>
              <a:rPr lang="ru-RU" sz="4300" dirty="0" smtClean="0"/>
              <a:t>, </a:t>
            </a:r>
          </a:p>
          <a:p>
            <a:pPr>
              <a:buNone/>
            </a:pPr>
            <a:r>
              <a:rPr lang="ru-RU" sz="4300" dirty="0" smtClean="0"/>
              <a:t> </a:t>
            </a:r>
            <a:r>
              <a:rPr lang="ru-RU" sz="4300" dirty="0" err="1" smtClean="0"/>
              <a:t>Серед</a:t>
            </a:r>
            <a:r>
              <a:rPr lang="ru-RU" sz="4300" dirty="0" smtClean="0"/>
              <a:t> степу широкого, </a:t>
            </a:r>
          </a:p>
          <a:p>
            <a:pPr>
              <a:buNone/>
            </a:pPr>
            <a:r>
              <a:rPr lang="ru-RU" sz="4300" dirty="0" smtClean="0"/>
              <a:t> На </a:t>
            </a:r>
            <a:r>
              <a:rPr lang="ru-RU" sz="4300" dirty="0" err="1" smtClean="0"/>
              <a:t>Вкраїні</a:t>
            </a:r>
            <a:r>
              <a:rPr lang="ru-RU" sz="4300" dirty="0" smtClean="0"/>
              <a:t> </a:t>
            </a:r>
            <a:r>
              <a:rPr lang="ru-RU" sz="4300" dirty="0" err="1" smtClean="0"/>
              <a:t>милій</a:t>
            </a:r>
            <a:r>
              <a:rPr lang="ru-RU" sz="4300" dirty="0" smtClean="0"/>
              <a:t>, </a:t>
            </a:r>
          </a:p>
          <a:p>
            <a:pPr>
              <a:buNone/>
            </a:pPr>
            <a:r>
              <a:rPr lang="ru-RU" sz="4300" dirty="0" smtClean="0"/>
              <a:t> </a:t>
            </a:r>
            <a:r>
              <a:rPr lang="ru-RU" sz="4300" dirty="0" err="1" smtClean="0"/>
              <a:t>Щоб</a:t>
            </a:r>
            <a:r>
              <a:rPr lang="ru-RU" sz="4300" dirty="0" smtClean="0"/>
              <a:t> лани </a:t>
            </a:r>
            <a:r>
              <a:rPr lang="ru-RU" sz="4300" dirty="0" err="1" smtClean="0"/>
              <a:t>широкополі</a:t>
            </a:r>
            <a:r>
              <a:rPr lang="ru-RU" sz="4300" dirty="0" smtClean="0"/>
              <a:t>, </a:t>
            </a:r>
          </a:p>
          <a:p>
            <a:pPr>
              <a:buNone/>
            </a:pPr>
            <a:r>
              <a:rPr lang="ru-RU" sz="4300" dirty="0" smtClean="0"/>
              <a:t> І </a:t>
            </a:r>
            <a:r>
              <a:rPr lang="ru-RU" sz="4300" dirty="0" err="1" smtClean="0"/>
              <a:t>Дніпро</a:t>
            </a:r>
            <a:r>
              <a:rPr lang="ru-RU" sz="4300" dirty="0" smtClean="0"/>
              <a:t>, </a:t>
            </a:r>
            <a:r>
              <a:rPr lang="ru-RU" sz="4300" dirty="0" err="1" smtClean="0"/>
              <a:t>і</a:t>
            </a:r>
            <a:r>
              <a:rPr lang="ru-RU" sz="4300" dirty="0" smtClean="0"/>
              <a:t> </a:t>
            </a:r>
            <a:r>
              <a:rPr lang="ru-RU" sz="4300" dirty="0" err="1" smtClean="0"/>
              <a:t>кручі</a:t>
            </a:r>
            <a:r>
              <a:rPr lang="ru-RU" sz="4300" dirty="0" smtClean="0"/>
              <a:t> </a:t>
            </a:r>
          </a:p>
          <a:p>
            <a:pPr>
              <a:buNone/>
            </a:pPr>
            <a:r>
              <a:rPr lang="ru-RU" sz="4300" dirty="0" smtClean="0"/>
              <a:t> </a:t>
            </a:r>
            <a:r>
              <a:rPr lang="ru-RU" sz="4300" dirty="0" err="1" smtClean="0"/>
              <a:t>Було</a:t>
            </a:r>
            <a:r>
              <a:rPr lang="ru-RU" sz="4300" dirty="0" smtClean="0"/>
              <a:t> видно, </a:t>
            </a:r>
            <a:r>
              <a:rPr lang="ru-RU" sz="4300" dirty="0" err="1" smtClean="0"/>
              <a:t>було</a:t>
            </a:r>
            <a:r>
              <a:rPr lang="ru-RU" sz="4300" dirty="0" smtClean="0"/>
              <a:t> </a:t>
            </a:r>
            <a:r>
              <a:rPr lang="ru-RU" sz="4300" dirty="0" err="1" smtClean="0"/>
              <a:t>чути</a:t>
            </a:r>
            <a:r>
              <a:rPr lang="ru-RU" sz="4300" dirty="0" smtClean="0"/>
              <a:t>, </a:t>
            </a:r>
          </a:p>
          <a:p>
            <a:pPr>
              <a:buNone/>
            </a:pPr>
            <a:r>
              <a:rPr lang="ru-RU" sz="4300" dirty="0" smtClean="0"/>
              <a:t> Як реве ревучий. </a:t>
            </a:r>
          </a:p>
          <a:p>
            <a:pPr>
              <a:buNone/>
            </a:pPr>
            <a:r>
              <a:rPr lang="ru-RU" sz="4300" dirty="0" smtClean="0"/>
              <a:t> Як </a:t>
            </a:r>
            <a:r>
              <a:rPr lang="ru-RU" sz="4300" dirty="0" err="1" smtClean="0"/>
              <a:t>понесе</a:t>
            </a:r>
            <a:r>
              <a:rPr lang="ru-RU" sz="4300" dirty="0" smtClean="0"/>
              <a:t> </a:t>
            </a:r>
            <a:r>
              <a:rPr lang="ru-RU" sz="4300" dirty="0" err="1" smtClean="0"/>
              <a:t>з</a:t>
            </a:r>
            <a:r>
              <a:rPr lang="ru-RU" sz="4300" dirty="0" smtClean="0"/>
              <a:t> </a:t>
            </a:r>
            <a:r>
              <a:rPr lang="ru-RU" sz="4300" dirty="0" err="1" smtClean="0"/>
              <a:t>України</a:t>
            </a:r>
            <a:r>
              <a:rPr lang="ru-RU" sz="4300" dirty="0" smtClean="0"/>
              <a:t> </a:t>
            </a:r>
          </a:p>
          <a:p>
            <a:pPr>
              <a:buNone/>
            </a:pPr>
            <a:r>
              <a:rPr lang="ru-RU" sz="4300" dirty="0" smtClean="0"/>
              <a:t> У </a:t>
            </a:r>
            <a:r>
              <a:rPr lang="ru-RU" sz="4300" dirty="0" err="1" smtClean="0"/>
              <a:t>синєє</a:t>
            </a:r>
            <a:r>
              <a:rPr lang="ru-RU" sz="4300" dirty="0" smtClean="0"/>
              <a:t> море </a:t>
            </a:r>
          </a:p>
          <a:p>
            <a:pPr>
              <a:buNone/>
            </a:pPr>
            <a:r>
              <a:rPr lang="ru-RU" sz="4300" dirty="0" smtClean="0"/>
              <a:t> Кров ворожу... </a:t>
            </a:r>
            <a:r>
              <a:rPr lang="ru-RU" sz="4300" dirty="0" err="1" smtClean="0"/>
              <a:t>отойді</a:t>
            </a:r>
            <a:r>
              <a:rPr lang="ru-RU" sz="4300" dirty="0" smtClean="0"/>
              <a:t> я </a:t>
            </a:r>
          </a:p>
          <a:p>
            <a:pPr>
              <a:buNone/>
            </a:pPr>
            <a:r>
              <a:rPr lang="ru-RU" sz="4300" dirty="0" smtClean="0"/>
              <a:t> І лани, </a:t>
            </a:r>
            <a:r>
              <a:rPr lang="ru-RU" sz="4300" dirty="0" err="1" smtClean="0"/>
              <a:t>і</a:t>
            </a:r>
            <a:r>
              <a:rPr lang="ru-RU" sz="4300" dirty="0" smtClean="0"/>
              <a:t> гори — </a:t>
            </a:r>
          </a:p>
          <a:p>
            <a:pPr>
              <a:buNone/>
            </a:pPr>
            <a:r>
              <a:rPr lang="ru-RU" sz="4300" dirty="0" smtClean="0"/>
              <a:t> Все покину </a:t>
            </a:r>
            <a:r>
              <a:rPr lang="ru-RU" sz="4300" dirty="0" err="1" smtClean="0"/>
              <a:t>і</a:t>
            </a:r>
            <a:r>
              <a:rPr lang="ru-RU" sz="4300" dirty="0" smtClean="0"/>
              <a:t> </a:t>
            </a:r>
            <a:r>
              <a:rPr lang="ru-RU" sz="4300" dirty="0" err="1" smtClean="0"/>
              <a:t>полину</a:t>
            </a:r>
            <a:r>
              <a:rPr lang="ru-RU" sz="4300" dirty="0" smtClean="0"/>
              <a:t> </a:t>
            </a:r>
          </a:p>
          <a:p>
            <a:pPr>
              <a:buNone/>
            </a:pPr>
            <a:r>
              <a:rPr lang="ru-RU" sz="4300" dirty="0" smtClean="0"/>
              <a:t> До самого бога </a:t>
            </a:r>
          </a:p>
          <a:p>
            <a:pPr>
              <a:buNone/>
            </a:pPr>
            <a:r>
              <a:rPr lang="ru-RU" sz="4300" dirty="0" smtClean="0"/>
              <a:t> </a:t>
            </a:r>
            <a:r>
              <a:rPr lang="ru-RU" sz="4300" dirty="0" err="1" smtClean="0"/>
              <a:t>Молитися</a:t>
            </a:r>
            <a:r>
              <a:rPr lang="ru-RU" sz="4300" dirty="0" smtClean="0"/>
              <a:t>... а до того </a:t>
            </a:r>
          </a:p>
          <a:p>
            <a:pPr>
              <a:buNone/>
            </a:pPr>
            <a:r>
              <a:rPr lang="ru-RU" sz="4300" dirty="0" smtClean="0"/>
              <a:t> Я не знаю бога. </a:t>
            </a:r>
          </a:p>
          <a:p>
            <a:pPr>
              <a:buNone/>
            </a:pPr>
            <a:r>
              <a:rPr lang="ru-RU" sz="4300" dirty="0" smtClean="0"/>
              <a:t> </a:t>
            </a:r>
            <a:r>
              <a:rPr lang="ru-RU" sz="4300" dirty="0" err="1" smtClean="0"/>
              <a:t>Поховайте</a:t>
            </a:r>
            <a:r>
              <a:rPr lang="ru-RU" sz="4300" dirty="0" smtClean="0"/>
              <a:t> та вставайте, </a:t>
            </a:r>
          </a:p>
          <a:p>
            <a:pPr>
              <a:buNone/>
            </a:pPr>
            <a:r>
              <a:rPr lang="ru-RU" sz="4300" dirty="0" smtClean="0"/>
              <a:t> </a:t>
            </a:r>
            <a:r>
              <a:rPr lang="ru-RU" sz="4300" dirty="0" err="1" smtClean="0"/>
              <a:t>Кайдани</a:t>
            </a:r>
            <a:r>
              <a:rPr lang="ru-RU" sz="4300" dirty="0" smtClean="0"/>
              <a:t> </a:t>
            </a:r>
            <a:r>
              <a:rPr lang="ru-RU" sz="4300" dirty="0" err="1" smtClean="0"/>
              <a:t>порвіте</a:t>
            </a:r>
            <a:r>
              <a:rPr lang="ru-RU" sz="4300" dirty="0" smtClean="0"/>
              <a:t> </a:t>
            </a:r>
          </a:p>
          <a:p>
            <a:pPr>
              <a:buNone/>
            </a:pPr>
            <a:r>
              <a:rPr lang="ru-RU" sz="4300" dirty="0" smtClean="0"/>
              <a:t> І </a:t>
            </a:r>
            <a:r>
              <a:rPr lang="ru-RU" sz="4300" dirty="0" err="1" smtClean="0"/>
              <a:t>вражою</a:t>
            </a:r>
            <a:r>
              <a:rPr lang="ru-RU" sz="4300" dirty="0" smtClean="0"/>
              <a:t> злою </a:t>
            </a:r>
            <a:r>
              <a:rPr lang="ru-RU" sz="4300" dirty="0" err="1" smtClean="0"/>
              <a:t>кров'ю</a:t>
            </a:r>
            <a:r>
              <a:rPr lang="ru-RU" sz="4300" dirty="0" smtClean="0"/>
              <a:t> </a:t>
            </a:r>
          </a:p>
          <a:p>
            <a:pPr>
              <a:buNone/>
            </a:pPr>
            <a:r>
              <a:rPr lang="ru-RU" sz="4300" dirty="0" smtClean="0"/>
              <a:t> Волю </a:t>
            </a:r>
            <a:r>
              <a:rPr lang="ru-RU" sz="4300" dirty="0" err="1" smtClean="0"/>
              <a:t>окропіте</a:t>
            </a:r>
            <a:r>
              <a:rPr lang="ru-RU" sz="4300" dirty="0" smtClean="0"/>
              <a:t>. </a:t>
            </a:r>
          </a:p>
          <a:p>
            <a:pPr>
              <a:buNone/>
            </a:pPr>
            <a:r>
              <a:rPr lang="ru-RU" sz="4300" dirty="0" smtClean="0"/>
              <a:t> І мене в </a:t>
            </a:r>
            <a:r>
              <a:rPr lang="ru-RU" sz="4300" dirty="0" err="1" smtClean="0"/>
              <a:t>сем'ї</a:t>
            </a:r>
            <a:r>
              <a:rPr lang="ru-RU" sz="4300" dirty="0" smtClean="0"/>
              <a:t> </a:t>
            </a:r>
            <a:r>
              <a:rPr lang="ru-RU" sz="4300" dirty="0" err="1" smtClean="0"/>
              <a:t>великій</a:t>
            </a:r>
            <a:r>
              <a:rPr lang="ru-RU" sz="4300" dirty="0" smtClean="0"/>
              <a:t>, </a:t>
            </a:r>
          </a:p>
          <a:p>
            <a:pPr>
              <a:buNone/>
            </a:pPr>
            <a:r>
              <a:rPr lang="ru-RU" sz="4300" dirty="0" smtClean="0"/>
              <a:t> В </a:t>
            </a:r>
            <a:r>
              <a:rPr lang="ru-RU" sz="4300" dirty="0" err="1" smtClean="0"/>
              <a:t>сем'ї</a:t>
            </a:r>
            <a:r>
              <a:rPr lang="ru-RU" sz="4300" dirty="0" smtClean="0"/>
              <a:t> </a:t>
            </a:r>
            <a:r>
              <a:rPr lang="ru-RU" sz="4300" dirty="0" err="1" smtClean="0"/>
              <a:t>вольній</a:t>
            </a:r>
            <a:r>
              <a:rPr lang="ru-RU" sz="4300" dirty="0" smtClean="0"/>
              <a:t>, </a:t>
            </a:r>
            <a:r>
              <a:rPr lang="ru-RU" sz="4300" dirty="0" err="1" smtClean="0"/>
              <a:t>новій</a:t>
            </a:r>
            <a:r>
              <a:rPr lang="ru-RU" sz="4300" dirty="0" smtClean="0"/>
              <a:t>, </a:t>
            </a:r>
          </a:p>
          <a:p>
            <a:pPr>
              <a:buNone/>
            </a:pPr>
            <a:r>
              <a:rPr lang="ru-RU" sz="4300" dirty="0" smtClean="0"/>
              <a:t> Не забудьте </a:t>
            </a:r>
            <a:r>
              <a:rPr lang="ru-RU" sz="4300" dirty="0" err="1" smtClean="0"/>
              <a:t>пом'янути</a:t>
            </a:r>
            <a:r>
              <a:rPr lang="ru-RU" sz="4300" dirty="0" smtClean="0"/>
              <a:t> </a:t>
            </a:r>
          </a:p>
          <a:p>
            <a:pPr>
              <a:buNone/>
            </a:pPr>
            <a:r>
              <a:rPr lang="ru-RU" sz="4300" dirty="0" smtClean="0"/>
              <a:t> </a:t>
            </a:r>
            <a:r>
              <a:rPr lang="ru-RU" sz="4300" dirty="0" err="1" smtClean="0"/>
              <a:t>Незлим</a:t>
            </a:r>
            <a:r>
              <a:rPr lang="ru-RU" sz="4300" dirty="0" smtClean="0"/>
              <a:t> тихим словом. </a:t>
            </a:r>
          </a:p>
          <a:p>
            <a:pPr>
              <a:buNone/>
            </a:pPr>
            <a:endParaRPr lang="ru-RU" sz="4300" dirty="0" smtClean="0"/>
          </a:p>
          <a:p>
            <a:pPr>
              <a:buNone/>
            </a:pPr>
            <a:r>
              <a:rPr lang="ru-RU" sz="4300" dirty="0" smtClean="0"/>
              <a:t>25 декабря 1845, </a:t>
            </a:r>
          </a:p>
          <a:p>
            <a:pPr>
              <a:buNone/>
            </a:pPr>
            <a:r>
              <a:rPr lang="ru-RU" sz="4300" dirty="0" smtClean="0"/>
              <a:t> в </a:t>
            </a:r>
            <a:r>
              <a:rPr lang="ru-RU" sz="4300" dirty="0" err="1" smtClean="0"/>
              <a:t>Переяславі</a:t>
            </a:r>
            <a:endParaRPr lang="ru-RU" sz="43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71802" y="142852"/>
            <a:ext cx="5614998" cy="6215106"/>
          </a:xfrm>
        </p:spPr>
        <p:txBody>
          <a:bodyPr>
            <a:normAutofit fontScale="47500" lnSpcReduction="20000"/>
          </a:bodyPr>
          <a:lstStyle/>
          <a:p>
            <a:pPr>
              <a:buNone/>
            </a:pPr>
            <a:r>
              <a:rPr lang="uk-UA" b="1" dirty="0" smtClean="0"/>
              <a:t> </a:t>
            </a:r>
            <a:r>
              <a:rPr lang="ru-RU" b="1" dirty="0" smtClean="0"/>
              <a:t>Доля </a:t>
            </a:r>
          </a:p>
          <a:p>
            <a:pPr>
              <a:buNone/>
            </a:pPr>
            <a:endParaRPr lang="ru-RU" dirty="0" smtClean="0"/>
          </a:p>
          <a:p>
            <a:pPr>
              <a:buNone/>
            </a:pPr>
            <a:r>
              <a:rPr lang="ru-RU" dirty="0" err="1" smtClean="0"/>
              <a:t>Ти</a:t>
            </a:r>
            <a:r>
              <a:rPr lang="ru-RU" dirty="0" smtClean="0"/>
              <a:t> не лукавила </a:t>
            </a:r>
            <a:r>
              <a:rPr lang="ru-RU" dirty="0" err="1" smtClean="0"/>
              <a:t>зо</a:t>
            </a:r>
            <a:r>
              <a:rPr lang="ru-RU" dirty="0" smtClean="0"/>
              <a:t> мною, </a:t>
            </a:r>
          </a:p>
          <a:p>
            <a:pPr>
              <a:buNone/>
            </a:pPr>
            <a:r>
              <a:rPr lang="ru-RU" dirty="0" smtClean="0"/>
              <a:t> </a:t>
            </a:r>
            <a:r>
              <a:rPr lang="ru-RU" dirty="0" err="1" smtClean="0"/>
              <a:t>Ти</a:t>
            </a:r>
            <a:r>
              <a:rPr lang="ru-RU" dirty="0" smtClean="0"/>
              <a:t> другом, братом </a:t>
            </a:r>
            <a:r>
              <a:rPr lang="ru-RU" dirty="0" err="1" smtClean="0"/>
              <a:t>і</a:t>
            </a:r>
            <a:r>
              <a:rPr lang="ru-RU" dirty="0" smtClean="0"/>
              <a:t> сестрою </a:t>
            </a:r>
          </a:p>
          <a:p>
            <a:pPr>
              <a:buNone/>
            </a:pPr>
            <a:r>
              <a:rPr lang="ru-RU" dirty="0" smtClean="0"/>
              <a:t> </a:t>
            </a:r>
            <a:r>
              <a:rPr lang="ru-RU" dirty="0" err="1" smtClean="0"/>
              <a:t>Сіромі</a:t>
            </a:r>
            <a:r>
              <a:rPr lang="ru-RU" dirty="0" smtClean="0"/>
              <a:t> стала. </a:t>
            </a:r>
            <a:r>
              <a:rPr lang="ru-RU" dirty="0" err="1" smtClean="0"/>
              <a:t>Ти</a:t>
            </a:r>
            <a:r>
              <a:rPr lang="ru-RU" dirty="0" smtClean="0"/>
              <a:t> взяла </a:t>
            </a:r>
          </a:p>
          <a:p>
            <a:pPr>
              <a:buNone/>
            </a:pPr>
            <a:r>
              <a:rPr lang="ru-RU" dirty="0" smtClean="0"/>
              <a:t> Мене, маленького, за руку </a:t>
            </a:r>
          </a:p>
          <a:p>
            <a:pPr>
              <a:buNone/>
            </a:pPr>
            <a:r>
              <a:rPr lang="ru-RU" dirty="0" smtClean="0"/>
              <a:t> І в школу </a:t>
            </a:r>
            <a:r>
              <a:rPr lang="ru-RU" dirty="0" err="1" smtClean="0"/>
              <a:t>хлопця</a:t>
            </a:r>
            <a:r>
              <a:rPr lang="ru-RU" dirty="0" smtClean="0"/>
              <a:t> </a:t>
            </a:r>
            <a:r>
              <a:rPr lang="ru-RU" dirty="0" err="1" smtClean="0"/>
              <a:t>одвела</a:t>
            </a:r>
            <a:r>
              <a:rPr lang="ru-RU" dirty="0" smtClean="0"/>
              <a:t> </a:t>
            </a:r>
          </a:p>
          <a:p>
            <a:pPr>
              <a:buNone/>
            </a:pPr>
            <a:r>
              <a:rPr lang="ru-RU" dirty="0" smtClean="0"/>
              <a:t> До </a:t>
            </a:r>
            <a:r>
              <a:rPr lang="ru-RU" dirty="0" err="1" smtClean="0"/>
              <a:t>п'яного</a:t>
            </a:r>
            <a:r>
              <a:rPr lang="ru-RU" dirty="0" smtClean="0"/>
              <a:t> </a:t>
            </a:r>
            <a:r>
              <a:rPr lang="ru-RU" dirty="0" err="1" smtClean="0"/>
              <a:t>дяка</a:t>
            </a:r>
            <a:r>
              <a:rPr lang="ru-RU" dirty="0" smtClean="0"/>
              <a:t> в науку. </a:t>
            </a:r>
          </a:p>
          <a:p>
            <a:pPr>
              <a:buNone/>
            </a:pPr>
            <a:r>
              <a:rPr lang="ru-RU" dirty="0" smtClean="0"/>
              <a:t> «</a:t>
            </a:r>
            <a:r>
              <a:rPr lang="ru-RU" dirty="0" err="1" smtClean="0"/>
              <a:t>Учися</a:t>
            </a:r>
            <a:r>
              <a:rPr lang="ru-RU" dirty="0" smtClean="0"/>
              <a:t>, </a:t>
            </a:r>
            <a:r>
              <a:rPr lang="ru-RU" dirty="0" err="1" smtClean="0"/>
              <a:t>серденько</a:t>
            </a:r>
            <a:r>
              <a:rPr lang="ru-RU" dirty="0" smtClean="0"/>
              <a:t>, колись </a:t>
            </a:r>
          </a:p>
          <a:p>
            <a:pPr>
              <a:buNone/>
            </a:pPr>
            <a:r>
              <a:rPr lang="ru-RU" dirty="0" smtClean="0"/>
              <a:t> З нас </a:t>
            </a:r>
            <a:r>
              <a:rPr lang="ru-RU" dirty="0" err="1" smtClean="0"/>
              <a:t>будуть</a:t>
            </a:r>
            <a:r>
              <a:rPr lang="ru-RU" dirty="0" smtClean="0"/>
              <a:t> люде»,— </a:t>
            </a:r>
            <a:r>
              <a:rPr lang="ru-RU" dirty="0" err="1" smtClean="0"/>
              <a:t>ти</a:t>
            </a:r>
            <a:r>
              <a:rPr lang="ru-RU" dirty="0" smtClean="0"/>
              <a:t> сказала. </a:t>
            </a:r>
          </a:p>
          <a:p>
            <a:pPr>
              <a:buNone/>
            </a:pPr>
            <a:r>
              <a:rPr lang="ru-RU" dirty="0" smtClean="0"/>
              <a:t> А я </a:t>
            </a:r>
            <a:r>
              <a:rPr lang="ru-RU" dirty="0" err="1" smtClean="0"/>
              <a:t>й</a:t>
            </a:r>
            <a:r>
              <a:rPr lang="ru-RU" dirty="0" smtClean="0"/>
              <a:t> </a:t>
            </a:r>
            <a:r>
              <a:rPr lang="ru-RU" dirty="0" err="1" smtClean="0"/>
              <a:t>послухав</a:t>
            </a:r>
            <a:r>
              <a:rPr lang="ru-RU" dirty="0" smtClean="0"/>
              <a:t>, </a:t>
            </a:r>
            <a:r>
              <a:rPr lang="ru-RU" dirty="0" err="1" smtClean="0"/>
              <a:t>і</a:t>
            </a:r>
            <a:r>
              <a:rPr lang="ru-RU" dirty="0" smtClean="0"/>
              <a:t> </a:t>
            </a:r>
            <a:r>
              <a:rPr lang="ru-RU" dirty="0" err="1" smtClean="0"/>
              <a:t>учивсь</a:t>
            </a:r>
            <a:r>
              <a:rPr lang="ru-RU" dirty="0" smtClean="0"/>
              <a:t>, </a:t>
            </a:r>
          </a:p>
          <a:p>
            <a:pPr>
              <a:buNone/>
            </a:pPr>
            <a:r>
              <a:rPr lang="ru-RU" dirty="0" smtClean="0"/>
              <a:t> І </a:t>
            </a:r>
            <a:r>
              <a:rPr lang="ru-RU" dirty="0" err="1" smtClean="0"/>
              <a:t>вивчився</a:t>
            </a:r>
            <a:r>
              <a:rPr lang="ru-RU" dirty="0" smtClean="0"/>
              <a:t>. А </a:t>
            </a:r>
            <a:r>
              <a:rPr lang="ru-RU" dirty="0" err="1" smtClean="0"/>
              <a:t>ти</a:t>
            </a:r>
            <a:r>
              <a:rPr lang="ru-RU" dirty="0" smtClean="0"/>
              <a:t> </a:t>
            </a:r>
            <a:r>
              <a:rPr lang="ru-RU" dirty="0" err="1" smtClean="0"/>
              <a:t>збрехала</a:t>
            </a:r>
            <a:r>
              <a:rPr lang="ru-RU" dirty="0" smtClean="0"/>
              <a:t>. </a:t>
            </a:r>
          </a:p>
          <a:p>
            <a:pPr>
              <a:buNone/>
            </a:pPr>
            <a:r>
              <a:rPr lang="ru-RU" dirty="0" smtClean="0"/>
              <a:t> </a:t>
            </a:r>
            <a:r>
              <a:rPr lang="ru-RU" dirty="0" err="1" smtClean="0"/>
              <a:t>Які</a:t>
            </a:r>
            <a:r>
              <a:rPr lang="ru-RU" dirty="0" smtClean="0"/>
              <a:t> </a:t>
            </a:r>
            <a:r>
              <a:rPr lang="ru-RU" dirty="0" err="1" smtClean="0"/>
              <a:t>з</a:t>
            </a:r>
            <a:r>
              <a:rPr lang="ru-RU" dirty="0" smtClean="0"/>
              <a:t> нас люде? Та дарма! </a:t>
            </a:r>
          </a:p>
          <a:p>
            <a:pPr>
              <a:buNone/>
            </a:pPr>
            <a:r>
              <a:rPr lang="ru-RU" dirty="0" smtClean="0"/>
              <a:t> Ми не лукавили </a:t>
            </a:r>
            <a:r>
              <a:rPr lang="ru-RU" dirty="0" err="1" smtClean="0"/>
              <a:t>з</a:t>
            </a:r>
            <a:r>
              <a:rPr lang="ru-RU" dirty="0" smtClean="0"/>
              <a:t> тобою, </a:t>
            </a:r>
          </a:p>
          <a:p>
            <a:pPr>
              <a:buNone/>
            </a:pPr>
            <a:r>
              <a:rPr lang="ru-RU" dirty="0" smtClean="0"/>
              <a:t> Ми просто </a:t>
            </a:r>
            <a:r>
              <a:rPr lang="ru-RU" dirty="0" err="1" smtClean="0"/>
              <a:t>йшли</a:t>
            </a:r>
            <a:r>
              <a:rPr lang="ru-RU" dirty="0" smtClean="0"/>
              <a:t>; у нас нема </a:t>
            </a:r>
          </a:p>
          <a:p>
            <a:pPr>
              <a:buNone/>
            </a:pPr>
            <a:r>
              <a:rPr lang="ru-RU" dirty="0" smtClean="0"/>
              <a:t> Зерна </a:t>
            </a:r>
            <a:r>
              <a:rPr lang="ru-RU" dirty="0" err="1" smtClean="0"/>
              <a:t>неправди</a:t>
            </a:r>
            <a:r>
              <a:rPr lang="ru-RU" dirty="0" smtClean="0"/>
              <a:t> за собою. </a:t>
            </a:r>
          </a:p>
          <a:p>
            <a:pPr>
              <a:buNone/>
            </a:pPr>
            <a:r>
              <a:rPr lang="ru-RU" dirty="0" smtClean="0"/>
              <a:t> </a:t>
            </a:r>
            <a:r>
              <a:rPr lang="ru-RU" dirty="0" err="1" smtClean="0"/>
              <a:t>Ходімо</a:t>
            </a:r>
            <a:r>
              <a:rPr lang="ru-RU" dirty="0" smtClean="0"/>
              <a:t> ж, </a:t>
            </a:r>
            <a:r>
              <a:rPr lang="ru-RU" dirty="0" err="1" smtClean="0"/>
              <a:t>доленько</a:t>
            </a:r>
            <a:r>
              <a:rPr lang="ru-RU" dirty="0" smtClean="0"/>
              <a:t> моя! </a:t>
            </a:r>
          </a:p>
          <a:p>
            <a:pPr>
              <a:buNone/>
            </a:pPr>
            <a:r>
              <a:rPr lang="ru-RU" dirty="0" smtClean="0"/>
              <a:t> </a:t>
            </a:r>
            <a:r>
              <a:rPr lang="ru-RU" dirty="0" err="1" smtClean="0"/>
              <a:t>Мій</a:t>
            </a:r>
            <a:r>
              <a:rPr lang="ru-RU" dirty="0" smtClean="0"/>
              <a:t> </a:t>
            </a:r>
            <a:r>
              <a:rPr lang="ru-RU" dirty="0" err="1" smtClean="0"/>
              <a:t>друже</a:t>
            </a:r>
            <a:r>
              <a:rPr lang="ru-RU" dirty="0" smtClean="0"/>
              <a:t> </a:t>
            </a:r>
            <a:r>
              <a:rPr lang="ru-RU" dirty="0" err="1" smtClean="0"/>
              <a:t>вбогий</a:t>
            </a:r>
            <a:r>
              <a:rPr lang="ru-RU" dirty="0" smtClean="0"/>
              <a:t>, </a:t>
            </a:r>
            <a:r>
              <a:rPr lang="ru-RU" dirty="0" err="1" smtClean="0"/>
              <a:t>нелукавий</a:t>
            </a:r>
            <a:r>
              <a:rPr lang="ru-RU" dirty="0" smtClean="0"/>
              <a:t>! </a:t>
            </a:r>
          </a:p>
          <a:p>
            <a:pPr>
              <a:buNone/>
            </a:pPr>
            <a:r>
              <a:rPr lang="ru-RU" dirty="0" smtClean="0"/>
              <a:t> </a:t>
            </a:r>
            <a:r>
              <a:rPr lang="ru-RU" dirty="0" err="1" smtClean="0"/>
              <a:t>Ходімо</a:t>
            </a:r>
            <a:r>
              <a:rPr lang="ru-RU" dirty="0" smtClean="0"/>
              <a:t> дальше, дальше слава, </a:t>
            </a:r>
          </a:p>
          <a:p>
            <a:pPr>
              <a:buNone/>
            </a:pPr>
            <a:r>
              <a:rPr lang="ru-RU" dirty="0" smtClean="0"/>
              <a:t> А слава — </a:t>
            </a:r>
            <a:r>
              <a:rPr lang="ru-RU" dirty="0" err="1" smtClean="0"/>
              <a:t>заповідь</a:t>
            </a:r>
            <a:r>
              <a:rPr lang="ru-RU" dirty="0" smtClean="0"/>
              <a:t> моя. </a:t>
            </a:r>
          </a:p>
          <a:p>
            <a:pPr>
              <a:buNone/>
            </a:pPr>
            <a:endParaRPr lang="ru-RU" dirty="0" smtClean="0"/>
          </a:p>
          <a:p>
            <a:pPr>
              <a:buNone/>
            </a:pPr>
            <a:r>
              <a:rPr lang="ru-RU" dirty="0" smtClean="0"/>
              <a:t>[9 лютого 1858, </a:t>
            </a:r>
          </a:p>
          <a:p>
            <a:pPr>
              <a:buNone/>
            </a:pPr>
            <a:r>
              <a:rPr lang="ru-RU" dirty="0" smtClean="0"/>
              <a:t> </a:t>
            </a:r>
            <a:r>
              <a:rPr lang="ru-RU" dirty="0" err="1" smtClean="0"/>
              <a:t>Нижній</a:t>
            </a:r>
            <a:r>
              <a:rPr lang="ru-RU" dirty="0" smtClean="0"/>
              <a:t> Новгород]</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8329642" cy="6429420"/>
          </a:xfrm>
        </p:spPr>
        <p:txBody>
          <a:bodyPr>
            <a:normAutofit/>
          </a:bodyPr>
          <a:lstStyle/>
          <a:p>
            <a:pPr>
              <a:lnSpc>
                <a:spcPct val="80000"/>
              </a:lnSpc>
              <a:buNone/>
            </a:pPr>
            <a:r>
              <a:rPr lang="en-US" b="1" dirty="0" smtClean="0">
                <a:latin typeface="Garamond" pitchFamily="18" charset="0"/>
              </a:rPr>
              <a:t>    </a:t>
            </a:r>
            <a:r>
              <a:rPr lang="uk-UA" sz="2600" b="1" dirty="0" smtClean="0">
                <a:latin typeface="Garamond" pitchFamily="18" charset="0"/>
              </a:rPr>
              <a:t>1822</a:t>
            </a:r>
            <a:r>
              <a:rPr lang="ru-RU" sz="2600" b="1" dirty="0" smtClean="0">
                <a:latin typeface="Garamond" pitchFamily="18" charset="0"/>
              </a:rPr>
              <a:t>р.</a:t>
            </a:r>
            <a:r>
              <a:rPr lang="uk-UA" sz="2600" b="1" dirty="0" smtClean="0">
                <a:latin typeface="Garamond" pitchFamily="18" charset="0"/>
              </a:rPr>
              <a:t> батько віддав його “в </a:t>
            </a:r>
            <a:r>
              <a:rPr lang="uk-UA" sz="2600" b="1" dirty="0" err="1" smtClean="0">
                <a:latin typeface="Garamond" pitchFamily="18" charset="0"/>
              </a:rPr>
              <a:t>науку”</a:t>
            </a:r>
            <a:r>
              <a:rPr lang="uk-UA" sz="2600" b="1" dirty="0" smtClean="0">
                <a:latin typeface="Garamond" pitchFamily="18" charset="0"/>
              </a:rPr>
              <a:t> до кирилівського дяка. За два роки Тарас навчився читати й писати, і, можливо, засвоїв якісь знання з арифметики. Читав він дещо й крім Псалтиря. </a:t>
            </a:r>
            <a:endParaRPr lang="en-US" sz="2600" b="1" dirty="0" smtClean="0">
              <a:latin typeface="Adobe Caslon Pro Bold" pitchFamily="18" charset="0"/>
            </a:endParaRPr>
          </a:p>
          <a:p>
            <a:pPr>
              <a:lnSpc>
                <a:spcPct val="80000"/>
              </a:lnSpc>
              <a:buNone/>
            </a:pPr>
            <a:endParaRPr lang="en-US" sz="2600" b="1" dirty="0" smtClean="0">
              <a:latin typeface="Adobe Caslon Pro Bold" pitchFamily="18" charset="0"/>
            </a:endParaRPr>
          </a:p>
          <a:p>
            <a:pPr>
              <a:lnSpc>
                <a:spcPct val="80000"/>
              </a:lnSpc>
              <a:buNone/>
            </a:pPr>
            <a:r>
              <a:rPr lang="en-US" sz="2600" b="1" dirty="0" smtClean="0">
                <a:latin typeface="Adobe Caslon Pro Bold" pitchFamily="18" charset="0"/>
              </a:rPr>
              <a:t>	</a:t>
            </a:r>
            <a:r>
              <a:rPr lang="uk-UA" sz="2600" b="1" dirty="0" smtClean="0">
                <a:latin typeface="Garamond" pitchFamily="18" charset="0"/>
              </a:rPr>
              <a:t>Після смерті у 1823</a:t>
            </a:r>
            <a:r>
              <a:rPr lang="ru-RU" sz="2600" b="1" dirty="0" smtClean="0">
                <a:latin typeface="Garamond" pitchFamily="18" charset="0"/>
              </a:rPr>
              <a:t>р.</a:t>
            </a:r>
            <a:r>
              <a:rPr lang="uk-UA" sz="2600" b="1" dirty="0" smtClean="0">
                <a:latin typeface="Garamond" pitchFamily="18" charset="0"/>
              </a:rPr>
              <a:t> матері і 1825</a:t>
            </a:r>
            <a:r>
              <a:rPr lang="ru-RU" sz="2600" b="1" dirty="0" smtClean="0">
                <a:latin typeface="Garamond" pitchFamily="18" charset="0"/>
              </a:rPr>
              <a:t>р. </a:t>
            </a:r>
            <a:r>
              <a:rPr lang="uk-UA" sz="2600" b="1" dirty="0" smtClean="0">
                <a:latin typeface="Garamond" pitchFamily="18" charset="0"/>
              </a:rPr>
              <a:t>батька Тарас залишився сиротою. Деякий час був </a:t>
            </a:r>
            <a:r>
              <a:rPr lang="uk-UA" sz="2600" b="1" dirty="0" err="1" smtClean="0">
                <a:latin typeface="Garamond" pitchFamily="18" charset="0"/>
              </a:rPr>
              <a:t>“школярем-попихачем”</a:t>
            </a:r>
            <a:r>
              <a:rPr lang="uk-UA" sz="2600" b="1" dirty="0" smtClean="0">
                <a:latin typeface="Garamond" pitchFamily="18" charset="0"/>
              </a:rPr>
              <a:t> у дяка </a:t>
            </a:r>
            <a:r>
              <a:rPr lang="uk-UA" sz="2600" b="1" dirty="0" err="1" smtClean="0">
                <a:latin typeface="Garamond" pitchFamily="18" charset="0"/>
              </a:rPr>
              <a:t>Богорського</a:t>
            </a:r>
            <a:r>
              <a:rPr lang="uk-UA" sz="2600" b="1" dirty="0" smtClean="0">
                <a:latin typeface="Garamond" pitchFamily="18" charset="0"/>
              </a:rPr>
              <a:t>. Вже в шкільні роки малим Тарасом оволоділа непереборна пристрасть до малювання. Він мріяв </a:t>
            </a:r>
            <a:r>
              <a:rPr lang="uk-UA" sz="2600" b="1" dirty="0" err="1" smtClean="0">
                <a:latin typeface="Garamond" pitchFamily="18" charset="0"/>
              </a:rPr>
              <a:t>“сделаться</a:t>
            </a:r>
            <a:r>
              <a:rPr lang="ru-RU" sz="2600" b="1" dirty="0" smtClean="0">
                <a:latin typeface="Garamond" pitchFamily="18" charset="0"/>
              </a:rPr>
              <a:t> когда-нибудь хоть посредственным маляром”</a:t>
            </a:r>
            <a:r>
              <a:rPr lang="uk-UA" sz="2600" b="1" dirty="0" smtClean="0">
                <a:latin typeface="Garamond" pitchFamily="18" charset="0"/>
              </a:rPr>
              <a:t> і вперто шукав у навколишніх селах учителя малювання. Та після кількох невдалих спроб повернувся до Кирилівки, де пас громадську череду і майже рік наймитував у священика Григорія Кошиця.</a:t>
            </a:r>
            <a:endParaRPr lang="ru-RU" sz="2600" b="1" dirty="0" smtClean="0">
              <a:latin typeface="Garamond" pitchFamily="18" charset="0"/>
            </a:endParaRPr>
          </a:p>
          <a:p>
            <a:endParaRPr lang="ru-RU"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3571900" cy="5643601"/>
          </a:xfrm>
        </p:spPr>
        <p:txBody>
          <a:bodyPr>
            <a:normAutofit fontScale="92500" lnSpcReduction="20000"/>
          </a:bodyPr>
          <a:lstStyle/>
          <a:p>
            <a:pPr>
              <a:buNone/>
            </a:pPr>
            <a:r>
              <a:rPr lang="en-US" b="1" dirty="0" smtClean="0">
                <a:latin typeface="Garamond" pitchFamily="18" charset="0"/>
              </a:rPr>
              <a:t>    </a:t>
            </a:r>
            <a:r>
              <a:rPr lang="uk-UA" sz="2400" b="1" dirty="0" smtClean="0">
                <a:latin typeface="Garamond" pitchFamily="18" charset="0"/>
              </a:rPr>
              <a:t>Наприкінці </a:t>
            </a:r>
            <a:r>
              <a:rPr lang="uk-UA" sz="2400" b="1" dirty="0" smtClean="0">
                <a:latin typeface="Garamond" pitchFamily="18" charset="0"/>
              </a:rPr>
              <a:t>1828 або на початку 1829</a:t>
            </a:r>
            <a:r>
              <a:rPr lang="ru-RU" sz="2400" b="1" dirty="0" smtClean="0">
                <a:latin typeface="Garamond" pitchFamily="18" charset="0"/>
              </a:rPr>
              <a:t>р. </a:t>
            </a:r>
            <a:r>
              <a:rPr lang="uk-UA" sz="2400" b="1" dirty="0" smtClean="0">
                <a:latin typeface="Garamond" pitchFamily="18" charset="0"/>
              </a:rPr>
              <a:t>Тараса взято до поміщицького двору у Вільшані, яка дісталася в спадщину позашлюбному синові В. </a:t>
            </a:r>
            <a:r>
              <a:rPr lang="uk-UA" sz="2400" b="1" dirty="0" err="1" smtClean="0">
                <a:latin typeface="Garamond" pitchFamily="18" charset="0"/>
              </a:rPr>
              <a:t>Енгельгардта</a:t>
            </a:r>
            <a:r>
              <a:rPr lang="uk-UA" sz="2400" b="1" dirty="0" smtClean="0">
                <a:latin typeface="Garamond" pitchFamily="18" charset="0"/>
              </a:rPr>
              <a:t>, ад'ютантові віленського військового губернатора П. </a:t>
            </a:r>
            <a:r>
              <a:rPr lang="uk-UA" sz="2400" b="1" dirty="0" err="1" smtClean="0">
                <a:latin typeface="Garamond" pitchFamily="18" charset="0"/>
              </a:rPr>
              <a:t>Енгельгардту</a:t>
            </a:r>
            <a:r>
              <a:rPr lang="uk-UA" sz="2400" b="1" dirty="0" smtClean="0">
                <a:latin typeface="Garamond" pitchFamily="18" charset="0"/>
              </a:rPr>
              <a:t>.</a:t>
            </a:r>
            <a:endParaRPr lang="en-US" sz="2400" b="1" dirty="0" smtClean="0">
              <a:latin typeface="Garamond" pitchFamily="18" charset="0"/>
            </a:endParaRPr>
          </a:p>
          <a:p>
            <a:pPr>
              <a:buNone/>
            </a:pPr>
            <a:r>
              <a:rPr lang="en-US" sz="2400" b="1" dirty="0" smtClean="0">
                <a:latin typeface="Garamond" pitchFamily="18" charset="0"/>
              </a:rPr>
              <a:t> </a:t>
            </a:r>
            <a:r>
              <a:rPr lang="en-US" sz="2400" b="1" dirty="0" smtClean="0">
                <a:latin typeface="Garamond" pitchFamily="18" charset="0"/>
              </a:rPr>
              <a:t>    </a:t>
            </a:r>
            <a:r>
              <a:rPr lang="uk-UA" sz="2400" b="1" dirty="0" smtClean="0">
                <a:latin typeface="Garamond" pitchFamily="18" charset="0"/>
              </a:rPr>
              <a:t>Восени 1829</a:t>
            </a:r>
            <a:r>
              <a:rPr lang="ru-RU" sz="2400" b="1" dirty="0" smtClean="0">
                <a:latin typeface="Garamond" pitchFamily="18" charset="0"/>
              </a:rPr>
              <a:t>р. </a:t>
            </a:r>
            <a:r>
              <a:rPr lang="uk-UA" sz="2400" b="1" dirty="0" smtClean="0">
                <a:latin typeface="Garamond" pitchFamily="18" charset="0"/>
              </a:rPr>
              <a:t>Шевченко супроводжує валку з майном молодого пана до Вільно. У списку дворових його записано здатним </a:t>
            </a:r>
            <a:r>
              <a:rPr lang="uk-UA" sz="2400" b="1" dirty="0" err="1" smtClean="0">
                <a:latin typeface="Garamond" pitchFamily="18" charset="0"/>
              </a:rPr>
              <a:t>“на</a:t>
            </a:r>
            <a:r>
              <a:rPr lang="uk-UA" sz="2400" b="1" dirty="0" smtClean="0">
                <a:latin typeface="Garamond" pitchFamily="18" charset="0"/>
              </a:rPr>
              <a:t> </a:t>
            </a:r>
            <a:r>
              <a:rPr lang="uk-UA" sz="2400" b="1" dirty="0" err="1" smtClean="0">
                <a:latin typeface="Garamond" pitchFamily="18" charset="0"/>
              </a:rPr>
              <a:t>комнатного</a:t>
            </a:r>
            <a:r>
              <a:rPr lang="uk-UA" sz="2400" b="1" dirty="0" smtClean="0">
                <a:latin typeface="Garamond" pitchFamily="18" charset="0"/>
              </a:rPr>
              <a:t> </a:t>
            </a:r>
            <a:r>
              <a:rPr lang="uk-UA" sz="2400" b="1" dirty="0" err="1" smtClean="0">
                <a:latin typeface="Garamond" pitchFamily="18" charset="0"/>
              </a:rPr>
              <a:t>живописца”</a:t>
            </a:r>
            <a:r>
              <a:rPr lang="uk-UA" sz="2400" b="1" dirty="0" smtClean="0">
                <a:latin typeface="Garamond" pitchFamily="18" charset="0"/>
              </a:rPr>
              <a:t>.</a:t>
            </a:r>
            <a:endParaRPr lang="ru-RU" sz="2400" b="1" dirty="0" smtClean="0">
              <a:latin typeface="Garamond" pitchFamily="18" charset="0"/>
            </a:endParaRPr>
          </a:p>
          <a:p>
            <a:pPr>
              <a:buNone/>
            </a:pPr>
            <a:endParaRPr lang="ru-RU" sz="2400" dirty="0"/>
          </a:p>
        </p:txBody>
      </p:sp>
      <p:pic>
        <p:nvPicPr>
          <p:cNvPr id="3076" name="Picture 4"/>
          <p:cNvPicPr>
            <a:picLocks noChangeAspect="1" noChangeArrowheads="1"/>
          </p:cNvPicPr>
          <p:nvPr/>
        </p:nvPicPr>
        <p:blipFill>
          <a:blip r:embed="rId2"/>
          <a:srcRect/>
          <a:stretch>
            <a:fillRect/>
          </a:stretch>
        </p:blipFill>
        <p:spPr bwMode="auto">
          <a:xfrm>
            <a:off x="4429124" y="571480"/>
            <a:ext cx="4337860" cy="4143404"/>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58204" cy="5768997"/>
          </a:xfrm>
        </p:spPr>
        <p:txBody>
          <a:bodyPr/>
          <a:lstStyle/>
          <a:p>
            <a:pPr>
              <a:buNone/>
            </a:pPr>
            <a:r>
              <a:rPr lang="en-US" dirty="0" smtClean="0"/>
              <a:t> </a:t>
            </a:r>
            <a:endParaRPr lang="ru-RU" dirty="0"/>
          </a:p>
        </p:txBody>
      </p:sp>
      <p:sp>
        <p:nvSpPr>
          <p:cNvPr id="4" name="Прямоугольник 3"/>
          <p:cNvSpPr/>
          <p:nvPr/>
        </p:nvSpPr>
        <p:spPr>
          <a:xfrm>
            <a:off x="357158" y="214290"/>
            <a:ext cx="7858180" cy="1938992"/>
          </a:xfrm>
          <a:prstGeom prst="rect">
            <a:avLst/>
          </a:prstGeom>
        </p:spPr>
        <p:txBody>
          <a:bodyPr wrap="square">
            <a:spAutoFit/>
          </a:bodyPr>
          <a:lstStyle/>
          <a:p>
            <a:r>
              <a:rPr lang="uk-UA" sz="2000" b="1" dirty="0" smtClean="0">
                <a:latin typeface="Garamond" pitchFamily="18" charset="0"/>
              </a:rPr>
              <a:t>У Вільно Шевченко виконує обов'язки козачка в панських </a:t>
            </a:r>
            <a:r>
              <a:rPr lang="uk-UA" sz="2000" b="1" dirty="0" err="1" smtClean="0">
                <a:latin typeface="Garamond" pitchFamily="18" charset="0"/>
              </a:rPr>
              <a:t>покоях</a:t>
            </a:r>
            <a:r>
              <a:rPr lang="uk-UA" sz="2000" b="1" dirty="0" smtClean="0">
                <a:latin typeface="Garamond" pitchFamily="18" charset="0"/>
              </a:rPr>
              <a:t>. А у вільний час потай від пана перемальовує лубочні картинки. Шевченка віддають вчитися малюванню. Найвірогідніше, що він короткий час учився у </a:t>
            </a:r>
            <a:r>
              <a:rPr lang="uk-UA" sz="2000" b="1" dirty="0" err="1" smtClean="0">
                <a:latin typeface="Garamond" pitchFamily="18" charset="0"/>
              </a:rPr>
              <a:t>Яна-Батіста</a:t>
            </a:r>
            <a:r>
              <a:rPr lang="uk-UA" sz="2000" b="1" dirty="0" smtClean="0">
                <a:latin typeface="Garamond" pitchFamily="18" charset="0"/>
              </a:rPr>
              <a:t> Лампі (1775 — 1837), який з кінця 1829</a:t>
            </a:r>
            <a:r>
              <a:rPr lang="ru-RU" sz="2000" b="1" dirty="0" smtClean="0">
                <a:latin typeface="Garamond" pitchFamily="18" charset="0"/>
              </a:rPr>
              <a:t>р. до</a:t>
            </a:r>
            <a:r>
              <a:rPr lang="uk-UA" sz="2000" b="1" dirty="0" smtClean="0">
                <a:latin typeface="Garamond" pitchFamily="18" charset="0"/>
              </a:rPr>
              <a:t> весни 1830</a:t>
            </a:r>
            <a:r>
              <a:rPr lang="ru-RU" sz="2000" b="1" dirty="0" smtClean="0">
                <a:latin typeface="Garamond" pitchFamily="18" charset="0"/>
              </a:rPr>
              <a:t>р.</a:t>
            </a:r>
            <a:r>
              <a:rPr lang="uk-UA" sz="2000" b="1" dirty="0" smtClean="0">
                <a:latin typeface="Garamond" pitchFamily="18" charset="0"/>
              </a:rPr>
              <a:t> перебував у Вільно, або в Яна </a:t>
            </a:r>
            <a:r>
              <a:rPr lang="uk-UA" sz="2000" b="1" dirty="0" err="1" smtClean="0">
                <a:latin typeface="Garamond" pitchFamily="18" charset="0"/>
              </a:rPr>
              <a:t>Рустема</a:t>
            </a:r>
            <a:r>
              <a:rPr lang="uk-UA" sz="2000" b="1" dirty="0" smtClean="0">
                <a:latin typeface="Garamond" pitchFamily="18" charset="0"/>
              </a:rPr>
              <a:t> (? — 1835), професора живопису Віленського університету. </a:t>
            </a:r>
            <a:endParaRPr lang="ru-RU" sz="2000" dirty="0"/>
          </a:p>
        </p:txBody>
      </p:sp>
      <p:sp>
        <p:nvSpPr>
          <p:cNvPr id="5" name="Прямоугольник 4"/>
          <p:cNvSpPr/>
          <p:nvPr/>
        </p:nvSpPr>
        <p:spPr>
          <a:xfrm>
            <a:off x="428596" y="2214554"/>
            <a:ext cx="7500990" cy="1631216"/>
          </a:xfrm>
          <a:prstGeom prst="rect">
            <a:avLst/>
          </a:prstGeom>
        </p:spPr>
        <p:txBody>
          <a:bodyPr wrap="square">
            <a:spAutoFit/>
          </a:bodyPr>
          <a:lstStyle/>
          <a:p>
            <a:r>
              <a:rPr lang="uk-UA" sz="2000" b="1" dirty="0" smtClean="0">
                <a:latin typeface="Garamond" pitchFamily="18" charset="0"/>
              </a:rPr>
              <a:t>Після початку польського повстання 1830</a:t>
            </a:r>
            <a:r>
              <a:rPr lang="ru-RU" sz="2000" b="1" dirty="0" smtClean="0">
                <a:latin typeface="Garamond" pitchFamily="18" charset="0"/>
              </a:rPr>
              <a:t>р.</a:t>
            </a:r>
            <a:r>
              <a:rPr lang="uk-UA" sz="2000" b="1" dirty="0" smtClean="0">
                <a:latin typeface="Garamond" pitchFamily="18" charset="0"/>
              </a:rPr>
              <a:t> віленський військовий губернатор змушений був піти у відставку. Поїхав до Петербурга і його ад'ютант </a:t>
            </a:r>
            <a:r>
              <a:rPr lang="uk-UA" sz="2000" b="1" dirty="0" err="1" smtClean="0">
                <a:latin typeface="Garamond" pitchFamily="18" charset="0"/>
              </a:rPr>
              <a:t>Енгельгардт</a:t>
            </a:r>
            <a:r>
              <a:rPr lang="uk-UA" sz="2000" b="1" dirty="0" smtClean="0">
                <a:latin typeface="Garamond" pitchFamily="18" charset="0"/>
              </a:rPr>
              <a:t>. Десь наприкінці лютого 1831</a:t>
            </a:r>
            <a:r>
              <a:rPr lang="ru-RU" sz="2000" b="1" dirty="0" smtClean="0">
                <a:latin typeface="Garamond" pitchFamily="18" charset="0"/>
              </a:rPr>
              <a:t>р.</a:t>
            </a:r>
            <a:r>
              <a:rPr lang="uk-UA" sz="2000" b="1" dirty="0" smtClean="0">
                <a:latin typeface="Garamond" pitchFamily="18" charset="0"/>
              </a:rPr>
              <a:t> помандрував до столиці у валці з панським майном і Шевченко.</a:t>
            </a:r>
            <a:endParaRPr lang="ru-R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58204" cy="5768997"/>
          </a:xfrm>
        </p:spPr>
        <p:txBody>
          <a:bodyPr/>
          <a:lstStyle/>
          <a:p>
            <a:pPr>
              <a:buNone/>
            </a:pPr>
            <a:r>
              <a:rPr lang="en-US" dirty="0" smtClean="0"/>
              <a:t> </a:t>
            </a:r>
            <a:endParaRPr lang="ru-RU" dirty="0"/>
          </a:p>
        </p:txBody>
      </p:sp>
      <p:sp>
        <p:nvSpPr>
          <p:cNvPr id="4" name="Прямоугольник 3"/>
          <p:cNvSpPr/>
          <p:nvPr/>
        </p:nvSpPr>
        <p:spPr>
          <a:xfrm>
            <a:off x="285720" y="214290"/>
            <a:ext cx="7858180" cy="707886"/>
          </a:xfrm>
          <a:prstGeom prst="rect">
            <a:avLst/>
          </a:prstGeom>
        </p:spPr>
        <p:txBody>
          <a:bodyPr wrap="square">
            <a:spAutoFit/>
          </a:bodyPr>
          <a:lstStyle/>
          <a:p>
            <a:r>
              <a:rPr lang="uk-UA" sz="2000" b="1" dirty="0" smtClean="0">
                <a:latin typeface="Garamond" pitchFamily="18" charset="0"/>
              </a:rPr>
              <a:t>1832</a:t>
            </a:r>
            <a:r>
              <a:rPr lang="ru-RU" sz="2000" b="1" dirty="0" smtClean="0">
                <a:latin typeface="Garamond" pitchFamily="18" charset="0"/>
              </a:rPr>
              <a:t>р.</a:t>
            </a:r>
            <a:r>
              <a:rPr lang="uk-UA" sz="2000" b="1" dirty="0" smtClean="0">
                <a:latin typeface="Garamond" pitchFamily="18" charset="0"/>
              </a:rPr>
              <a:t> </a:t>
            </a:r>
            <a:r>
              <a:rPr lang="uk-UA" sz="2000" b="1" dirty="0" err="1" smtClean="0">
                <a:latin typeface="Garamond" pitchFamily="18" charset="0"/>
              </a:rPr>
              <a:t>Енгельгардт</a:t>
            </a:r>
            <a:r>
              <a:rPr lang="uk-UA" sz="2000" b="1" dirty="0" smtClean="0">
                <a:latin typeface="Garamond" pitchFamily="18" charset="0"/>
              </a:rPr>
              <a:t> законтрактовує Шевченка на чотири роки майстрові петербурзького малярного цеху В.</a:t>
            </a:r>
            <a:r>
              <a:rPr lang="ru-RU" sz="2000" b="1" dirty="0" smtClean="0">
                <a:latin typeface="Garamond" pitchFamily="18" charset="0"/>
              </a:rPr>
              <a:t> </a:t>
            </a:r>
            <a:r>
              <a:rPr lang="ru-RU" sz="2000" b="1" dirty="0" err="1" smtClean="0">
                <a:latin typeface="Garamond" pitchFamily="18" charset="0"/>
              </a:rPr>
              <a:t>Ширяєву</a:t>
            </a:r>
            <a:r>
              <a:rPr lang="ru-RU" sz="2000" b="1" dirty="0" smtClean="0">
                <a:latin typeface="Garamond" pitchFamily="18" charset="0"/>
              </a:rPr>
              <a:t>.</a:t>
            </a:r>
            <a:r>
              <a:rPr lang="ru-RU" sz="2000" dirty="0" smtClean="0"/>
              <a:t> </a:t>
            </a:r>
            <a:endParaRPr lang="ru-RU" sz="2000" dirty="0"/>
          </a:p>
        </p:txBody>
      </p:sp>
      <p:sp>
        <p:nvSpPr>
          <p:cNvPr id="5" name="Прямоугольник 4"/>
          <p:cNvSpPr/>
          <p:nvPr/>
        </p:nvSpPr>
        <p:spPr>
          <a:xfrm>
            <a:off x="285720" y="1214422"/>
            <a:ext cx="7858180" cy="707886"/>
          </a:xfrm>
          <a:prstGeom prst="rect">
            <a:avLst/>
          </a:prstGeom>
        </p:spPr>
        <p:txBody>
          <a:bodyPr wrap="square">
            <a:spAutoFit/>
          </a:bodyPr>
          <a:lstStyle/>
          <a:p>
            <a:r>
              <a:rPr lang="uk-UA" sz="2000" b="1" dirty="0" smtClean="0">
                <a:latin typeface="Garamond" pitchFamily="18" charset="0"/>
              </a:rPr>
              <a:t>Разом з його учнями Шевченко бере участь у розписах Великого та інших петербурзьких театрів.</a:t>
            </a:r>
            <a:endParaRPr lang="ru-RU" sz="2000" b="1" dirty="0">
              <a:latin typeface="Garamond" pitchFamily="18" charset="0"/>
            </a:endParaRPr>
          </a:p>
        </p:txBody>
      </p:sp>
      <p:pic>
        <p:nvPicPr>
          <p:cNvPr id="6" name="Picture 7" descr="mcx-01"/>
          <p:cNvPicPr>
            <a:picLocks noChangeAspect="1" noChangeArrowheads="1"/>
          </p:cNvPicPr>
          <p:nvPr/>
        </p:nvPicPr>
        <p:blipFill>
          <a:blip r:embed="rId2"/>
          <a:srcRect/>
          <a:stretch>
            <a:fillRect/>
          </a:stretch>
        </p:blipFill>
        <p:spPr bwMode="auto">
          <a:xfrm>
            <a:off x="5143504" y="1928802"/>
            <a:ext cx="3736975" cy="3214688"/>
          </a:xfrm>
          <a:prstGeom prst="rect">
            <a:avLst/>
          </a:prstGeom>
          <a:ln>
            <a:noFill/>
          </a:ln>
          <a:effectLst>
            <a:softEdge rad="112500"/>
          </a:effectLst>
        </p:spPr>
      </p:pic>
      <p:sp>
        <p:nvSpPr>
          <p:cNvPr id="7" name="Прямоугольник 6"/>
          <p:cNvSpPr/>
          <p:nvPr/>
        </p:nvSpPr>
        <p:spPr>
          <a:xfrm>
            <a:off x="285720" y="2071678"/>
            <a:ext cx="4572000" cy="2564998"/>
          </a:xfrm>
          <a:prstGeom prst="rect">
            <a:avLst/>
          </a:prstGeom>
        </p:spPr>
        <p:txBody>
          <a:bodyPr>
            <a:spAutoFit/>
          </a:bodyPr>
          <a:lstStyle/>
          <a:p>
            <a:pPr>
              <a:lnSpc>
                <a:spcPct val="80000"/>
              </a:lnSpc>
            </a:pPr>
            <a:r>
              <a:rPr lang="uk-UA" sz="2000" b="1" dirty="0" smtClean="0">
                <a:latin typeface="Garamond" pitchFamily="18" charset="0"/>
              </a:rPr>
              <a:t>Очевидно, 1835</a:t>
            </a:r>
            <a:r>
              <a:rPr lang="ru-RU" sz="2000" b="1" dirty="0" smtClean="0">
                <a:latin typeface="Garamond" pitchFamily="18" charset="0"/>
              </a:rPr>
              <a:t>р.</a:t>
            </a:r>
            <a:r>
              <a:rPr lang="uk-UA" sz="2000" b="1" dirty="0" smtClean="0">
                <a:latin typeface="Garamond" pitchFamily="18" charset="0"/>
              </a:rPr>
              <a:t> з Шевченком познайомився учень Академії мистецтв І. Сошенко. Він робить усе, щоб якось полегшити його долю: знайомить з Є. Гребінкою і конференц-секретарем Академії мистецтв В. Григоровичем, який дозволяє Шевченкові відвідувати рисувальні класи Товариства заохочування художників (1835). </a:t>
            </a:r>
            <a:endParaRPr lang="ru-RU" sz="2000" b="1" dirty="0" smtClean="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58204" cy="5768997"/>
          </a:xfrm>
        </p:spPr>
        <p:txBody>
          <a:bodyPr/>
          <a:lstStyle/>
          <a:p>
            <a:pPr>
              <a:buNone/>
            </a:pPr>
            <a:r>
              <a:rPr lang="en-US" dirty="0" smtClean="0"/>
              <a:t> </a:t>
            </a:r>
            <a:endParaRPr lang="ru-RU" dirty="0"/>
          </a:p>
        </p:txBody>
      </p:sp>
      <p:sp>
        <p:nvSpPr>
          <p:cNvPr id="4" name="Прямоугольник 3"/>
          <p:cNvSpPr/>
          <p:nvPr/>
        </p:nvSpPr>
        <p:spPr>
          <a:xfrm>
            <a:off x="500034" y="357166"/>
            <a:ext cx="8001056" cy="1569660"/>
          </a:xfrm>
          <a:prstGeom prst="rect">
            <a:avLst/>
          </a:prstGeom>
        </p:spPr>
        <p:txBody>
          <a:bodyPr wrap="square">
            <a:spAutoFit/>
          </a:bodyPr>
          <a:lstStyle/>
          <a:p>
            <a:r>
              <a:rPr lang="uk-UA" sz="2400" b="1" dirty="0" smtClean="0">
                <a:latin typeface="Garamond" pitchFamily="18" charset="0"/>
              </a:rPr>
              <a:t>Згодом відбувається знайомство Шевченка з К. Брюлловим і В. Жуковським. Вражені гіркою долею талановитого юнака, вони 1838</a:t>
            </a:r>
            <a:r>
              <a:rPr lang="ru-RU" sz="2400" b="1" dirty="0" smtClean="0">
                <a:latin typeface="Garamond" pitchFamily="18" charset="0"/>
              </a:rPr>
              <a:t>р.</a:t>
            </a:r>
            <a:r>
              <a:rPr lang="uk-UA" sz="2400" b="1" dirty="0" smtClean="0">
                <a:latin typeface="Garamond" pitchFamily="18" charset="0"/>
              </a:rPr>
              <a:t> викупляють його з кріпацтва.</a:t>
            </a:r>
            <a:endParaRPr lang="ru-RU" sz="2400" dirty="0"/>
          </a:p>
        </p:txBody>
      </p:sp>
      <p:pic>
        <p:nvPicPr>
          <p:cNvPr id="5" name="Picture 4" descr="1sm"/>
          <p:cNvPicPr>
            <a:picLocks noChangeAspect="1" noChangeArrowheads="1"/>
          </p:cNvPicPr>
          <p:nvPr/>
        </p:nvPicPr>
        <p:blipFill>
          <a:blip r:embed="rId2"/>
          <a:srcRect/>
          <a:stretch>
            <a:fillRect/>
          </a:stretch>
        </p:blipFill>
        <p:spPr bwMode="auto">
          <a:xfrm>
            <a:off x="642910" y="2071678"/>
            <a:ext cx="3187700" cy="3889375"/>
          </a:xfrm>
          <a:prstGeom prst="rect">
            <a:avLst/>
          </a:prstGeom>
          <a:ln>
            <a:noFill/>
          </a:ln>
          <a:effectLst>
            <a:softEdge rad="112500"/>
          </a:effectLst>
        </p:spPr>
      </p:pic>
      <p:pic>
        <p:nvPicPr>
          <p:cNvPr id="6" name="Picture 7" descr="1194354801_tonnel"/>
          <p:cNvPicPr>
            <a:picLocks noChangeAspect="1" noChangeArrowheads="1"/>
          </p:cNvPicPr>
          <p:nvPr/>
        </p:nvPicPr>
        <p:blipFill>
          <a:blip r:embed="rId3"/>
          <a:srcRect/>
          <a:stretch>
            <a:fillRect/>
          </a:stretch>
        </p:blipFill>
        <p:spPr bwMode="auto">
          <a:xfrm>
            <a:off x="5143504" y="2000240"/>
            <a:ext cx="2857500" cy="3810000"/>
          </a:xfrm>
          <a:prstGeom prst="rect">
            <a:avLst/>
          </a:prstGeom>
          <a:ln>
            <a:noFill/>
          </a:ln>
          <a:effectLst>
            <a:softEdge rad="112500"/>
          </a:effectLst>
        </p:spPr>
      </p:pic>
      <p:sp>
        <p:nvSpPr>
          <p:cNvPr id="7" name="Прямоугольник 6"/>
          <p:cNvSpPr/>
          <p:nvPr/>
        </p:nvSpPr>
        <p:spPr>
          <a:xfrm>
            <a:off x="1500166" y="6143644"/>
            <a:ext cx="1329210" cy="369332"/>
          </a:xfrm>
          <a:prstGeom prst="rect">
            <a:avLst/>
          </a:prstGeom>
        </p:spPr>
        <p:txBody>
          <a:bodyPr wrap="none">
            <a:spAutoFit/>
          </a:bodyPr>
          <a:lstStyle/>
          <a:p>
            <a:r>
              <a:rPr lang="uk-UA" b="1" dirty="0" smtClean="0">
                <a:latin typeface="Garamond" pitchFamily="18" charset="0"/>
              </a:rPr>
              <a:t>К.Брюллов</a:t>
            </a:r>
            <a:endParaRPr lang="ru-RU" b="1" dirty="0">
              <a:latin typeface="Garamond" pitchFamily="18" charset="0"/>
            </a:endParaRPr>
          </a:p>
        </p:txBody>
      </p:sp>
      <p:sp>
        <p:nvSpPr>
          <p:cNvPr id="8" name="Прямоугольник 7"/>
          <p:cNvSpPr/>
          <p:nvPr/>
        </p:nvSpPr>
        <p:spPr>
          <a:xfrm>
            <a:off x="6000760" y="6000768"/>
            <a:ext cx="1723549" cy="369332"/>
          </a:xfrm>
          <a:prstGeom prst="rect">
            <a:avLst/>
          </a:prstGeom>
        </p:spPr>
        <p:txBody>
          <a:bodyPr wrap="none">
            <a:spAutoFit/>
          </a:bodyPr>
          <a:lstStyle/>
          <a:p>
            <a:r>
              <a:rPr lang="uk-UA" b="1" dirty="0" smtClean="0">
                <a:latin typeface="Garamond" pitchFamily="18" charset="0"/>
              </a:rPr>
              <a:t>В.Жуковський</a:t>
            </a:r>
            <a:endParaRPr lang="ru-RU" b="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3643338" cy="5857916"/>
          </a:xfrm>
        </p:spPr>
        <p:txBody>
          <a:bodyPr>
            <a:normAutofit fontScale="92500" lnSpcReduction="10000"/>
          </a:bodyPr>
          <a:lstStyle/>
          <a:p>
            <a:pPr>
              <a:buNone/>
            </a:pPr>
            <a:r>
              <a:rPr lang="en-US" b="1" dirty="0" smtClean="0">
                <a:latin typeface="Garamond" pitchFamily="18" charset="0"/>
              </a:rPr>
              <a:t>    </a:t>
            </a:r>
            <a:r>
              <a:rPr lang="uk-UA" sz="2400" b="1" dirty="0" smtClean="0">
                <a:latin typeface="Garamond" pitchFamily="18" charset="0"/>
              </a:rPr>
              <a:t>21 </a:t>
            </a:r>
            <a:r>
              <a:rPr lang="uk-UA" sz="2400" b="1" dirty="0" smtClean="0">
                <a:latin typeface="Garamond" pitchFamily="18" charset="0"/>
              </a:rPr>
              <a:t>травня 1838</a:t>
            </a:r>
            <a:r>
              <a:rPr lang="ru-RU" sz="2400" b="1" dirty="0" smtClean="0">
                <a:latin typeface="Garamond" pitchFamily="18" charset="0"/>
              </a:rPr>
              <a:t>р.</a:t>
            </a:r>
            <a:r>
              <a:rPr lang="uk-UA" sz="2400" b="1" dirty="0" smtClean="0">
                <a:latin typeface="Garamond" pitchFamily="18" charset="0"/>
              </a:rPr>
              <a:t> Шевченка зараховують стороннім учнем Академії мистецтв. Він навчається під керівництвом К. Брюллова, стає одним з його улюблених учнів, одержує срібні медалі (за картини </a:t>
            </a:r>
            <a:r>
              <a:rPr lang="uk-UA" sz="2400" b="1" dirty="0" err="1" smtClean="0">
                <a:latin typeface="Garamond" pitchFamily="18" charset="0"/>
              </a:rPr>
              <a:t>“Хлопчик-жебрак</a:t>
            </a:r>
            <a:r>
              <a:rPr lang="uk-UA" sz="2400" b="1" dirty="0" smtClean="0">
                <a:latin typeface="Garamond" pitchFamily="18" charset="0"/>
              </a:rPr>
              <a:t>, що дає хліб </a:t>
            </a:r>
            <a:r>
              <a:rPr lang="uk-UA" sz="2400" b="1" dirty="0" err="1" smtClean="0">
                <a:latin typeface="Garamond" pitchFamily="18" charset="0"/>
              </a:rPr>
              <a:t>собаці”</a:t>
            </a:r>
            <a:r>
              <a:rPr lang="uk-UA" sz="2400" b="1" dirty="0" smtClean="0">
                <a:latin typeface="Garamond" pitchFamily="18" charset="0"/>
              </a:rPr>
              <a:t> (1840), </a:t>
            </a:r>
            <a:r>
              <a:rPr lang="uk-UA" sz="2400" b="1" dirty="0" err="1" smtClean="0">
                <a:latin typeface="Garamond" pitchFamily="18" charset="0"/>
              </a:rPr>
              <a:t>“Циганка-ворожка”</a:t>
            </a:r>
            <a:r>
              <a:rPr lang="uk-UA" sz="2400" b="1" dirty="0" smtClean="0">
                <a:latin typeface="Garamond" pitchFamily="18" charset="0"/>
              </a:rPr>
              <a:t> (1841), </a:t>
            </a:r>
            <a:r>
              <a:rPr lang="uk-UA" sz="2400" b="1" dirty="0" err="1" smtClean="0">
                <a:latin typeface="Garamond" pitchFamily="18" charset="0"/>
              </a:rPr>
              <a:t>“Катерина”</a:t>
            </a:r>
            <a:r>
              <a:rPr lang="uk-UA" sz="2400" b="1" dirty="0" smtClean="0">
                <a:latin typeface="Garamond" pitchFamily="18" charset="0"/>
              </a:rPr>
              <a:t> (1842)). Остання написана за мотивами однойменної поеми Шевченка.</a:t>
            </a:r>
            <a:endParaRPr lang="ru-RU" sz="2400" dirty="0"/>
          </a:p>
        </p:txBody>
      </p:sp>
      <p:pic>
        <p:nvPicPr>
          <p:cNvPr id="4" name="Picture 4" descr="ShevchenkoTaras003"/>
          <p:cNvPicPr>
            <a:picLocks noChangeAspect="1" noChangeArrowheads="1"/>
          </p:cNvPicPr>
          <p:nvPr/>
        </p:nvPicPr>
        <p:blipFill>
          <a:blip r:embed="rId2"/>
          <a:srcRect/>
          <a:stretch>
            <a:fillRect/>
          </a:stretch>
        </p:blipFill>
        <p:spPr bwMode="auto">
          <a:xfrm>
            <a:off x="4714876" y="285728"/>
            <a:ext cx="4129087" cy="55435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229600" cy="4525963"/>
          </a:xfrm>
        </p:spPr>
        <p:txBody>
          <a:bodyPr/>
          <a:lstStyle/>
          <a:p>
            <a:pPr>
              <a:buNone/>
            </a:pPr>
            <a:r>
              <a:rPr lang="en-US" dirty="0" smtClean="0"/>
              <a:t>   </a:t>
            </a:r>
            <a:r>
              <a:rPr lang="uk-UA" sz="2800" b="1" dirty="0" smtClean="0">
                <a:latin typeface="Garamond" pitchFamily="18" charset="0"/>
              </a:rPr>
              <a:t>Успішно працює він і в жанрі портрета (портрети М. Луніна, А. Лагоди, О. </a:t>
            </a:r>
            <a:r>
              <a:rPr lang="uk-UA" sz="2800" b="1" dirty="0" err="1" smtClean="0">
                <a:latin typeface="Garamond" pitchFamily="18" charset="0"/>
              </a:rPr>
              <a:t>Коцебу</a:t>
            </a:r>
            <a:r>
              <a:rPr lang="uk-UA" sz="2800" b="1" dirty="0" smtClean="0">
                <a:latin typeface="Garamond" pitchFamily="18" charset="0"/>
              </a:rPr>
              <a:t> та ін., автопортрети).</a:t>
            </a:r>
            <a:endParaRPr lang="ru-RU" sz="2800" b="1" dirty="0" smtClean="0">
              <a:latin typeface="Garamond" pitchFamily="18" charset="0"/>
            </a:endParaRPr>
          </a:p>
          <a:p>
            <a:pPr>
              <a:buNone/>
            </a:pPr>
            <a:endParaRPr lang="ru-RU" dirty="0"/>
          </a:p>
        </p:txBody>
      </p:sp>
      <p:pic>
        <p:nvPicPr>
          <p:cNvPr id="4" name="Picture 5" descr="lunin-ms"/>
          <p:cNvPicPr>
            <a:picLocks noChangeAspect="1" noChangeArrowheads="1"/>
          </p:cNvPicPr>
          <p:nvPr/>
        </p:nvPicPr>
        <p:blipFill>
          <a:blip r:embed="rId2"/>
          <a:srcRect/>
          <a:stretch>
            <a:fillRect/>
          </a:stretch>
        </p:blipFill>
        <p:spPr bwMode="auto">
          <a:xfrm>
            <a:off x="323850" y="1628775"/>
            <a:ext cx="3978275" cy="4679950"/>
          </a:xfrm>
          <a:prstGeom prst="rect">
            <a:avLst/>
          </a:prstGeom>
          <a:noFill/>
          <a:ln w="9525">
            <a:noFill/>
            <a:miter lim="800000"/>
            <a:headEnd/>
            <a:tailEnd/>
          </a:ln>
        </p:spPr>
      </p:pic>
      <p:pic>
        <p:nvPicPr>
          <p:cNvPr id="5" name="Picture 7" descr="0017"/>
          <p:cNvPicPr>
            <a:picLocks noChangeAspect="1" noChangeArrowheads="1"/>
          </p:cNvPicPr>
          <p:nvPr/>
        </p:nvPicPr>
        <p:blipFill>
          <a:blip r:embed="rId3"/>
          <a:srcRect/>
          <a:stretch>
            <a:fillRect/>
          </a:stretch>
        </p:blipFill>
        <p:spPr bwMode="auto">
          <a:xfrm>
            <a:off x="5076825" y="1628775"/>
            <a:ext cx="3432175" cy="4692650"/>
          </a:xfrm>
          <a:prstGeom prst="rect">
            <a:avLst/>
          </a:prstGeom>
          <a:noFill/>
          <a:ln w="9525">
            <a:noFill/>
            <a:miter lim="800000"/>
            <a:headEnd/>
            <a:tailEnd/>
          </a:ln>
        </p:spPr>
      </p:pic>
      <p:sp>
        <p:nvSpPr>
          <p:cNvPr id="6" name="Прямоугольник 5"/>
          <p:cNvSpPr/>
          <p:nvPr/>
        </p:nvSpPr>
        <p:spPr>
          <a:xfrm>
            <a:off x="1857356" y="6357958"/>
            <a:ext cx="1106393" cy="369332"/>
          </a:xfrm>
          <a:prstGeom prst="rect">
            <a:avLst/>
          </a:prstGeom>
        </p:spPr>
        <p:txBody>
          <a:bodyPr wrap="none">
            <a:spAutoFit/>
          </a:bodyPr>
          <a:lstStyle/>
          <a:p>
            <a:r>
              <a:rPr lang="uk-UA" b="1" dirty="0" smtClean="0">
                <a:latin typeface="Garamond" pitchFamily="18" charset="0"/>
              </a:rPr>
              <a:t>М. Лунін</a:t>
            </a:r>
            <a:endParaRPr lang="ru-RU" b="1" dirty="0">
              <a:latin typeface="Garamond" pitchFamily="18" charset="0"/>
            </a:endParaRPr>
          </a:p>
        </p:txBody>
      </p:sp>
      <p:sp>
        <p:nvSpPr>
          <p:cNvPr id="7" name="Прямоугольник 6"/>
          <p:cNvSpPr/>
          <p:nvPr/>
        </p:nvSpPr>
        <p:spPr>
          <a:xfrm>
            <a:off x="6643702" y="6357958"/>
            <a:ext cx="1156086" cy="369332"/>
          </a:xfrm>
          <a:prstGeom prst="rect">
            <a:avLst/>
          </a:prstGeom>
        </p:spPr>
        <p:txBody>
          <a:bodyPr wrap="none">
            <a:spAutoFit/>
          </a:bodyPr>
          <a:lstStyle/>
          <a:p>
            <a:r>
              <a:rPr lang="uk-UA" b="1" dirty="0" smtClean="0">
                <a:latin typeface="Garamond" pitchFamily="18" charset="0"/>
              </a:rPr>
              <a:t>А. Лагода</a:t>
            </a:r>
            <a:endParaRPr lang="ru-RU" b="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5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Тема54</Template>
  <TotalTime>41</TotalTime>
  <Words>1535</Words>
  <PresentationFormat>Экран (4:3)</PresentationFormat>
  <Paragraphs>144</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Тема54</vt:lpstr>
      <vt:lpstr>Тарас Григорович Шевченко (1814 - 1861)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Творчість Тараса Шевченка</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Тарас Григорович Шевченко (1814 - 1861) </dc:title>
  <cp:lastModifiedBy>Me}{@nik</cp:lastModifiedBy>
  <cp:revision>6</cp:revision>
  <dcterms:modified xsi:type="dcterms:W3CDTF">2013-09-01T18:01:55Z</dcterms:modified>
</cp:coreProperties>
</file>