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3" r:id="rId5"/>
    <p:sldId id="264" r:id="rId6"/>
    <p:sldId id="265" r:id="rId7"/>
    <p:sldId id="267" r:id="rId8"/>
    <p:sldId id="268" r:id="rId9"/>
    <p:sldId id="259" r:id="rId10"/>
    <p:sldId id="261" r:id="rId11"/>
    <p:sldId id="260" r:id="rId12"/>
    <p:sldId id="262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95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086" autoAdjust="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E98C-8DC0-4D31-80C7-4191C2B3B7F8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25B3-CB50-4CC4-94F1-9D77C078C1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E98C-8DC0-4D31-80C7-4191C2B3B7F8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25B3-CB50-4CC4-94F1-9D77C078C1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E98C-8DC0-4D31-80C7-4191C2B3B7F8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25B3-CB50-4CC4-94F1-9D77C078C1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E98C-8DC0-4D31-80C7-4191C2B3B7F8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25B3-CB50-4CC4-94F1-9D77C078C1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E98C-8DC0-4D31-80C7-4191C2B3B7F8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F3025B3-CB50-4CC4-94F1-9D77C078C1D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E98C-8DC0-4D31-80C7-4191C2B3B7F8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25B3-CB50-4CC4-94F1-9D77C078C1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E98C-8DC0-4D31-80C7-4191C2B3B7F8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25B3-CB50-4CC4-94F1-9D77C078C1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E98C-8DC0-4D31-80C7-4191C2B3B7F8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25B3-CB50-4CC4-94F1-9D77C078C1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E98C-8DC0-4D31-80C7-4191C2B3B7F8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25B3-CB50-4CC4-94F1-9D77C078C1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E98C-8DC0-4D31-80C7-4191C2B3B7F8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25B3-CB50-4CC4-94F1-9D77C078C1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E98C-8DC0-4D31-80C7-4191C2B3B7F8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25B3-CB50-4CC4-94F1-9D77C078C1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A2E98C-8DC0-4D31-80C7-4191C2B3B7F8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3025B3-CB50-4CC4-94F1-9D77C078C1D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cover dir="r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14422"/>
            <a:ext cx="8137618" cy="1828800"/>
          </a:xfrm>
        </p:spPr>
        <p:txBody>
          <a:bodyPr/>
          <a:lstStyle/>
          <a:p>
            <a:r>
              <a:rPr lang="ru-RU" dirty="0" smtClean="0"/>
              <a:t>Марс 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супутники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0" dirty="0" err="1" smtClean="0"/>
              <a:t>Могиліна</a:t>
            </a:r>
            <a:r>
              <a:rPr lang="ru-RU" b="0" dirty="0" smtClean="0"/>
              <a:t> </a:t>
            </a:r>
            <a:r>
              <a:rPr lang="ru-RU" b="0" dirty="0" err="1" smtClean="0"/>
              <a:t>Вікторія</a:t>
            </a:r>
            <a:r>
              <a:rPr lang="ru-RU" dirty="0" smtClean="0"/>
              <a:t>, 11-Б</a:t>
            </a:r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У 1877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році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Асаф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Холл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з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Вашингтонської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обсерваторії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відкрив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два маленьких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супутника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Марса — Фобос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Деймос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Супутники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Марса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набагато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менше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Місяця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. Вони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безформні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зовсім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невеликі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розглянути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їх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у невеликий телескоп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важко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. Природа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супутників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Марса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залишається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не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зрозумілою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але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по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фотографіях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«Маринера - 9»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можна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припустити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що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Фобос,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Деймос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—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кам'яні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тіла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. Вони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дуже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сильно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відрізняються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від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нашого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Місяця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: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жоден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з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них не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дає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вночі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стільки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світла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скільки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Місяць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,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Фобос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світить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на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Марсі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приблизно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так само, як Венера на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Землі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,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Деймос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—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ще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слабше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Поверхня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обох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супутників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виключно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темна.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857232"/>
            <a:ext cx="4214810" cy="750887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FFFF00"/>
                </a:solidFill>
                <a:latin typeface="Calibri" pitchFamily="34" charset="0"/>
              </a:rPr>
              <a:t>Супутник</a:t>
            </a:r>
            <a:r>
              <a:rPr lang="uk-UA" sz="3200" dirty="0" smtClean="0">
                <a:latin typeface="Calibri" pitchFamily="34" charset="0"/>
              </a:rPr>
              <a:t> </a:t>
            </a:r>
            <a:r>
              <a:rPr lang="uk-UA" sz="3200" dirty="0" err="1" smtClean="0">
                <a:solidFill>
                  <a:srgbClr val="FFFF00"/>
                </a:solidFill>
                <a:latin typeface="Calibri" pitchFamily="34" charset="0"/>
              </a:rPr>
              <a:t>ДЕймос</a:t>
            </a:r>
            <a:endParaRPr lang="ru-RU" sz="32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72066" y="642918"/>
            <a:ext cx="3857652" cy="750887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FFC000"/>
                </a:solidFill>
                <a:latin typeface="Calibri" pitchFamily="34" charset="0"/>
              </a:rPr>
              <a:t>Супутник</a:t>
            </a:r>
            <a:r>
              <a:rPr lang="uk-UA" sz="3200" dirty="0" smtClean="0">
                <a:latin typeface="Calibri" pitchFamily="34" charset="0"/>
              </a:rPr>
              <a:t> </a:t>
            </a:r>
            <a:r>
              <a:rPr lang="uk-UA" sz="3200" dirty="0" smtClean="0">
                <a:solidFill>
                  <a:srgbClr val="FFC000"/>
                </a:solidFill>
                <a:latin typeface="Calibri" pitchFamily="34" charset="0"/>
              </a:rPr>
              <a:t>Фобос</a:t>
            </a:r>
            <a:endParaRPr lang="ru-RU" sz="32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1428736"/>
            <a:ext cx="4041775" cy="3763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Праворуч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кратер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Стікні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поперечником 10 км. Удар метеорита,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утворив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цей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кратер,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ледь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зруйнував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небесне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тіло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4" descr="040504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4572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040504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86190"/>
            <a:ext cx="3857652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42852"/>
            <a:ext cx="4040188" cy="750887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Фобос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142852"/>
            <a:ext cx="4041775" cy="750887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        </a:t>
            </a:r>
            <a:r>
              <a:rPr lang="uk-UA" b="1" dirty="0" err="1" smtClean="0">
                <a:solidFill>
                  <a:srgbClr val="FFC000"/>
                </a:solidFill>
              </a:rPr>
              <a:t>деймос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714357"/>
            <a:ext cx="4497388" cy="292895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      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Обертається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навколо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планети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втричі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швидше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ніж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сам Марс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обертається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навколо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своєї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осі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. За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добу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Марса Фобос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встигає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зробити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три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повних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оберти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пройти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ще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дугу в 78 °. Для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марсіанського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спостерігача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він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сходить на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заході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заходить на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сході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Між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послідовними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верхніми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кульмінаціями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Фобоса проходить 11:00 07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хвилин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00562" y="785795"/>
            <a:ext cx="4643437" cy="25717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pc="-15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      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Його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період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обіртання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більше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періоду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обертання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Марса,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але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ненабагато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. Тому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він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хоч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і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«нормально» сходить на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сході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і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заходить на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заході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але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рухається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по небу Марса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вкрай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повільно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Від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однієї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верхньої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кульмінації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до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наступної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проходить 130 годин -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п'ять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з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гаком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доби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7" name="Picture 4" descr="040504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643314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040504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56004"/>
            <a:ext cx="3714746" cy="330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арс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Життя на Марсі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Calibri" pitchFamily="34" charset="0"/>
              </a:rPr>
              <a:t>    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Наразі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немає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наукових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доказів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існування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життя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на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Марсі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Хоча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припускають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воно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там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може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бути.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Ще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до початку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польотів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на Марс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він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був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першим кандидатом на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виявлення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там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позаземного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життя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На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Марсі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було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знайдено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зразки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льоду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однією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умов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існування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життя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За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останніми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відомостями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минулому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на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Марсі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існувала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вода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рідкому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стані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поверхню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планети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вкривали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моря.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Однак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внаслідок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нез'ясованих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досі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причин вона практично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зникла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Цілком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можливо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ще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кілька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мільйонів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років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тому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клімат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на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Марсі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був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вологішим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Доказом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цього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слугує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рельєф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планети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/>
          <a:lstStyle/>
          <a:p>
            <a:r>
              <a:rPr lang="uk-UA" dirty="0" smtClean="0"/>
              <a:t>Дякую за увагу! </a:t>
            </a:r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43985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Четверта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планета 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Сонячної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системи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за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відстанню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від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Сонця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сьома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розміром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масою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r>
              <a:rPr lang="ru-RU" b="0" dirty="0" smtClean="0"/>
              <a:t> 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000240"/>
            <a:ext cx="8229600" cy="470916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Об'єм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— 1,6318×10</a:t>
            </a:r>
            <a:r>
              <a:rPr lang="ru-RU" b="1" baseline="30000" dirty="0" smtClean="0">
                <a:solidFill>
                  <a:schemeClr val="accent5">
                    <a:lumMod val="50000"/>
                  </a:schemeClr>
                </a:solidFill>
              </a:rPr>
              <a:t>11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км³, 0,151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Землі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Маса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— 6,4185×10</a:t>
            </a:r>
            <a:r>
              <a:rPr lang="ru-RU" b="1" baseline="30000" dirty="0" smtClean="0">
                <a:solidFill>
                  <a:schemeClr val="accent5">
                    <a:lumMod val="50000"/>
                  </a:schemeClr>
                </a:solidFill>
              </a:rPr>
              <a:t>23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кг, 0,107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Землі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Період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обертання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— 24 год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37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хв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Сонячна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доба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— 24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год 40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хв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_noch_s_13_na_14_aprelya_mars_budet_vidno_nevooruzhennym_glaz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842248" cy="2414582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Aparajita" pitchFamily="34" charset="0"/>
              </a:rPr>
              <a:t>Названа на честь Марса — </a:t>
            </a:r>
            <a:r>
              <a:rPr lang="ru-RU" b="0" dirty="0" err="1" smtClean="0">
                <a:solidFill>
                  <a:schemeClr val="tx1"/>
                </a:solidFill>
                <a:latin typeface="Calibri" pitchFamily="34" charset="0"/>
                <a:cs typeface="Aparajita" pitchFamily="34" charset="0"/>
              </a:rPr>
              <a:t>давньоримського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Aparajita" pitchFamily="34" charset="0"/>
              </a:rPr>
              <a:t> бога </a:t>
            </a:r>
            <a:r>
              <a:rPr lang="ru-RU" b="0" dirty="0" err="1" smtClean="0">
                <a:solidFill>
                  <a:schemeClr val="tx1"/>
                </a:solidFill>
                <a:latin typeface="Calibri" pitchFamily="34" charset="0"/>
                <a:cs typeface="Aparajita" pitchFamily="34" charset="0"/>
              </a:rPr>
              <a:t>війни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Aparajita" pitchFamily="34" charset="0"/>
              </a:rPr>
              <a:t>. </a:t>
            </a:r>
            <a:r>
              <a:rPr lang="ru-RU" b="0" dirty="0" err="1" smtClean="0">
                <a:solidFill>
                  <a:schemeClr val="tx1"/>
                </a:solidFill>
                <a:latin typeface="Calibri" pitchFamily="34" charset="0"/>
                <a:cs typeface="Aparajita" pitchFamily="34" charset="0"/>
              </a:rPr>
              <a:t>Іноді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Aparajita" pitchFamily="34" charset="0"/>
              </a:rPr>
              <a:t> Марс </a:t>
            </a:r>
            <a:r>
              <a:rPr lang="ru-RU" b="0" dirty="0" err="1" smtClean="0">
                <a:solidFill>
                  <a:schemeClr val="tx1"/>
                </a:solidFill>
                <a:latin typeface="Calibri" pitchFamily="34" charset="0"/>
                <a:cs typeface="Aparajita" pitchFamily="34" charset="0"/>
              </a:rPr>
              <a:t>називають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Aparajita" pitchFamily="34" charset="0"/>
              </a:rPr>
              <a:t> 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Aparajita" pitchFamily="34" charset="0"/>
              </a:rPr>
              <a:t>«</a:t>
            </a:r>
            <a:r>
              <a:rPr lang="ru-RU" b="0" dirty="0" err="1" smtClean="0">
                <a:solidFill>
                  <a:schemeClr val="tx1"/>
                </a:solidFill>
                <a:latin typeface="Calibri" pitchFamily="34" charset="0"/>
                <a:cs typeface="Aparajita" pitchFamily="34" charset="0"/>
              </a:rPr>
              <a:t>червоною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Aparajita" pitchFamily="34" charset="0"/>
              </a:rPr>
              <a:t> планетою» через </a:t>
            </a:r>
            <a:r>
              <a:rPr lang="ru-RU" b="0" dirty="0" err="1" smtClean="0">
                <a:solidFill>
                  <a:schemeClr val="tx1"/>
                </a:solidFill>
                <a:latin typeface="Calibri" pitchFamily="34" charset="0"/>
                <a:cs typeface="Aparajita" pitchFamily="34" charset="0"/>
              </a:rPr>
              <a:t>червонуватий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Aparajita" pitchFamily="34" charset="0"/>
              </a:rPr>
              <a:t> </a:t>
            </a:r>
            <a:r>
              <a:rPr lang="ru-RU" b="0" dirty="0" err="1" smtClean="0">
                <a:solidFill>
                  <a:schemeClr val="tx1"/>
                </a:solidFill>
                <a:latin typeface="Calibri" pitchFamily="34" charset="0"/>
                <a:cs typeface="Aparajita" pitchFamily="34" charset="0"/>
              </a:rPr>
              <a:t>колір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Aparajita" pitchFamily="34" charset="0"/>
              </a:rPr>
              <a:t> </a:t>
            </a:r>
            <a:r>
              <a:rPr lang="ru-RU" b="0" dirty="0" err="1" smtClean="0">
                <a:solidFill>
                  <a:schemeClr val="tx1"/>
                </a:solidFill>
                <a:latin typeface="Calibri" pitchFamily="34" charset="0"/>
                <a:cs typeface="Aparajita" pitchFamily="34" charset="0"/>
              </a:rPr>
              <a:t>поверхні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Aparajita" pitchFamily="34" charset="0"/>
              </a:rPr>
              <a:t>, </a:t>
            </a:r>
            <a:r>
              <a:rPr lang="ru-RU" b="0" dirty="0" err="1" smtClean="0">
                <a:solidFill>
                  <a:schemeClr val="tx1"/>
                </a:solidFill>
                <a:latin typeface="Calibri" pitchFamily="34" charset="0"/>
                <a:cs typeface="Aparajita" pitchFamily="34" charset="0"/>
              </a:rPr>
              <a:t>спричинений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Aparajita" pitchFamily="34" charset="0"/>
              </a:rPr>
              <a:t> </a:t>
            </a:r>
            <a:r>
              <a:rPr lang="ru-RU" b="0" dirty="0" err="1" smtClean="0">
                <a:solidFill>
                  <a:schemeClr val="tx1"/>
                </a:solidFill>
                <a:latin typeface="Calibri" pitchFamily="34" charset="0"/>
                <a:cs typeface="Aparajita" pitchFamily="34" charset="0"/>
              </a:rPr>
              <a:t>наявністю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Aparajita" pitchFamily="34" charset="0"/>
              </a:rPr>
              <a:t> оксиду </a:t>
            </a:r>
            <a:r>
              <a:rPr lang="ru-RU" b="0" dirty="0" err="1" smtClean="0">
                <a:solidFill>
                  <a:schemeClr val="tx1"/>
                </a:solidFill>
                <a:latin typeface="Calibri" pitchFamily="34" charset="0"/>
                <a:cs typeface="Aparajita" pitchFamily="34" charset="0"/>
              </a:rPr>
              <a:t>заліза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Aparajita" pitchFamily="34" charset="0"/>
              </a:rPr>
              <a:t>.</a:t>
            </a:r>
            <a:endParaRPr lang="ru-RU" b="0" dirty="0">
              <a:solidFill>
                <a:schemeClr val="tx1"/>
              </a:solidFill>
              <a:latin typeface="Calibri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838046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686800" cy="595219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Марс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— планета земного типу 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розрідженою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атмосферою. На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Марсі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є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метеоритні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кратери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як на 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Місяці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 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вулкани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 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долини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і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пустелі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подібні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до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земних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lim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730113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Тут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розташована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гора 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Олімп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(22 км),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найвища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відома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гора в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Сонячній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системі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і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Долина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Марінер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—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величезна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рифтоподібна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система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каньйонів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На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додаток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до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географічних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особливостей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— 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період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обертання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Марса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і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сезонні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цикли 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також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подібні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до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земних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236b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34534" cy="7000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482" y="214290"/>
            <a:ext cx="8472518" cy="2500330"/>
          </a:xfrm>
        </p:spPr>
        <p:txBody>
          <a:bodyPr>
            <a:noAutofit/>
          </a:bodyPr>
          <a:lstStyle/>
          <a:p>
            <a:pPr algn="just"/>
            <a:r>
              <a:rPr lang="ru-RU" sz="2800" dirty="0" err="1" smtClean="0">
                <a:solidFill>
                  <a:srgbClr val="FFFF00"/>
                </a:solidFill>
                <a:effectLst/>
                <a:latin typeface="Calibri" pitchFamily="34" charset="0"/>
              </a:rPr>
              <a:t>Орбіта</a:t>
            </a:r>
            <a:r>
              <a:rPr lang="ru-RU" sz="2800" dirty="0" smtClean="0">
                <a:solidFill>
                  <a:srgbClr val="FFFF00"/>
                </a:solidFill>
                <a:effectLst/>
                <a:latin typeface="Calibri" pitchFamily="34" charset="0"/>
              </a:rPr>
              <a:t> Марса </a:t>
            </a:r>
            <a:r>
              <a:rPr lang="ru-RU" sz="2800" dirty="0" err="1" smtClean="0">
                <a:solidFill>
                  <a:srgbClr val="FFFF00"/>
                </a:solidFill>
                <a:effectLst/>
                <a:latin typeface="Calibri" pitchFamily="34" charset="0"/>
              </a:rPr>
              <a:t>приблизно</a:t>
            </a:r>
            <a:r>
              <a:rPr lang="ru-RU" sz="2800" dirty="0" smtClean="0">
                <a:solidFill>
                  <a:srgbClr val="FFFF00"/>
                </a:solidFill>
                <a:effectLst/>
                <a:latin typeface="Calibri" pitchFamily="34" charset="0"/>
              </a:rPr>
              <a:t> у 1,5 рази </a:t>
            </a:r>
            <a:r>
              <a:rPr lang="ru-RU" sz="2800" dirty="0" err="1" smtClean="0">
                <a:solidFill>
                  <a:srgbClr val="FFFF00"/>
                </a:solidFill>
                <a:effectLst/>
                <a:latin typeface="Calibri" pitchFamily="34" charset="0"/>
              </a:rPr>
              <a:t>віддаленіша</a:t>
            </a:r>
            <a:r>
              <a:rPr lang="ru-RU" sz="2800" dirty="0" smtClean="0">
                <a:solidFill>
                  <a:srgbClr val="FFFF00"/>
                </a:solidFill>
                <a:effectLst/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/>
                <a:latin typeface="Calibri" pitchFamily="34" charset="0"/>
              </a:rPr>
              <a:t>від</a:t>
            </a:r>
            <a:r>
              <a:rPr lang="ru-RU" sz="2800" dirty="0" smtClean="0">
                <a:solidFill>
                  <a:srgbClr val="FFFF00"/>
                </a:solidFill>
                <a:effectLst/>
                <a:latin typeface="Calibri" pitchFamily="34" charset="0"/>
              </a:rPr>
              <a:t> </a:t>
            </a:r>
            <a:r>
              <a:rPr lang="ru-RU" sz="2800" dirty="0" err="1" smtClean="0">
                <a:solidFill>
                  <a:srgbClr val="FFFF00"/>
                </a:solidFill>
                <a:effectLst/>
                <a:latin typeface="Calibri" pitchFamily="34" charset="0"/>
              </a:rPr>
              <a:t>Сонця</a:t>
            </a:r>
            <a:r>
              <a:rPr lang="ru-RU" sz="2800" dirty="0" smtClean="0">
                <a:solidFill>
                  <a:srgbClr val="FFFF00"/>
                </a:solidFill>
                <a:effectLst/>
                <a:latin typeface="Calibri" pitchFamily="34" charset="0"/>
              </a:rPr>
              <a:t>, </a:t>
            </a:r>
            <a:r>
              <a:rPr lang="ru-RU" sz="2800" dirty="0" err="1" smtClean="0">
                <a:solidFill>
                  <a:srgbClr val="FFFF00"/>
                </a:solidFill>
                <a:effectLst/>
                <a:latin typeface="Calibri" pitchFamily="34" charset="0"/>
              </a:rPr>
              <a:t>ніж</a:t>
            </a:r>
            <a:r>
              <a:rPr lang="ru-RU" sz="2800" dirty="0" smtClean="0">
                <a:solidFill>
                  <a:srgbClr val="FFFF00"/>
                </a:solidFill>
                <a:effectLst/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/>
                <a:latin typeface="Calibri" pitchFamily="34" charset="0"/>
              </a:rPr>
              <a:t>орбіта</a:t>
            </a:r>
            <a:r>
              <a:rPr lang="ru-RU" sz="2800" dirty="0" smtClean="0">
                <a:solidFill>
                  <a:srgbClr val="FFFF00"/>
                </a:solidFill>
                <a:effectLst/>
                <a:latin typeface="Calibri" pitchFamily="34" charset="0"/>
              </a:rPr>
              <a:t> </a:t>
            </a:r>
            <a:r>
              <a:rPr lang="ru-RU" sz="2800" dirty="0" err="1" smtClean="0">
                <a:solidFill>
                  <a:srgbClr val="FFFF00"/>
                </a:solidFill>
                <a:effectLst/>
                <a:latin typeface="Calibri" pitchFamily="34" charset="0"/>
              </a:rPr>
              <a:t>Землі</a:t>
            </a:r>
            <a:r>
              <a:rPr lang="ru-RU" sz="2800" dirty="0" smtClean="0">
                <a:solidFill>
                  <a:srgbClr val="FFFF00"/>
                </a:solidFill>
                <a:effectLst/>
                <a:latin typeface="Calibri" pitchFamily="34" charset="0"/>
              </a:rPr>
              <a:t>. </a:t>
            </a:r>
            <a:r>
              <a:rPr lang="ru-RU" sz="2800" dirty="0" err="1" smtClean="0">
                <a:solidFill>
                  <a:srgbClr val="FFFF00"/>
                </a:solidFill>
                <a:effectLst/>
                <a:latin typeface="Calibri" pitchFamily="34" charset="0"/>
              </a:rPr>
              <a:t>Тривалість</a:t>
            </a:r>
            <a:r>
              <a:rPr lang="ru-RU" sz="2800" dirty="0" smtClean="0">
                <a:solidFill>
                  <a:srgbClr val="FFFF00"/>
                </a:solidFill>
                <a:effectLst/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/>
                <a:latin typeface="Calibri" pitchFamily="34" charset="0"/>
              </a:rPr>
              <a:t>марсіанського</a:t>
            </a:r>
            <a:r>
              <a:rPr lang="ru-RU" sz="2800" dirty="0" smtClean="0">
                <a:solidFill>
                  <a:srgbClr val="FFFF00"/>
                </a:solidFill>
                <a:effectLst/>
                <a:latin typeface="Calibri" pitchFamily="34" charset="0"/>
              </a:rPr>
              <a:t> року становить 687 </a:t>
            </a:r>
            <a:r>
              <a:rPr lang="ru-RU" sz="2800" dirty="0" err="1" smtClean="0">
                <a:solidFill>
                  <a:srgbClr val="FFFF00"/>
                </a:solidFill>
                <a:effectLst/>
                <a:latin typeface="Calibri" pitchFamily="34" charset="0"/>
              </a:rPr>
              <a:t>земних</a:t>
            </a:r>
            <a:r>
              <a:rPr lang="ru-RU" sz="2800" dirty="0" smtClean="0">
                <a:solidFill>
                  <a:srgbClr val="FFFF00"/>
                </a:solidFill>
                <a:effectLst/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/>
                <a:latin typeface="Calibri" pitchFamily="34" charset="0"/>
              </a:rPr>
              <a:t>днів</a:t>
            </a:r>
            <a:r>
              <a:rPr lang="ru-RU" sz="2800" dirty="0" smtClean="0">
                <a:solidFill>
                  <a:srgbClr val="FFFF00"/>
                </a:solidFill>
                <a:effectLst/>
                <a:latin typeface="Calibri" pitchFamily="34" charset="0"/>
              </a:rPr>
              <a:t>.</a:t>
            </a:r>
            <a:endParaRPr lang="ru-RU" sz="2800" dirty="0">
              <a:solidFill>
                <a:srgbClr val="FFFF00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60447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22295" cy="5457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Рельєф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256"/>
            <a:ext cx="9144000" cy="21431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    </a:t>
            </a:r>
            <a:r>
              <a:rPr lang="ru-RU" b="1" dirty="0" smtClean="0">
                <a:latin typeface="Calibri" pitchFamily="34" charset="0"/>
              </a:rPr>
              <a:t>У </a:t>
            </a:r>
            <a:r>
              <a:rPr lang="ru-RU" b="1" dirty="0" err="1" smtClean="0">
                <a:latin typeface="Calibri" pitchFamily="34" charset="0"/>
              </a:rPr>
              <a:t>потужний</a:t>
            </a:r>
            <a:r>
              <a:rPr lang="ru-RU" b="1" dirty="0" smtClean="0">
                <a:latin typeface="Calibri" pitchFamily="34" charset="0"/>
              </a:rPr>
              <a:t> телескоп на </a:t>
            </a:r>
            <a:r>
              <a:rPr lang="ru-RU" b="1" dirty="0" err="1" smtClean="0">
                <a:latin typeface="Calibri" pitchFamily="34" charset="0"/>
              </a:rPr>
              <a:t>поверхні</a:t>
            </a:r>
            <a:r>
              <a:rPr lang="ru-RU" b="1" dirty="0" smtClean="0">
                <a:latin typeface="Calibri" pitchFamily="34" charset="0"/>
              </a:rPr>
              <a:t> Марса </a:t>
            </a:r>
            <a:r>
              <a:rPr lang="ru-RU" b="1" dirty="0" err="1" smtClean="0">
                <a:latin typeface="Calibri" pitchFamily="34" charset="0"/>
              </a:rPr>
              <a:t>можна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розрізнити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лише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великі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темні</a:t>
            </a:r>
            <a:r>
              <a:rPr lang="ru-RU" b="1" dirty="0" smtClean="0">
                <a:latin typeface="Calibri" pitchFamily="34" charset="0"/>
              </a:rPr>
              <a:t> та </a:t>
            </a:r>
            <a:r>
              <a:rPr lang="ru-RU" b="1" dirty="0" err="1" smtClean="0">
                <a:latin typeface="Calibri" pitchFamily="34" charset="0"/>
              </a:rPr>
              <a:t>світлі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ділянки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діаметром</a:t>
            </a:r>
            <a:r>
              <a:rPr lang="ru-RU" b="1" dirty="0" smtClean="0">
                <a:latin typeface="Calibri" pitchFamily="34" charset="0"/>
              </a:rPr>
              <a:t> у </a:t>
            </a:r>
            <a:r>
              <a:rPr lang="ru-RU" b="1" dirty="0" err="1" smtClean="0">
                <a:latin typeface="Calibri" pitchFamily="34" charset="0"/>
              </a:rPr>
              <a:t>сотні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й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тисячі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кілометрів</a:t>
            </a:r>
            <a:r>
              <a:rPr lang="ru-RU" b="1" dirty="0" smtClean="0">
                <a:latin typeface="Calibri" pitchFamily="34" charset="0"/>
              </a:rPr>
              <a:t>. Добре видно </a:t>
            </a:r>
            <a:r>
              <a:rPr lang="ru-RU" b="1" dirty="0" err="1" smtClean="0">
                <a:latin typeface="Calibri" pitchFamily="34" charset="0"/>
              </a:rPr>
              <a:t>білі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полярні</a:t>
            </a:r>
            <a:r>
              <a:rPr lang="ru-RU" b="1" dirty="0" smtClean="0">
                <a:latin typeface="Calibri" pitchFamily="34" charset="0"/>
              </a:rPr>
              <a:t> шапки Марса. </a:t>
            </a:r>
            <a:r>
              <a:rPr lang="ru-RU" b="1" dirty="0" err="1" smtClean="0">
                <a:latin typeface="Calibri" pitchFamily="34" charset="0"/>
              </a:rPr>
              <a:t>Ще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наприкінці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XVIII </a:t>
            </a:r>
            <a:r>
              <a:rPr lang="ru-RU" b="1" dirty="0" err="1" smtClean="0">
                <a:latin typeface="Calibri" pitchFamily="34" charset="0"/>
              </a:rPr>
              <a:t>століття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видатний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англійський</a:t>
            </a:r>
            <a:r>
              <a:rPr lang="ru-RU" b="1" dirty="0" smtClean="0">
                <a:latin typeface="Calibri" pitchFamily="34" charset="0"/>
              </a:rPr>
              <a:t> астроном В. Гершель </a:t>
            </a:r>
            <a:r>
              <a:rPr lang="ru-RU" b="1" dirty="0" err="1" smtClean="0">
                <a:latin typeface="Calibri" pitchFamily="34" charset="0"/>
              </a:rPr>
              <a:t>помітив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що</a:t>
            </a:r>
            <a:r>
              <a:rPr lang="ru-RU" b="1" dirty="0" smtClean="0">
                <a:latin typeface="Calibri" pitchFamily="34" charset="0"/>
              </a:rPr>
              <a:t>. </a:t>
            </a:r>
            <a:r>
              <a:rPr lang="ru-RU" b="1" dirty="0" err="1" smtClean="0">
                <a:latin typeface="Calibri" pitchFamily="34" charset="0"/>
              </a:rPr>
              <a:t>розміри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білих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полярних</a:t>
            </a:r>
            <a:r>
              <a:rPr lang="ru-RU" b="1" dirty="0" smtClean="0">
                <a:latin typeface="Calibri" pitchFamily="34" charset="0"/>
              </a:rPr>
              <a:t> шапок </a:t>
            </a:r>
            <a:r>
              <a:rPr lang="ru-RU" b="1" dirty="0" err="1" smtClean="0">
                <a:latin typeface="Calibri" pitchFamily="34" charset="0"/>
              </a:rPr>
              <a:t>періодично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змінюються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зміною</a:t>
            </a:r>
            <a:r>
              <a:rPr lang="ru-RU" b="1" dirty="0" smtClean="0">
                <a:latin typeface="Calibri" pitchFamily="34" charset="0"/>
              </a:rPr>
              <a:t> сезону. </a:t>
            </a:r>
            <a:r>
              <a:rPr lang="ru-RU" b="1" dirty="0" err="1" smtClean="0">
                <a:latin typeface="Calibri" pitchFamily="34" charset="0"/>
              </a:rPr>
              <a:t>Улітку</a:t>
            </a:r>
            <a:r>
              <a:rPr lang="ru-RU" b="1" dirty="0" smtClean="0">
                <a:latin typeface="Calibri" pitchFamily="34" charset="0"/>
              </a:rPr>
              <a:t> шапки </a:t>
            </a:r>
            <a:r>
              <a:rPr lang="ru-RU" b="1" dirty="0" err="1" smtClean="0">
                <a:latin typeface="Calibri" pitchFamily="34" charset="0"/>
              </a:rPr>
              <a:t>випаровуються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й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зменшуються</a:t>
            </a:r>
            <a:r>
              <a:rPr lang="ru-RU" b="1" dirty="0" smtClean="0">
                <a:latin typeface="Calibri" pitchFamily="34" charset="0"/>
              </a:rPr>
              <a:t> в </a:t>
            </a:r>
            <a:r>
              <a:rPr lang="ru-RU" b="1" dirty="0" err="1" smtClean="0">
                <a:latin typeface="Calibri" pitchFamily="34" charset="0"/>
              </a:rPr>
              <a:t>розмірах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причому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одночасно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полярних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ділянок</a:t>
            </a:r>
            <a:r>
              <a:rPr lang="ru-RU" b="1" dirty="0" smtClean="0">
                <a:latin typeface="Calibri" pitchFamily="34" charset="0"/>
              </a:rPr>
              <a:t> у </a:t>
            </a:r>
            <a:r>
              <a:rPr lang="ru-RU" b="1" dirty="0" err="1" smtClean="0">
                <a:latin typeface="Calibri" pitchFamily="34" charset="0"/>
              </a:rPr>
              <a:t>помірні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широти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поширюється</a:t>
            </a:r>
            <a:r>
              <a:rPr lang="ru-RU" b="1" dirty="0" smtClean="0">
                <a:latin typeface="Calibri" pitchFamily="34" charset="0"/>
              </a:rPr>
              <a:t> «</a:t>
            </a:r>
            <a:r>
              <a:rPr lang="ru-RU" b="1" dirty="0" err="1" smtClean="0">
                <a:latin typeface="Calibri" pitchFamily="34" charset="0"/>
              </a:rPr>
              <a:t>хвиля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потемніння</a:t>
            </a:r>
            <a:r>
              <a:rPr lang="ru-RU" b="1" dirty="0" smtClean="0">
                <a:latin typeface="Calibri" pitchFamily="34" charset="0"/>
              </a:rPr>
              <a:t>» </a:t>
            </a:r>
            <a:r>
              <a:rPr lang="ru-RU" b="1" dirty="0" err="1" smtClean="0">
                <a:latin typeface="Calibri" pitchFamily="34" charset="0"/>
              </a:rPr>
              <a:t>ділянок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поверхні</a:t>
            </a:r>
            <a:endParaRPr lang="ru-RU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alles_Marineris_NASA_World_Wind_map_Ma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516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  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Для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поверхні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Марса характерна глобальна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асиметрія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розподілі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знижених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ділянок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—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рівнин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 —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що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становлять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35 %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усієї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поверхні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і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піднесених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вкритих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безліччю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кратерів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районів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Значна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частина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рівнин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розташована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північній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півкулі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Межа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між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ними в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ряді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випадків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представлена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особливим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типом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рельєфу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—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столовими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горами,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складеними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плосковершинними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гірками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і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хребтами.</a:t>
            </a:r>
            <a:endParaRPr lang="ru-RU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3008313" cy="584043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Марс - перша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після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Землі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планета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Сонячної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системи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, до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якої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людина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проявила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особливий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інтерес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з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надією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що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там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є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розвинене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позаземне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життя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. Марс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має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два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супутники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. Вони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дуже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малі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і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близькі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до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його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поверхні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7" descr="040504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14290"/>
            <a:ext cx="5715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</TotalTime>
  <Words>457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Марс та його супутники</vt:lpstr>
      <vt:lpstr>Четверта планета Сонячної системи за відстанню від Сонця й сьома за розміром і масою.  </vt:lpstr>
      <vt:lpstr>Названа на честь Марса — давньоримського бога війни. Іноді Марс називають «червоною планетою» через червонуватий колір поверхні, спричинений наявністю оксиду заліза.</vt:lpstr>
      <vt:lpstr>Слайд 4</vt:lpstr>
      <vt:lpstr>Слайд 5</vt:lpstr>
      <vt:lpstr>Орбіта Марса приблизно у 1,5 рази віддаленіша від Сонця, ніж орбіта Землі. Тривалість марсіанського року становить 687 земних днів.</vt:lpstr>
      <vt:lpstr>Рельєф </vt:lpstr>
      <vt:lpstr>Слайд 8</vt:lpstr>
      <vt:lpstr>Слайд 9</vt:lpstr>
      <vt:lpstr>Слайд 10</vt:lpstr>
      <vt:lpstr>Слайд 11</vt:lpstr>
      <vt:lpstr>Слайд 12</vt:lpstr>
      <vt:lpstr>Життя на Марсі</vt:lpstr>
      <vt:lpstr>Дякую за увагу!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Марс</dc:title>
  <dc:creator>Виктория</dc:creator>
  <cp:lastModifiedBy>Виктория</cp:lastModifiedBy>
  <cp:revision>12</cp:revision>
  <dcterms:created xsi:type="dcterms:W3CDTF">2014-04-27T13:42:16Z</dcterms:created>
  <dcterms:modified xsi:type="dcterms:W3CDTF">2014-04-27T15:17:37Z</dcterms:modified>
</cp:coreProperties>
</file>