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4"/>
  </p:notesMasterIdLst>
  <p:handoutMasterIdLst>
    <p:handoutMasterId r:id="rId25"/>
  </p:handoutMasterIdLst>
  <p:sldIdLst>
    <p:sldId id="256" r:id="rId4"/>
    <p:sldId id="257" r:id="rId5"/>
    <p:sldId id="264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6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CC6600"/>
    <a:srgbClr val="F9E989"/>
    <a:srgbClr val="75312F"/>
    <a:srgbClr val="B25A18"/>
    <a:srgbClr val="FCF1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91618-3E10-4846-9B13-A722281AB9DA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8B3BF-99CE-452F-8B04-51DC17B7A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88A01-3537-44A5-9572-108FF971D9C3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BC173-6120-4FFB-9F70-363875B1F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BC173-6120-4FFB-9F70-363875B1F99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BC173-6120-4FFB-9F70-363875B1F99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6222-982D-4587-B1ED-225197C1CE8F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9FC44B4-EA45-4868-9F39-04EBA8B92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6222-982D-4587-B1ED-225197C1CE8F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B4-EA45-4868-9F39-04EBA8B9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6222-982D-4587-B1ED-225197C1CE8F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B4-EA45-4868-9F39-04EBA8B9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6222-982D-4587-B1ED-225197C1CE8F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B4-EA45-4868-9F39-04EBA8B9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6222-982D-4587-B1ED-225197C1CE8F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B4-EA45-4868-9F39-04EBA8B9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6222-982D-4587-B1ED-225197C1CE8F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B4-EA45-4868-9F39-04EBA8B9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6222-982D-4587-B1ED-225197C1CE8F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B4-EA45-4868-9F39-04EBA8B9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6222-982D-4587-B1ED-225197C1CE8F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B4-EA45-4868-9F39-04EBA8B9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6222-982D-4587-B1ED-225197C1CE8F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B4-EA45-4868-9F39-04EBA8B9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6222-982D-4587-B1ED-225197C1CE8F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B4-EA45-4868-9F39-04EBA8B9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6222-982D-4587-B1ED-225197C1CE8F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B4-EA45-4868-9F39-04EBA8B9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6222-982D-4587-B1ED-225197C1CE8F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B4-EA45-4868-9F39-04EBA8B92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6222-982D-4587-B1ED-225197C1CE8F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B4-EA45-4868-9F39-04EBA8B9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6222-982D-4587-B1ED-225197C1CE8F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B4-EA45-4868-9F39-04EBA8B9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6222-982D-4587-B1ED-225197C1CE8F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B4-EA45-4868-9F39-04EBA8B9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6222-982D-4587-B1ED-225197C1CE8F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B4-EA45-4868-9F39-04EBA8B9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6222-982D-4587-B1ED-225197C1CE8F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B4-EA45-4868-9F39-04EBA8B9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6222-982D-4587-B1ED-225197C1CE8F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B4-EA45-4868-9F39-04EBA8B9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6222-982D-4587-B1ED-225197C1CE8F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B4-EA45-4868-9F39-04EBA8B9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6222-982D-4587-B1ED-225197C1CE8F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B4-EA45-4868-9F39-04EBA8B9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6222-982D-4587-B1ED-225197C1CE8F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B4-EA45-4868-9F39-04EBA8B9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6222-982D-4587-B1ED-225197C1CE8F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B4-EA45-4868-9F39-04EBA8B9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6222-982D-4587-B1ED-225197C1CE8F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9FC44B4-EA45-4868-9F39-04EBA8B9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6222-982D-4587-B1ED-225197C1CE8F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B4-EA45-4868-9F39-04EBA8B9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6222-982D-4587-B1ED-225197C1CE8F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B4-EA45-4868-9F39-04EBA8B9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6222-982D-4587-B1ED-225197C1CE8F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B4-EA45-4868-9F39-04EBA8B9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6222-982D-4587-B1ED-225197C1CE8F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B4-EA45-4868-9F39-04EBA8B9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6222-982D-4587-B1ED-225197C1CE8F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B4-EA45-4868-9F39-04EBA8B92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6222-982D-4587-B1ED-225197C1CE8F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B4-EA45-4868-9F39-04EBA8B92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6222-982D-4587-B1ED-225197C1CE8F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B4-EA45-4868-9F39-04EBA8B9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6222-982D-4587-B1ED-225197C1CE8F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B4-EA45-4868-9F39-04EBA8B9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6222-982D-4587-B1ED-225197C1CE8F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B4-EA45-4868-9F39-04EBA8B92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6222-982D-4587-B1ED-225197C1CE8F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9FC44B4-EA45-4868-9F39-04EBA8B92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CD86222-982D-4587-B1ED-225197C1CE8F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9FC44B4-EA45-4868-9F39-04EBA8B9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mb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86222-982D-4587-B1ED-225197C1CE8F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C44B4-EA45-4868-9F39-04EBA8B9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86222-982D-4587-B1ED-225197C1CE8F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C44B4-EA45-4868-9F39-04EBA8B9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857364"/>
            <a:ext cx="7304447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Гравюри і сепії</a:t>
            </a:r>
          </a:p>
          <a:p>
            <a:pPr algn="ctr"/>
            <a:r>
              <a:rPr lang="uk-UA" sz="7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Т. Шевченка</a:t>
            </a:r>
            <a:endParaRPr lang="ru-RU" sz="7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3857620" y="4857760"/>
            <a:ext cx="4143404" cy="121444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11111E-6 L 0.36614 1.1111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tx1">
                <a:lumMod val="50000"/>
                <a:lumOff val="5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74" y="428604"/>
            <a:ext cx="3567767" cy="1092607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Гравюри</a:t>
            </a:r>
            <a:endParaRPr lang="ru-RU" sz="6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4714884"/>
            <a:ext cx="78982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«Из всех изящных искусств мне теперь более всего нравится гравюра. Быть</a:t>
            </a:r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хорошим гравером значит быть распространителем прекрасного и</a:t>
            </a:r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поучительного в обществе. Значит – быть распространителем света истины.</a:t>
            </a:r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Значит – быть полезным людям», – </a:t>
            </a:r>
            <a:r>
              <a:rPr lang="ru-RU" dirty="0" err="1" smtClean="0">
                <a:solidFill>
                  <a:schemeClr val="bg1"/>
                </a:solidFill>
              </a:rPr>
              <a:t>напише</a:t>
            </a:r>
            <a:r>
              <a:rPr lang="ru-RU" dirty="0" smtClean="0">
                <a:solidFill>
                  <a:schemeClr val="bg1"/>
                </a:solidFill>
              </a:rPr>
              <a:t> Тарас Шевченко, </a:t>
            </a:r>
            <a:r>
              <a:rPr lang="ru-RU" dirty="0" err="1" smtClean="0">
                <a:solidFill>
                  <a:schemeClr val="bg1"/>
                </a:solidFill>
              </a:rPr>
              <a:t>працюючи</a:t>
            </a:r>
            <a:r>
              <a:rPr lang="ru-RU" dirty="0" smtClean="0">
                <a:solidFill>
                  <a:schemeClr val="bg1"/>
                </a:solidFill>
              </a:rPr>
              <a:t> у 40-х</a:t>
            </a:r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рр</a:t>
            </a:r>
            <a:r>
              <a:rPr lang="ru-RU" dirty="0" smtClean="0">
                <a:solidFill>
                  <a:schemeClr val="bg1"/>
                </a:solidFill>
              </a:rPr>
              <a:t>. XIX ст. над </a:t>
            </a:r>
            <a:r>
              <a:rPr lang="ru-RU" dirty="0" err="1" smtClean="0">
                <a:solidFill>
                  <a:schemeClr val="bg1"/>
                </a:solidFill>
              </a:rPr>
              <a:t>відомими</a:t>
            </a:r>
            <a:r>
              <a:rPr lang="ru-RU" dirty="0" smtClean="0">
                <a:solidFill>
                  <a:schemeClr val="bg1"/>
                </a:solidFill>
              </a:rPr>
              <a:t> офортами </a:t>
            </a:r>
            <a:r>
              <a:rPr lang="ru-RU" dirty="0" err="1" smtClean="0">
                <a:solidFill>
                  <a:schemeClr val="bg1"/>
                </a:solidFill>
              </a:rPr>
              <a:t>із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серії</a:t>
            </a:r>
            <a:r>
              <a:rPr lang="ru-RU" dirty="0" smtClean="0">
                <a:solidFill>
                  <a:schemeClr val="bg1"/>
                </a:solidFill>
              </a:rPr>
              <a:t> «Живописна </a:t>
            </a:r>
            <a:r>
              <a:rPr lang="ru-RU" dirty="0" err="1" smtClean="0">
                <a:solidFill>
                  <a:schemeClr val="bg1"/>
                </a:solidFill>
              </a:rPr>
              <a:t>Україна</a:t>
            </a:r>
            <a:r>
              <a:rPr lang="ru-RU" dirty="0" smtClean="0">
                <a:solidFill>
                  <a:schemeClr val="bg1"/>
                </a:solidFill>
              </a:rPr>
              <a:t>». </a:t>
            </a:r>
            <a:endParaRPr lang="ru-RU" i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2214554"/>
            <a:ext cx="764132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Нагадаймо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гравюра, на </a:t>
            </a:r>
            <a:r>
              <a:rPr lang="ru-RU" dirty="0" err="1" smtClean="0">
                <a:solidFill>
                  <a:schemeClr val="bg1"/>
                </a:solidFill>
              </a:rPr>
              <a:t>відміну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творів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малярства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являє</a:t>
            </a:r>
            <a:r>
              <a:rPr lang="ru-RU" dirty="0" smtClean="0">
                <a:solidFill>
                  <a:schemeClr val="bg1"/>
                </a:solidFill>
              </a:rPr>
              <a:t> собою не</a:t>
            </a:r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безпосередньо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виконане</a:t>
            </a:r>
            <a:r>
              <a:rPr lang="ru-RU" dirty="0" smtClean="0">
                <a:solidFill>
                  <a:schemeClr val="bg1"/>
                </a:solidFill>
              </a:rPr>
              <a:t>, а </a:t>
            </a:r>
            <a:r>
              <a:rPr lang="ru-RU" dirty="0" err="1" smtClean="0">
                <a:solidFill>
                  <a:schemeClr val="bg1"/>
                </a:solidFill>
              </a:rPr>
              <a:t>спрацьоване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зворотному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вигляді</a:t>
            </a:r>
            <a:r>
              <a:rPr lang="ru-RU" dirty="0" smtClean="0">
                <a:solidFill>
                  <a:schemeClr val="bg1"/>
                </a:solidFill>
              </a:rPr>
              <a:t> на твердому</a:t>
            </a:r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матеріалі</a:t>
            </a:r>
            <a:r>
              <a:rPr lang="ru-RU" dirty="0" smtClean="0">
                <a:solidFill>
                  <a:schemeClr val="bg1"/>
                </a:solidFill>
              </a:rPr>
              <a:t>, а </a:t>
            </a:r>
            <a:r>
              <a:rPr lang="ru-RU" dirty="0" err="1" smtClean="0">
                <a:solidFill>
                  <a:schemeClr val="bg1"/>
                </a:solidFill>
              </a:rPr>
              <a:t>потім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відтиснуте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графічне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зображення</a:t>
            </a:r>
            <a:r>
              <a:rPr lang="ru-RU" dirty="0" smtClean="0">
                <a:solidFill>
                  <a:schemeClr val="bg1"/>
                </a:solidFill>
              </a:rPr>
              <a:t>. Про </a:t>
            </a:r>
            <a:r>
              <a:rPr lang="ru-RU" dirty="0" err="1" smtClean="0">
                <a:solidFill>
                  <a:schemeClr val="bg1"/>
                </a:solidFill>
              </a:rPr>
              <a:t>переваги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техніки</a:t>
            </a:r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та </a:t>
            </a:r>
            <a:r>
              <a:rPr lang="ru-RU" dirty="0" err="1" smtClean="0">
                <a:solidFill>
                  <a:schemeClr val="bg1"/>
                </a:solidFill>
              </a:rPr>
              <a:t>способи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використання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більш</a:t>
            </a:r>
            <a:r>
              <a:rPr lang="ru-RU" dirty="0" smtClean="0">
                <a:solidFill>
                  <a:schemeClr val="bg1"/>
                </a:solidFill>
              </a:rPr>
              <a:t> детально </a:t>
            </a:r>
            <a:r>
              <a:rPr lang="ru-RU" dirty="0" err="1" smtClean="0">
                <a:solidFill>
                  <a:schemeClr val="bg1"/>
                </a:solidFill>
              </a:rPr>
              <a:t>довідуємося</a:t>
            </a:r>
            <a:r>
              <a:rPr lang="ru-RU" dirty="0" smtClean="0">
                <a:solidFill>
                  <a:schemeClr val="bg1"/>
                </a:solidFill>
              </a:rPr>
              <a:t> у Д. Антоновича:</a:t>
            </a:r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Вигода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виготовляти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зображення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такий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спосіб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в тому,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оригінал</a:t>
            </a:r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малярського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твору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завжди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буває</a:t>
            </a:r>
            <a:r>
              <a:rPr lang="ru-RU" dirty="0" smtClean="0">
                <a:solidFill>
                  <a:schemeClr val="bg1"/>
                </a:solidFill>
              </a:rPr>
              <a:t> один, а коли </a:t>
            </a:r>
            <a:r>
              <a:rPr lang="ru-RU" dirty="0" err="1" smtClean="0">
                <a:solidFill>
                  <a:schemeClr val="bg1"/>
                </a:solidFill>
              </a:rPr>
              <a:t>майстер</a:t>
            </a:r>
            <a:r>
              <a:rPr lang="ru-RU" dirty="0" smtClean="0">
                <a:solidFill>
                  <a:schemeClr val="bg1"/>
                </a:solidFill>
              </a:rPr>
              <a:t> повторить </a:t>
            </a:r>
            <a:r>
              <a:rPr lang="ru-RU" dirty="0" err="1" smtClean="0">
                <a:solidFill>
                  <a:schemeClr val="bg1"/>
                </a:solidFill>
              </a:rPr>
              <a:t>декілька</a:t>
            </a:r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разів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твір</a:t>
            </a:r>
            <a:r>
              <a:rPr lang="ru-RU" dirty="0" smtClean="0">
                <a:solidFill>
                  <a:schemeClr val="bg1"/>
                </a:solidFill>
              </a:rPr>
              <a:t>, то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будуть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повторення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копії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творів</a:t>
            </a:r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малярського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мистецтва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тоді</a:t>
            </a:r>
            <a:r>
              <a:rPr lang="ru-RU" dirty="0" smtClean="0">
                <a:solidFill>
                  <a:schemeClr val="bg1"/>
                </a:solidFill>
              </a:rPr>
              <a:t> як гравюру </a:t>
            </a:r>
            <a:r>
              <a:rPr lang="ru-RU" dirty="0" err="1" smtClean="0">
                <a:solidFill>
                  <a:schemeClr val="bg1"/>
                </a:solidFill>
              </a:rPr>
              <a:t>можливо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відтискувати</a:t>
            </a:r>
            <a:r>
              <a:rPr lang="ru-RU" dirty="0" smtClean="0">
                <a:solidFill>
                  <a:schemeClr val="bg1"/>
                </a:solidFill>
              </a:rPr>
              <a:t> у великому</a:t>
            </a:r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числі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примірників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всі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відтиски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однаково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будуть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оригіналами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i="1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85720" y="357166"/>
            <a:ext cx="1571636" cy="10715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1142976" y="428604"/>
            <a:ext cx="1571636" cy="10715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view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3981470" cy="4108369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72000" y="214290"/>
            <a:ext cx="4572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За три роки впертої праці він досяг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майстерності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творення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офортів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високої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майстерності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справедливо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діставши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славу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першого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офортиста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Росії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одного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видатних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офортистів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світу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 Художники 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друзі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називали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Шевченка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російським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Рембрандтом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імператорська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Академія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мистецтв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змушена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була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присвоїти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Шевченкові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почесне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звання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академіка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гравюри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:\0_286ae_6e4a83bb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88191"/>
            <a:ext cx="4195755" cy="6069809"/>
          </a:xfrm>
          <a:prstGeom prst="rect">
            <a:avLst/>
          </a:prstGeom>
          <a:noFill/>
        </p:spPr>
      </p:pic>
      <p:pic>
        <p:nvPicPr>
          <p:cNvPr id="51203" name="Picture 3" descr="D:\0_286af_22e9fef3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785770"/>
            <a:ext cx="4320570" cy="60722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0"/>
            <a:ext cx="79884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Ось деякі з його робіт</a:t>
            </a:r>
            <a:endParaRPr lang="ru-RU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:\0_286b0_dc62c6c6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8"/>
            <a:ext cx="4214842" cy="6143668"/>
          </a:xfrm>
          <a:prstGeom prst="rect">
            <a:avLst/>
          </a:prstGeom>
          <a:noFill/>
        </p:spPr>
      </p:pic>
      <p:pic>
        <p:nvPicPr>
          <p:cNvPr id="52227" name="Picture 3" descr="D:\0_286b1_7c0cb42a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85728"/>
            <a:ext cx="4358326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:\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90"/>
            <a:ext cx="4298828" cy="650556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:\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90"/>
            <a:ext cx="4798457" cy="6357956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x_28e539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6967836" cy="578643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D:\stratilat_gravy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52"/>
            <a:ext cx="7429500" cy="650085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571472" y="1214422"/>
            <a:ext cx="792961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У 1843 р. Т.Шевченко,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тоді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ще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учень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Петербурзької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художньої академії,задумав художнє видання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Живописна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Україна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присвячене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історичному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минулому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народному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побуту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та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мальовничій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природі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України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Незважаючи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на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те,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що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Шевченку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не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вдалося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повністю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здійснити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свій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задум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наприкінці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1844 р.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вийшли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лише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перші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два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випуски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видання,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які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містили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офорти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Дари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Чигрині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1649 р.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Старости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Судня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рада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Казка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Києві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та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Видубицький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монастир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Києві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Вже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ці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офорти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відкрили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нову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яскраву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c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торінку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історії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української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культури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Однак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зіткнувшись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із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труднощами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особливо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матеріальними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адже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таке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видання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вимагало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значних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коштів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),Шевченко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змушений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був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відкласти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певний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час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випуск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Живописної</a:t>
            </a: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України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CC6600"/>
            </a:gs>
            <a:gs pos="50000">
              <a:srgbClr val="FF6699"/>
            </a:gs>
            <a:gs pos="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928670"/>
            <a:ext cx="735811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Про Тараса </a:t>
            </a:r>
            <a:r>
              <a:rPr lang="ru-RU" sz="2000" b="1" dirty="0" err="1" smtClean="0"/>
              <a:t>Шевченка</a:t>
            </a:r>
            <a:r>
              <a:rPr lang="ru-RU" sz="2000" b="1" dirty="0" smtClean="0"/>
              <a:t>  як художника,  </a:t>
            </a:r>
            <a:r>
              <a:rPr lang="ru-RU" sz="2000" b="1" dirty="0" err="1" smtClean="0"/>
              <a:t>зокрема</a:t>
            </a:r>
            <a:r>
              <a:rPr lang="ru-RU" sz="2000" b="1" dirty="0" smtClean="0"/>
              <a:t> гравера-офортиста, написано </a:t>
            </a:r>
            <a:r>
              <a:rPr lang="ru-RU" sz="2000" b="1" dirty="0" err="1" smtClean="0"/>
              <a:t>багато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але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означає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вже</a:t>
            </a:r>
            <a:r>
              <a:rPr lang="ru-RU" sz="2000" b="1" dirty="0" smtClean="0"/>
              <a:t> сказано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повністю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досліджено</a:t>
            </a:r>
            <a:r>
              <a:rPr lang="ru-RU" sz="2000" b="1" dirty="0" smtClean="0"/>
              <a:t>. І </a:t>
            </a:r>
            <a:r>
              <a:rPr lang="ru-RU" sz="2000" b="1" dirty="0" err="1" smtClean="0"/>
              <a:t>саме</a:t>
            </a:r>
            <a:r>
              <a:rPr lang="ru-RU" sz="2000" b="1" dirty="0" smtClean="0"/>
              <a:t> в  </a:t>
            </a:r>
            <a:r>
              <a:rPr lang="ru-RU" sz="2000" b="1" dirty="0" err="1" smtClean="0"/>
              <a:t>цій</a:t>
            </a:r>
            <a:r>
              <a:rPr lang="ru-RU" sz="2000" b="1" dirty="0" smtClean="0"/>
              <a:t>  </a:t>
            </a:r>
            <a:r>
              <a:rPr lang="ru-RU" sz="2000" b="1" dirty="0" err="1" smtClean="0"/>
              <a:t>глибокій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проникливій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хоч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невеликій</a:t>
            </a:r>
            <a:r>
              <a:rPr lang="ru-RU" sz="2000" b="1" dirty="0" smtClean="0"/>
              <a:t>  за </a:t>
            </a:r>
            <a:r>
              <a:rPr lang="ru-RU" sz="2000" b="1" dirty="0" err="1" smtClean="0"/>
              <a:t>обсягом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праці</a:t>
            </a:r>
            <a:r>
              <a:rPr lang="ru-RU" sz="2000" b="1" dirty="0" smtClean="0"/>
              <a:t>, яку в </a:t>
            </a:r>
            <a:r>
              <a:rPr lang="ru-RU" sz="2000" b="1" dirty="0" err="1" smtClean="0"/>
              <a:t>повній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мірі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назвати</a:t>
            </a:r>
            <a:r>
              <a:rPr lang="en-US" sz="2000" b="1" dirty="0" smtClean="0"/>
              <a:t> 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монографією</a:t>
            </a:r>
            <a:r>
              <a:rPr lang="ru-RU" sz="2000" b="1" dirty="0" smtClean="0"/>
              <a:t>, 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починається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епіграфом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«</a:t>
            </a:r>
            <a:r>
              <a:rPr lang="ru-RU" sz="2000" b="1" dirty="0" err="1" smtClean="0"/>
              <a:t>Щоденника</a:t>
            </a:r>
            <a:r>
              <a:rPr lang="ru-RU" sz="2000" b="1" dirty="0" smtClean="0"/>
              <a:t>» --  </a:t>
            </a:r>
            <a:r>
              <a:rPr lang="ru-RU" sz="2000" b="1" dirty="0" err="1" smtClean="0"/>
              <a:t>поетичними</a:t>
            </a:r>
            <a:r>
              <a:rPr lang="ru-RU" sz="2000" b="1" dirty="0" smtClean="0"/>
              <a:t>  словами, </a:t>
            </a:r>
            <a:r>
              <a:rPr lang="ru-RU" sz="2000" b="1" dirty="0" err="1" smtClean="0"/>
              <a:t>сказаними</a:t>
            </a:r>
            <a:r>
              <a:rPr lang="ru-RU" sz="2000" b="1" dirty="0" smtClean="0"/>
              <a:t> </a:t>
            </a:r>
            <a:r>
              <a:rPr lang="ru-RU" sz="2000" b="1" dirty="0" smtClean="0"/>
              <a:t>на </a:t>
            </a:r>
            <a:r>
              <a:rPr lang="ru-RU" sz="2000" b="1" dirty="0" err="1" smtClean="0"/>
              <a:t>засланні</a:t>
            </a:r>
            <a:r>
              <a:rPr lang="ru-RU" sz="2000" b="1" dirty="0" smtClean="0"/>
              <a:t> про гравюру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значення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поширення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знань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освіти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серед</a:t>
            </a:r>
            <a:r>
              <a:rPr lang="ru-RU" sz="2000" b="1" dirty="0" smtClean="0"/>
              <a:t> </a:t>
            </a:r>
            <a:r>
              <a:rPr lang="ru-RU" sz="2000" b="1" dirty="0" smtClean="0"/>
              <a:t>народу, </a:t>
            </a:r>
            <a:r>
              <a:rPr lang="ru-RU" sz="2000" b="1" dirty="0" err="1" smtClean="0"/>
              <a:t>зроблено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спробу</a:t>
            </a:r>
            <a:r>
              <a:rPr lang="ru-RU" sz="2000" b="1" dirty="0" smtClean="0"/>
              <a:t> подати </a:t>
            </a:r>
            <a:r>
              <a:rPr lang="ru-RU" sz="2000" b="1" dirty="0" err="1" smtClean="0"/>
              <a:t>нові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факти</a:t>
            </a:r>
            <a:r>
              <a:rPr lang="ru-RU" sz="2000" b="1" dirty="0" smtClean="0"/>
              <a:t> 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розкрити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велике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значення</a:t>
            </a:r>
            <a:r>
              <a:rPr lang="ru-RU" sz="2000" b="1" dirty="0" smtClean="0"/>
              <a:t>  </a:t>
            </a:r>
            <a:r>
              <a:rPr lang="ru-RU" sz="2000" b="1" dirty="0" err="1" smtClean="0"/>
              <a:t>цього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доробку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Шевченка</a:t>
            </a:r>
            <a:r>
              <a:rPr lang="ru-RU" sz="2000" b="1" dirty="0" smtClean="0"/>
              <a:t>.  </a:t>
            </a:r>
            <a:r>
              <a:rPr lang="ru-RU" sz="2000" b="1" dirty="0" err="1" smtClean="0"/>
              <a:t>Працювати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гравюрі</a:t>
            </a:r>
            <a:r>
              <a:rPr lang="ru-RU" sz="2000" b="1" dirty="0" smtClean="0"/>
              <a:t>, так  </a:t>
            </a:r>
            <a:r>
              <a:rPr lang="ru-RU" sz="2000" b="1" dirty="0" err="1" smtClean="0"/>
              <a:t>вважає</a:t>
            </a:r>
            <a:r>
              <a:rPr lang="ru-RU" sz="2000" b="1" dirty="0" smtClean="0"/>
              <a:t> Шевченко, - «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бути </a:t>
            </a:r>
            <a:r>
              <a:rPr lang="ru-RU" sz="2000" b="1" dirty="0" err="1" smtClean="0"/>
              <a:t>корисним</a:t>
            </a:r>
            <a:r>
              <a:rPr lang="en-US" sz="2000" b="1" dirty="0" smtClean="0"/>
              <a:t> </a:t>
            </a:r>
            <a:r>
              <a:rPr lang="ru-RU" sz="2000" b="1" dirty="0" smtClean="0"/>
              <a:t> </a:t>
            </a:r>
            <a:r>
              <a:rPr lang="ru-RU" sz="2000" b="1" dirty="0" smtClean="0"/>
              <a:t>людям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угодним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Богові</a:t>
            </a:r>
            <a:r>
              <a:rPr lang="ru-RU" sz="2000" b="1" dirty="0" smtClean="0"/>
              <a:t>». </a:t>
            </a:r>
            <a:r>
              <a:rPr lang="ru-RU" sz="2000" b="1" dirty="0" err="1" smtClean="0"/>
              <a:t>Жоден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художників-граверів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 тих, </a:t>
            </a:r>
            <a:r>
              <a:rPr lang="ru-RU" sz="2000" b="1" dirty="0" err="1" smtClean="0"/>
              <a:t>хто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навіть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по-справжньому</a:t>
            </a:r>
            <a:r>
              <a:rPr lang="ru-RU" sz="2000" b="1" dirty="0" smtClean="0"/>
              <a:t> </a:t>
            </a:r>
            <a:r>
              <a:rPr lang="ru-RU" sz="2000" b="1" dirty="0" smtClean="0"/>
              <a:t>любив свою справу, не сказав таких </a:t>
            </a:r>
            <a:r>
              <a:rPr lang="ru-RU" sz="2000" b="1" dirty="0" err="1" smtClean="0"/>
              <a:t>піднесених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слів</a:t>
            </a:r>
            <a:r>
              <a:rPr lang="ru-RU" sz="2000" b="1" dirty="0" smtClean="0"/>
              <a:t>:  «</a:t>
            </a:r>
            <a:r>
              <a:rPr lang="ru-RU" sz="2000" b="1" dirty="0" err="1" smtClean="0"/>
              <a:t>Прекрасне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божественне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покликання</a:t>
            </a:r>
            <a:r>
              <a:rPr lang="ru-RU" sz="2000" b="1" dirty="0" smtClean="0"/>
              <a:t> </a:t>
            </a:r>
            <a:r>
              <a:rPr lang="ru-RU" sz="2000" b="1" dirty="0" smtClean="0"/>
              <a:t>гравера!»   </a:t>
            </a:r>
            <a:endParaRPr lang="ru-RU" sz="2000" b="1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E989">
                <a:alpha val="75000"/>
              </a:srgbClr>
            </a:gs>
            <a:gs pos="50000">
              <a:srgbClr val="B25A18">
                <a:alpha val="92000"/>
              </a:srgbClr>
            </a:gs>
            <a:gs pos="100000">
              <a:srgbClr val="75312F">
                <a:alpha val="94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357166"/>
            <a:ext cx="2996263" cy="10926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500" b="1" cap="none" spc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Сепії</a:t>
            </a:r>
            <a:endParaRPr lang="ru-RU" sz="6500" b="1" cap="none" spc="0" dirty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2786058"/>
            <a:ext cx="883299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Сепії</a:t>
            </a:r>
            <a:r>
              <a:rPr lang="ru-RU" dirty="0" smtClean="0">
                <a:solidFill>
                  <a:schemeClr val="bg1"/>
                </a:solidFill>
              </a:rPr>
              <a:t> Т.Г. </a:t>
            </a:r>
            <a:r>
              <a:rPr lang="ru-RU" dirty="0" err="1" smtClean="0">
                <a:solidFill>
                  <a:schemeClr val="bg1"/>
                </a:solidFill>
              </a:rPr>
              <a:t>Шевченка</a:t>
            </a:r>
            <a:r>
              <a:rPr lang="ru-RU" dirty="0" smtClean="0">
                <a:solidFill>
                  <a:schemeClr val="bg1"/>
                </a:solidFill>
              </a:rPr>
              <a:t> – </a:t>
            </a:r>
            <a:r>
              <a:rPr lang="ru-RU" dirty="0" err="1" smtClean="0">
                <a:solidFill>
                  <a:schemeClr val="bg1"/>
                </a:solidFill>
              </a:rPr>
              <a:t>малюнки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виконав</a:t>
            </a:r>
            <a:r>
              <a:rPr lang="ru-RU" dirty="0" smtClean="0">
                <a:solidFill>
                  <a:schemeClr val="bg1"/>
                </a:solidFill>
              </a:rPr>
              <a:t> Шевченко </a:t>
            </a:r>
            <a:r>
              <a:rPr lang="ru-RU" dirty="0" err="1" smtClean="0">
                <a:solidFill>
                  <a:schemeClr val="bg1"/>
                </a:solidFill>
              </a:rPr>
              <a:t>фарбою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сіро-коричневого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кольору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відомою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назвою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сепії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виготовляється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так </a:t>
            </a:r>
            <a:r>
              <a:rPr lang="ru-RU" dirty="0" err="1" smtClean="0">
                <a:solidFill>
                  <a:schemeClr val="bg1"/>
                </a:solidFill>
              </a:rPr>
              <a:t>званої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чорнильної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залози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морських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каракатиць</a:t>
            </a:r>
            <a:r>
              <a:rPr lang="ru-RU" dirty="0" smtClean="0">
                <a:solidFill>
                  <a:schemeClr val="bg1"/>
                </a:solidFill>
              </a:rPr>
              <a:t>). До </a:t>
            </a:r>
            <a:r>
              <a:rPr lang="ru-RU" dirty="0" err="1" smtClean="0">
                <a:solidFill>
                  <a:schemeClr val="bg1"/>
                </a:solidFill>
              </a:rPr>
              <a:t>сепії</a:t>
            </a:r>
            <a:r>
              <a:rPr lang="ru-RU" dirty="0" smtClean="0">
                <a:solidFill>
                  <a:schemeClr val="bg1"/>
                </a:solidFill>
              </a:rPr>
              <a:t> Шевченко </a:t>
            </a:r>
            <a:r>
              <a:rPr lang="ru-RU" dirty="0" err="1" smtClean="0">
                <a:solidFill>
                  <a:schemeClr val="bg1"/>
                </a:solidFill>
              </a:rPr>
              <a:t>звертався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дуже</a:t>
            </a:r>
            <a:r>
              <a:rPr lang="ru-RU" dirty="0" smtClean="0">
                <a:solidFill>
                  <a:schemeClr val="bg1"/>
                </a:solidFill>
              </a:rPr>
              <a:t> часто, особливо в </a:t>
            </a:r>
            <a:r>
              <a:rPr lang="ru-RU" dirty="0" err="1" smtClean="0">
                <a:solidFill>
                  <a:schemeClr val="bg1"/>
                </a:solidFill>
              </a:rPr>
              <a:t>період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заслання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Казахстані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створив </a:t>
            </a:r>
            <a:r>
              <a:rPr lang="ru-RU" dirty="0" err="1" smtClean="0">
                <a:solidFill>
                  <a:schemeClr val="bg1"/>
                </a:solidFill>
              </a:rPr>
              <a:t>чудові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зразки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своєрідного</a:t>
            </a:r>
            <a:r>
              <a:rPr lang="ru-RU" dirty="0" smtClean="0">
                <a:solidFill>
                  <a:schemeClr val="bg1"/>
                </a:solidFill>
              </a:rPr>
              <a:t> монохромного </a:t>
            </a:r>
            <a:r>
              <a:rPr lang="ru-RU" dirty="0" err="1" smtClean="0">
                <a:solidFill>
                  <a:schemeClr val="bg1"/>
                </a:solidFill>
              </a:rPr>
              <a:t>живопису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віртуозно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використовуючи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прозорість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фарби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найтонші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градації</a:t>
            </a:r>
            <a:r>
              <a:rPr lang="ru-RU" dirty="0" smtClean="0">
                <a:solidFill>
                  <a:schemeClr val="bg1"/>
                </a:solidFill>
              </a:rPr>
              <a:t> коричневого </a:t>
            </a:r>
            <a:r>
              <a:rPr lang="ru-RU" dirty="0" err="1" smtClean="0">
                <a:solidFill>
                  <a:schemeClr val="bg1"/>
                </a:solidFill>
              </a:rPr>
              <a:t>кольору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err="1" smtClean="0">
                <a:solidFill>
                  <a:schemeClr val="bg1"/>
                </a:solidFill>
              </a:rPr>
              <a:t>цій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техніці</a:t>
            </a:r>
            <a:r>
              <a:rPr lang="ru-RU" dirty="0" smtClean="0">
                <a:solidFill>
                  <a:schemeClr val="bg1"/>
                </a:solidFill>
              </a:rPr>
              <a:t> він досяг </a:t>
            </a:r>
            <a:r>
              <a:rPr lang="ru-RU" dirty="0" err="1" smtClean="0">
                <a:solidFill>
                  <a:schemeClr val="bg1"/>
                </a:solidFill>
              </a:rPr>
              <a:t>виняткової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майстерності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відтворення</a:t>
            </a:r>
            <a:r>
              <a:rPr lang="ru-RU" dirty="0" smtClean="0">
                <a:solidFill>
                  <a:schemeClr val="bg1"/>
                </a:solidFill>
              </a:rPr>
              <a:t> простору, </a:t>
            </a:r>
            <a:r>
              <a:rPr lang="ru-RU" dirty="0" err="1" smtClean="0">
                <a:solidFill>
                  <a:schemeClr val="bg1"/>
                </a:solidFill>
              </a:rPr>
              <a:t>світлотіньового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моделювання</a:t>
            </a:r>
            <a:r>
              <a:rPr lang="ru-RU" dirty="0" smtClean="0">
                <a:solidFill>
                  <a:schemeClr val="bg1"/>
                </a:solidFill>
              </a:rPr>
              <a:t> предметного </a:t>
            </a:r>
            <a:r>
              <a:rPr lang="ru-RU" dirty="0" err="1" smtClean="0">
                <a:solidFill>
                  <a:schemeClr val="bg1"/>
                </a:solidFill>
              </a:rPr>
              <a:t>оточення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психологічної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характеристики. </a:t>
            </a:r>
            <a:r>
              <a:rPr lang="ru-RU" dirty="0" err="1" smtClean="0">
                <a:solidFill>
                  <a:schemeClr val="bg1"/>
                </a:solidFill>
              </a:rPr>
              <a:t>Сепію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художник </a:t>
            </a:r>
            <a:r>
              <a:rPr lang="ru-RU" dirty="0" err="1" smtClean="0">
                <a:solidFill>
                  <a:schemeClr val="bg1"/>
                </a:solidFill>
              </a:rPr>
              <a:t>використовував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роботі</a:t>
            </a:r>
            <a:r>
              <a:rPr lang="ru-RU" dirty="0" smtClean="0">
                <a:solidFill>
                  <a:schemeClr val="bg1"/>
                </a:solidFill>
              </a:rPr>
              <a:t> над </a:t>
            </a:r>
            <a:r>
              <a:rPr lang="ru-RU" dirty="0" err="1" smtClean="0">
                <a:solidFill>
                  <a:schemeClr val="bg1"/>
                </a:solidFill>
              </a:rPr>
              <a:t>ілюстраціями</a:t>
            </a:r>
            <a:r>
              <a:rPr lang="ru-RU" dirty="0" smtClean="0">
                <a:solidFill>
                  <a:schemeClr val="bg1"/>
                </a:solidFill>
              </a:rPr>
              <a:t>, для </a:t>
            </a:r>
            <a:r>
              <a:rPr lang="ru-RU" dirty="0" err="1" smtClean="0">
                <a:solidFill>
                  <a:schemeClr val="bg1"/>
                </a:solidFill>
              </a:rPr>
              <a:t>виконання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підготовчих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малюнків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гравірування</a:t>
            </a:r>
            <a:r>
              <a:rPr lang="ru-RU" dirty="0" smtClean="0">
                <a:solidFill>
                  <a:schemeClr val="bg1"/>
                </a:solidFill>
              </a:rPr>
              <a:t>, в </a:t>
            </a:r>
            <a:r>
              <a:rPr lang="ru-RU" dirty="0" err="1" smtClean="0">
                <a:solidFill>
                  <a:schemeClr val="bg1"/>
                </a:solidFill>
              </a:rPr>
              <a:t>пейзажних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замальовках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особливо </a:t>
            </a:r>
            <a:r>
              <a:rPr lang="ru-RU" dirty="0" err="1" smtClean="0">
                <a:solidFill>
                  <a:schemeClr val="bg1"/>
                </a:solidFill>
              </a:rPr>
              <a:t>успішно</a:t>
            </a:r>
            <a:r>
              <a:rPr lang="ru-RU" dirty="0" smtClean="0">
                <a:solidFill>
                  <a:schemeClr val="bg1"/>
                </a:solidFill>
              </a:rPr>
              <a:t> – в портретах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сюжетних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малюнках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самостійне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мистецьке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значення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Він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настільки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призвичаївся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цієї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фарби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, коли не </a:t>
            </a:r>
            <a:r>
              <a:rPr lang="ru-RU" dirty="0" err="1" smtClean="0">
                <a:solidFill>
                  <a:schemeClr val="bg1"/>
                </a:solidFill>
              </a:rPr>
              <a:t>було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</a:t>
            </a:r>
            <a:r>
              <a:rPr lang="ru-RU" dirty="0" smtClean="0">
                <a:solidFill>
                  <a:schemeClr val="bg1"/>
                </a:solidFill>
              </a:rPr>
              <a:t> рукою </a:t>
            </a:r>
            <a:r>
              <a:rPr lang="ru-RU" dirty="0" err="1" smtClean="0">
                <a:solidFill>
                  <a:schemeClr val="bg1"/>
                </a:solidFill>
              </a:rPr>
              <a:t>сепії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розробляв</a:t>
            </a:r>
            <a:r>
              <a:rPr lang="ru-RU" dirty="0" smtClean="0">
                <a:solidFill>
                  <a:schemeClr val="bg1"/>
                </a:solidFill>
              </a:rPr>
              <a:t> до тону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бістр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Бістр</a:t>
            </a:r>
            <a:r>
              <a:rPr lang="ru-RU" dirty="0" smtClean="0">
                <a:solidFill>
                  <a:schemeClr val="bg1"/>
                </a:solidFill>
              </a:rPr>
              <a:t> – </a:t>
            </a:r>
            <a:r>
              <a:rPr lang="ru-RU" dirty="0" err="1" smtClean="0">
                <a:solidFill>
                  <a:schemeClr val="bg1"/>
                </a:solidFill>
              </a:rPr>
              <a:t>чорно-біла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фарба</a:t>
            </a:r>
            <a:r>
              <a:rPr lang="ru-RU" dirty="0" smtClean="0">
                <a:solidFill>
                  <a:schemeClr val="bg1"/>
                </a:solidFill>
              </a:rPr>
              <a:t>, яку </a:t>
            </a:r>
            <a:r>
              <a:rPr lang="ru-RU" dirty="0" err="1" smtClean="0">
                <a:solidFill>
                  <a:schemeClr val="bg1"/>
                </a:solidFill>
              </a:rPr>
              <a:t>виготовляють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сажі</a:t>
            </a:r>
            <a:r>
              <a:rPr lang="ru-RU" dirty="0" smtClean="0">
                <a:solidFill>
                  <a:schemeClr val="bg1"/>
                </a:solidFill>
              </a:rPr>
              <a:t> букового дерева.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428868"/>
            <a:ext cx="8704991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Дякую за перегляд</a:t>
            </a:r>
            <a:endParaRPr lang="ru-RU" sz="75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2857488" y="3857628"/>
            <a:ext cx="3071834" cy="250033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32-конечная звезда 5"/>
          <p:cNvSpPr/>
          <p:nvPr/>
        </p:nvSpPr>
        <p:spPr>
          <a:xfrm>
            <a:off x="642910" y="428604"/>
            <a:ext cx="1857388" cy="1714512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32-конечная звезда 6"/>
          <p:cNvSpPr/>
          <p:nvPr/>
        </p:nvSpPr>
        <p:spPr>
          <a:xfrm>
            <a:off x="6572264" y="428604"/>
            <a:ext cx="1857388" cy="1714512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500034" y="214290"/>
            <a:ext cx="2143140" cy="2071702"/>
          </a:xfrm>
          <a:prstGeom prst="star4">
            <a:avLst/>
          </a:prstGeom>
          <a:solidFill>
            <a:srgbClr val="F9E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6429388" y="214290"/>
            <a:ext cx="2214578" cy="2143140"/>
          </a:xfrm>
          <a:prstGeom prst="star4">
            <a:avLst/>
          </a:prstGeom>
          <a:solidFill>
            <a:srgbClr val="F9E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929454" y="6215082"/>
            <a:ext cx="1997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>
                <a:solidFill>
                  <a:schemeClr val="bg1"/>
                </a:solidFill>
              </a:rPr>
              <a:t>Білошицької</a:t>
            </a:r>
            <a:r>
              <a:rPr lang="uk-UA" dirty="0" smtClean="0">
                <a:solidFill>
                  <a:schemeClr val="bg1"/>
                </a:solidFill>
              </a:rPr>
              <a:t> -2013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800"/>
                            </p:stCondLst>
                            <p:childTnLst>
                              <p:par>
                                <p:cTn id="2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E989">
                <a:alpha val="70000"/>
              </a:srgbClr>
            </a:gs>
            <a:gs pos="50000">
              <a:srgbClr val="B25A18"/>
            </a:gs>
            <a:gs pos="100000">
              <a:srgbClr val="75312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285728"/>
            <a:ext cx="438273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У 1847 р. </a:t>
            </a:r>
            <a:r>
              <a:rPr lang="en-US" i="1" dirty="0" err="1" smtClean="0">
                <a:solidFill>
                  <a:schemeClr val="bg1"/>
                </a:solidFill>
              </a:rPr>
              <a:t>Шевченка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заслали</a:t>
            </a:r>
            <a:r>
              <a:rPr lang="en-US" i="1" dirty="0" smtClean="0">
                <a:solidFill>
                  <a:schemeClr val="bg1"/>
                </a:solidFill>
              </a:rPr>
              <a:t> в </a:t>
            </a:r>
            <a:r>
              <a:rPr lang="en-US" i="1" dirty="0" err="1" smtClean="0">
                <a:solidFill>
                  <a:schemeClr val="bg1"/>
                </a:solidFill>
              </a:rPr>
              <a:t>Казахстан</a:t>
            </a:r>
            <a:r>
              <a:rPr lang="en-US" i="1" dirty="0" smtClean="0">
                <a:solidFill>
                  <a:schemeClr val="bg1"/>
                </a:solidFill>
              </a:rPr>
              <a:t>, </a:t>
            </a:r>
            <a:endParaRPr lang="uk-UA" i="1" dirty="0" smtClean="0">
              <a:solidFill>
                <a:schemeClr val="bg1"/>
              </a:solidFill>
            </a:endParaRPr>
          </a:p>
          <a:p>
            <a:r>
              <a:rPr lang="en-US" i="1" dirty="0" err="1" smtClean="0">
                <a:solidFill>
                  <a:schemeClr val="bg1"/>
                </a:solidFill>
              </a:rPr>
              <a:t>де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він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мав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можливість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познайомитися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endParaRPr lang="uk-UA" i="1" dirty="0" smtClean="0">
              <a:solidFill>
                <a:schemeClr val="bg1"/>
              </a:solidFill>
            </a:endParaRPr>
          </a:p>
          <a:p>
            <a:r>
              <a:rPr lang="uk-UA" i="1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з </a:t>
            </a:r>
            <a:r>
              <a:rPr lang="en-US" i="1" dirty="0" err="1" smtClean="0">
                <a:solidFill>
                  <a:schemeClr val="bg1"/>
                </a:solidFill>
              </a:rPr>
              <a:t>місцевим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тюркомовним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населенням</a:t>
            </a:r>
            <a:r>
              <a:rPr lang="en-US" i="1" dirty="0" smtClean="0">
                <a:solidFill>
                  <a:schemeClr val="bg1"/>
                </a:solidFill>
              </a:rPr>
              <a:t>,</a:t>
            </a:r>
            <a:endParaRPr lang="uk-UA" i="1" dirty="0" smtClean="0">
              <a:solidFill>
                <a:schemeClr val="bg1"/>
              </a:solidFill>
            </a:endParaRPr>
          </a:p>
          <a:p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що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сповідувало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іслам</a:t>
            </a:r>
            <a:r>
              <a:rPr lang="en-US" i="1" dirty="0" smtClean="0">
                <a:solidFill>
                  <a:schemeClr val="bg1"/>
                </a:solidFill>
              </a:rPr>
              <a:t>. </a:t>
            </a:r>
            <a:r>
              <a:rPr lang="en-US" i="1" dirty="0" err="1" smtClean="0">
                <a:solidFill>
                  <a:schemeClr val="bg1"/>
                </a:solidFill>
              </a:rPr>
              <a:t>Це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населення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він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endParaRPr lang="uk-UA" i="1" dirty="0" smtClean="0">
              <a:solidFill>
                <a:schemeClr val="bg1"/>
              </a:solidFill>
            </a:endParaRPr>
          </a:p>
          <a:p>
            <a:r>
              <a:rPr lang="en-US" i="1" dirty="0" err="1" smtClean="0">
                <a:solidFill>
                  <a:schemeClr val="bg1"/>
                </a:solidFill>
              </a:rPr>
              <a:t>іменував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киргизами</a:t>
            </a:r>
            <a:r>
              <a:rPr lang="en-US" i="1" dirty="0" smtClean="0">
                <a:solidFill>
                  <a:schemeClr val="bg1"/>
                </a:solidFill>
              </a:rPr>
              <a:t>. </a:t>
            </a:r>
            <a:r>
              <a:rPr lang="en-US" i="1" dirty="0" err="1" smtClean="0">
                <a:solidFill>
                  <a:schemeClr val="bg1"/>
                </a:solidFill>
              </a:rPr>
              <a:t>Шевченко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демон</a:t>
            </a:r>
            <a:r>
              <a:rPr lang="uk-UA" i="1" dirty="0" smtClean="0">
                <a:solidFill>
                  <a:schemeClr val="bg1"/>
                </a:solidFill>
              </a:rPr>
              <a:t>-</a:t>
            </a:r>
          </a:p>
          <a:p>
            <a:r>
              <a:rPr lang="en-US" i="1" dirty="0" err="1" smtClean="0">
                <a:solidFill>
                  <a:schemeClr val="bg1"/>
                </a:solidFill>
              </a:rPr>
              <a:t>стрував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непідробний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інтерес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до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цього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endParaRPr lang="uk-UA" i="1" dirty="0" smtClean="0">
              <a:solidFill>
                <a:schemeClr val="bg1"/>
              </a:solidFill>
            </a:endParaRPr>
          </a:p>
          <a:p>
            <a:r>
              <a:rPr lang="en-US" i="1" dirty="0" err="1" smtClean="0">
                <a:solidFill>
                  <a:schemeClr val="bg1"/>
                </a:solidFill>
              </a:rPr>
              <a:t>народу</a:t>
            </a:r>
            <a:r>
              <a:rPr lang="en-US" i="1" dirty="0" smtClean="0">
                <a:solidFill>
                  <a:schemeClr val="bg1"/>
                </a:solidFill>
              </a:rPr>
              <a:t>.</a:t>
            </a:r>
            <a:endParaRPr lang="uk-UA" i="1" dirty="0" smtClean="0">
              <a:solidFill>
                <a:schemeClr val="bg1"/>
              </a:solidFill>
            </a:endParaRPr>
          </a:p>
          <a:p>
            <a:endParaRPr lang="uk-UA" i="1" dirty="0" smtClean="0">
              <a:solidFill>
                <a:schemeClr val="bg1"/>
              </a:solidFill>
            </a:endParaRPr>
          </a:p>
          <a:p>
            <a:r>
              <a:rPr lang="en-US" i="1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286248" y="2214554"/>
            <a:ext cx="490230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Казахська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тема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зайняла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помітне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місце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в </a:t>
            </a: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живописі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Шевченка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Під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час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подорожі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до</a:t>
            </a: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Раїма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перебування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Приаральї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він створив</a:t>
            </a: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близько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двох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десятків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малюнків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зокрема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сепій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, де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зображене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життя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казахів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інших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народів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цього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регіону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– «Казахи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юрті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», </a:t>
            </a: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Казахська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стоянка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Косаралі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»,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Казахський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хлопчик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розпалює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грубку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», «Пастух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коні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»</a:t>
            </a: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інші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Цікавим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шевченків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«Автопортрет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байгушами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». Цей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твір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свідченням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того,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що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автор не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лише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спостерігав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життя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«чужого» </a:t>
            </a: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йому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народу, 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певним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чином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прагнув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вписати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себе в контекст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життя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казахів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6146" name="Picture 2" descr="D:\Бла - бла - бла\1050-460x6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381500" cy="597217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Бла - бла - бла\0014-459x3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Бла - бла - бла\1005-459x3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98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Бла - бла - бла\10181-460x6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572428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Бла - бла - бла\1032-459x6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78647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Бла - бла - бла\1045-460x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21497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Бла - бла - бла\1061-460x6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42928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121</TotalTime>
  <Words>658</Words>
  <Application>Microsoft Office PowerPoint</Application>
  <PresentationFormat>Экран (4:3)</PresentationFormat>
  <Paragraphs>66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Справедливость</vt:lpstr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15</cp:revision>
  <dcterms:created xsi:type="dcterms:W3CDTF">2013-04-03T12:07:13Z</dcterms:created>
  <dcterms:modified xsi:type="dcterms:W3CDTF">2013-04-07T17:36:25Z</dcterms:modified>
</cp:coreProperties>
</file>