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88A9C0-FBE9-42F1-B4BC-E1CB8659F5A2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5C798-BC9B-43AA-A7B3-A7F660928E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dok.znaimo.com.ua/pars_docs/refs/11/10662/img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dok.znaimo.com.ua/pars_docs/refs/11/10662/img8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57" TargetMode="External"/><Relationship Id="rId2" Type="http://schemas.openxmlformats.org/officeDocument/2006/relationships/hyperlink" Target="http://uk.wikipedia.org/wiki/%D0%9F%D0%B5%D1%82%D0%B5%D1%80%D0%B1%D1%83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4/4d/Imperial_Academy_of_Arts_%28view_from_Blagoveshchensky_Bridge%29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t-shevchenko.name/files/THSh/paints/1961-07a/03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uk.wikipedia.org/wiki/%D0%93%D1%80%D0%B5%D0%B1%D1%96%D0%BD%D0%BA%D0%B0_%D0%84%D0%B2%D0%B3%D0%B5%D0%BD_%D0%9F%D0%B0%D0%B2%D0%BB%D0%BE%D0%B2%D0%B8%D1%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0%D0%BD%D0%BA%D1%82-%D0%9F%D0%B5%D1%82%D0%B5%D1%80%D0%B1%D1%83%D1%80%D0%B3" TargetMode="External"/><Relationship Id="rId5" Type="http://schemas.openxmlformats.org/officeDocument/2006/relationships/hyperlink" Target="http://uk.wikipedia.org/wiki/1840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tvory.narod.ru/kultura10.files/taras4.jpg" TargetMode="External"/><Relationship Id="rId5" Type="http://schemas.openxmlformats.org/officeDocument/2006/relationships/image" Target="../media/image20.jpeg"/><Relationship Id="rId4" Type="http://schemas.openxmlformats.org/officeDocument/2006/relationships/image" Target="http://tvory.narod.ru/kultura10.files/taras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2"/>
            <a:ext cx="7643866" cy="6715147"/>
          </a:xfrm>
        </p:spPr>
        <p:txBody>
          <a:bodyPr/>
          <a:lstStyle/>
          <a:p>
            <a:pPr algn="ctr"/>
            <a:r>
              <a:rPr lang="ru-RU" sz="4800" b="1" i="1" dirty="0" smtClean="0"/>
              <a:t>Свою </a:t>
            </a:r>
            <a:r>
              <a:rPr lang="ru-RU" sz="4800" b="1" i="1" dirty="0" err="1"/>
              <a:t>Україну</a:t>
            </a:r>
            <a:r>
              <a:rPr lang="ru-RU" sz="4800" b="1" i="1" dirty="0"/>
              <a:t> </a:t>
            </a:r>
            <a:r>
              <a:rPr lang="ru-RU" sz="4800" b="1" i="1" dirty="0" err="1"/>
              <a:t>любіть</a:t>
            </a:r>
            <a:r>
              <a:rPr lang="ru-RU" sz="4800" b="1" i="1" dirty="0"/>
              <a:t>,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i="1" dirty="0" err="1"/>
              <a:t>Любіть</a:t>
            </a:r>
            <a:r>
              <a:rPr lang="ru-RU" sz="4800" b="1" i="1" dirty="0"/>
              <a:t> </a:t>
            </a:r>
            <a:r>
              <a:rPr lang="ru-RU" sz="4800" b="1" i="1" dirty="0" err="1"/>
              <a:t>її</a:t>
            </a:r>
            <a:r>
              <a:rPr lang="ru-RU" sz="4800" b="1" i="1" dirty="0"/>
              <a:t>... Во время </a:t>
            </a:r>
            <a:r>
              <a:rPr lang="ru-RU" sz="4800" b="1" i="1" dirty="0" err="1" smtClean="0"/>
              <a:t>люте</a:t>
            </a:r>
            <a:r>
              <a:rPr lang="ru-RU" sz="4800" b="1" i="1" dirty="0" smtClean="0"/>
              <a:t>, В </a:t>
            </a:r>
            <a:r>
              <a:rPr lang="ru-RU" sz="4800" b="1" i="1" dirty="0" err="1"/>
              <a:t>останню</a:t>
            </a:r>
            <a:r>
              <a:rPr lang="ru-RU" sz="4800" b="1" i="1" dirty="0"/>
              <a:t> тяжкую минуту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i="1" dirty="0"/>
              <a:t>За </a:t>
            </a:r>
            <a:r>
              <a:rPr lang="ru-RU" sz="4800" b="1" i="1" dirty="0" err="1"/>
              <a:t>неї</a:t>
            </a:r>
            <a:r>
              <a:rPr lang="ru-RU" sz="4800" b="1" i="1" dirty="0"/>
              <a:t> Господа </a:t>
            </a:r>
            <a:r>
              <a:rPr lang="ru-RU" sz="4800" b="1" i="1" dirty="0" err="1"/>
              <a:t>моліть</a:t>
            </a:r>
            <a:r>
              <a:rPr lang="ru-RU" sz="4800" b="1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85860"/>
            <a:ext cx="4214842" cy="5297502"/>
          </a:xfrm>
        </p:spPr>
        <p:txBody>
          <a:bodyPr>
            <a:normAutofit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Портрет </a:t>
            </a:r>
            <a:br>
              <a:rPr lang="ru-RU" sz="3100" i="1" dirty="0" smtClean="0"/>
            </a:br>
            <a:r>
              <a:rPr lang="ru-RU" sz="3100" i="1" dirty="0" smtClean="0"/>
              <a:t>П.В. </a:t>
            </a:r>
            <a:r>
              <a:rPr lang="ru-RU" sz="3100" i="1" dirty="0" smtClean="0"/>
              <a:t>Энгельгардта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Тарас  </a:t>
            </a:r>
            <a:r>
              <a:rPr lang="ru-RU" sz="3100" i="1" dirty="0" smtClean="0"/>
              <a:t>Шевченко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1833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[Петербург</a:t>
            </a:r>
            <a:r>
              <a:rPr lang="ru-RU" sz="3100" i="1" dirty="0" smtClean="0"/>
              <a:t>]</a:t>
            </a:r>
            <a:endParaRPr lang="ru-RU" sz="3100" dirty="0"/>
          </a:p>
        </p:txBody>
      </p:sp>
      <p:pic>
        <p:nvPicPr>
          <p:cNvPr id="4" name="Picture 7" descr="Т. Г. Шевченко. Портрет П.В. Энгельгардта. 1833. [Петербург]. Бристольская бумага, акварель. 10,3 : 8,4 см. Национальный музей Тараса Шевченко, № г-857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500042"/>
            <a:ext cx="3000396" cy="578647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dok.znaimo.com.ua/pars_docs/refs/11/10662/img4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357313" y="285728"/>
            <a:ext cx="7329487" cy="6143668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7572428" cy="6429420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dok.znaimo.com.ua/pars_docs/refs/11/10662/img8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357290" y="404813"/>
            <a:ext cx="7572428" cy="6192837"/>
          </a:xfrm>
          <a:prstGeom prst="rect">
            <a:avLst/>
          </a:prstGeom>
          <a:noFill/>
          <a:ln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709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uk-UA" sz="2800" dirty="0" err="1" smtClean="0">
                <a:latin typeface="Times New Roman" pitchFamily="18" charset="0"/>
              </a:rPr>
              <a:t>Петербу́рзька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</a:rPr>
              <a:t>Акаде́мія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</a:rPr>
              <a:t>мисте́цтв</a:t>
            </a:r>
            <a:r>
              <a:rPr lang="uk-UA" sz="2800" dirty="0" smtClean="0">
                <a:latin typeface="Times New Roman" pitchFamily="18" charset="0"/>
              </a:rPr>
              <a:t>, також Імператорська академія мистецтв — науковий і навчальний заклад заснований у </a:t>
            </a:r>
            <a:r>
              <a:rPr lang="uk-UA" sz="2800" dirty="0" smtClean="0">
                <a:latin typeface="Times New Roman" pitchFamily="18" charset="0"/>
                <a:hlinkClick r:id="rId2" tooltip="Петербург"/>
              </a:rPr>
              <a:t>Петербурзі</a:t>
            </a:r>
            <a:r>
              <a:rPr lang="uk-UA" sz="2800" dirty="0" smtClean="0">
                <a:latin typeface="Times New Roman" pitchFamily="18" charset="0"/>
              </a:rPr>
              <a:t> в </a:t>
            </a:r>
            <a:r>
              <a:rPr lang="uk-UA" sz="2800" dirty="0" smtClean="0">
                <a:latin typeface="Times New Roman" pitchFamily="18" charset="0"/>
                <a:hlinkClick r:id="rId3" tooltip="1757"/>
              </a:rPr>
              <a:t>1757</a:t>
            </a:r>
            <a:r>
              <a:rPr lang="uk-UA" sz="2800" dirty="0" smtClean="0">
                <a:latin typeface="Times New Roman" pitchFamily="18" charset="0"/>
              </a:rPr>
              <a:t> р</a:t>
            </a:r>
            <a:endParaRPr lang="uk-UA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Файл:Imperial Academy of Arts (view from Blagoveshchensky Bridge).jpg"/>
          <p:cNvPicPr>
            <a:picLocks noGrp="1" noChangeAspect="1" noChangeArrowheads="1"/>
          </p:cNvPicPr>
          <p:nvPr>
            <p:ph idx="1"/>
          </p:nvPr>
        </p:nvPicPr>
        <p:blipFill>
          <a:blip r:embed="rId5" r:link="rId6" cstate="print"/>
          <a:srcRect/>
          <a:stretch>
            <a:fillRect/>
          </a:stretch>
        </p:blipFill>
        <p:spPr>
          <a:xfrm>
            <a:off x="1285852" y="714356"/>
            <a:ext cx="3714776" cy="578009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-shevchenko.name/files/THSh/paints/1961-07a/032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357290" y="785794"/>
            <a:ext cx="4214842" cy="5643602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5500694" y="2428868"/>
            <a:ext cx="3429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dirty="0" smtClean="0"/>
              <a:t>«</a:t>
            </a:r>
            <a:r>
              <a:rPr lang="ru-RU" sz="3200" dirty="0" err="1" smtClean="0"/>
              <a:t>Циганка-ворожка</a:t>
            </a:r>
            <a:r>
              <a:rPr lang="ru-RU" sz="3200" dirty="0" smtClean="0"/>
              <a:t>»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/>
              <a:t>У 1841 </a:t>
            </a:r>
            <a:r>
              <a:rPr lang="ru-RU" sz="3200" dirty="0" err="1" smtClean="0"/>
              <a:t>роц</a:t>
            </a:r>
            <a:r>
              <a:rPr lang="uk-UA" sz="3200" dirty="0" smtClean="0"/>
              <a:t>і робота </a:t>
            </a:r>
            <a:r>
              <a:rPr lang="ru-RU" sz="3200" dirty="0" err="1" smtClean="0"/>
              <a:t>відзначена</a:t>
            </a:r>
            <a:r>
              <a:rPr lang="ru-RU" sz="3200" dirty="0" smtClean="0"/>
              <a:t> 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err="1" smtClean="0"/>
              <a:t>срібною</a:t>
            </a:r>
            <a:r>
              <a:rPr lang="ru-RU" sz="3200" dirty="0" smtClean="0"/>
              <a:t>  </a:t>
            </a:r>
            <a:r>
              <a:rPr lang="ru-RU" sz="3200" dirty="0" err="1" smtClean="0"/>
              <a:t>медаллю</a:t>
            </a:r>
            <a:r>
              <a:rPr lang="ru-RU" sz="3200" dirty="0" smtClean="0"/>
              <a:t>  2-го  </a:t>
            </a:r>
            <a:r>
              <a:rPr lang="ru-RU" sz="3200" dirty="0" err="1" smtClean="0"/>
              <a:t>ступеня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162-8-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3429024" cy="4572032"/>
          </a:xfrm>
          <a:prstGeom prst="rect">
            <a:avLst/>
          </a:prstGeom>
          <a:noFill/>
        </p:spPr>
      </p:pic>
      <p:pic>
        <p:nvPicPr>
          <p:cNvPr id="6" name="Picture 4" descr="grebin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642918"/>
            <a:ext cx="2952750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1" y="14285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</a:rPr>
              <a:t>Є. П. Гребінка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357826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</a:rPr>
              <a:t>Уперше «Кобзар» видано </a:t>
            </a:r>
            <a:r>
              <a:rPr lang="uk-UA" sz="2000" dirty="0" smtClean="0">
                <a:latin typeface="Times New Roman" pitchFamily="18" charset="0"/>
                <a:hlinkClick r:id="rId5" tooltip="1840"/>
              </a:rPr>
              <a:t>1840</a:t>
            </a:r>
            <a:r>
              <a:rPr lang="uk-UA" sz="2000" dirty="0" smtClean="0">
                <a:latin typeface="Times New Roman" pitchFamily="18" charset="0"/>
              </a:rPr>
              <a:t> у </a:t>
            </a:r>
            <a:r>
              <a:rPr lang="uk-UA" sz="2000" dirty="0" smtClean="0">
                <a:latin typeface="Times New Roman" pitchFamily="18" charset="0"/>
                <a:hlinkClick r:id="rId6" tooltip="Санкт-Петербург"/>
              </a:rPr>
              <a:t>Санкт-Петербурзі</a:t>
            </a:r>
            <a:r>
              <a:rPr lang="uk-UA" sz="2000" dirty="0" smtClean="0">
                <a:latin typeface="Times New Roman" pitchFamily="18" charset="0"/>
              </a:rPr>
              <a:t> за сприяння </a:t>
            </a:r>
            <a:r>
              <a:rPr lang="uk-UA" sz="2000" u="sng" dirty="0" smtClean="0">
                <a:latin typeface="Times New Roman" pitchFamily="18" charset="0"/>
                <a:hlinkClick r:id="rId7" tooltip="Гребінка Євген Павлович"/>
              </a:rPr>
              <a:t>Євгена Гребінки</a:t>
            </a:r>
            <a:r>
              <a:rPr lang="uk-UA" sz="2000" dirty="0" smtClean="0">
                <a:latin typeface="Times New Roman" pitchFamily="18" charset="0"/>
              </a:rPr>
              <a:t>.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>
                <a:latin typeface="Times New Roman" pitchFamily="18" charset="0"/>
              </a:rPr>
              <a:t>Гроші на його друк дав полтавський поміщик Петро Іванович </a:t>
            </a:r>
            <a:r>
              <a:rPr lang="uk-UA" sz="2000" dirty="0" err="1" smtClean="0">
                <a:latin typeface="Times New Roman" pitchFamily="18" charset="0"/>
              </a:rPr>
              <a:t>Мартос</a:t>
            </a:r>
            <a:r>
              <a:rPr lang="uk-UA" sz="2000" dirty="0" smtClean="0">
                <a:latin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vory.narod.ru/kultura10.files/taras3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00166" y="1571612"/>
            <a:ext cx="3500462" cy="4786346"/>
          </a:xfrm>
          <a:noFill/>
          <a:ln/>
        </p:spPr>
      </p:pic>
      <p:pic>
        <p:nvPicPr>
          <p:cNvPr id="6" name="Picture 5" descr="http://tvory.narod.ru/kultura10.files/taras4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00694" y="1571612"/>
            <a:ext cx="324960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42860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/>
              <a:t>1847-1857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12" y="1600200"/>
            <a:ext cx="4929222" cy="5114948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000232" y="642919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</a:rPr>
              <a:t>Сучасний вигляд </a:t>
            </a:r>
            <a:r>
              <a:rPr lang="uk-UA" sz="2800" dirty="0" err="1" smtClean="0">
                <a:latin typeface="Times New Roman" pitchFamily="18" charset="0"/>
              </a:rPr>
              <a:t>пам</a:t>
            </a:r>
            <a:r>
              <a:rPr lang="en-US" sz="2800" dirty="0" smtClean="0">
                <a:latin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</a:rPr>
              <a:t>ятника</a:t>
            </a:r>
            <a:r>
              <a:rPr lang="uk-UA" sz="2800" dirty="0" smtClean="0">
                <a:latin typeface="Times New Roman" pitchFamily="18" charset="0"/>
              </a:rPr>
              <a:t> на могилі </a:t>
            </a:r>
          </a:p>
          <a:p>
            <a:pPr algn="ctr"/>
            <a:r>
              <a:rPr lang="uk-UA" sz="2800" dirty="0" smtClean="0">
                <a:latin typeface="Times New Roman" pitchFamily="18" charset="0"/>
              </a:rPr>
              <a:t>Т. Шевченка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3" y="714356"/>
            <a:ext cx="32861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3071810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Garamond" pitchFamily="18" charset="0"/>
              </a:rPr>
              <a:t>Тарас Григорович Шевченко</a:t>
            </a:r>
          </a:p>
          <a:p>
            <a:pPr algn="ctr"/>
            <a:r>
              <a:rPr lang="ru-RU" sz="4800" b="1" dirty="0" smtClean="0">
                <a:latin typeface="Garamond" pitchFamily="18" charset="0"/>
              </a:rPr>
              <a:t>(1814 </a:t>
            </a:r>
            <a:r>
              <a:rPr lang="en-US" sz="4800" b="1" dirty="0" smtClean="0">
                <a:latin typeface="Garamond" pitchFamily="18" charset="0"/>
              </a:rPr>
              <a:t>- </a:t>
            </a:r>
            <a:r>
              <a:rPr lang="ru-RU" sz="4800" b="1" dirty="0" smtClean="0">
                <a:latin typeface="Garamond" pitchFamily="18" charset="0"/>
              </a:rPr>
              <a:t>1861)</a:t>
            </a:r>
            <a:endParaRPr lang="ru-RU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642918"/>
            <a:ext cx="7929586" cy="6000791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_chevchtenko-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3" y="500042"/>
            <a:ext cx="3143272" cy="62151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2967334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Т.Г.Шевченко. Портрет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Івана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Андрійовича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діда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Тараса Шевченка.1843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_chevchtenko-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2428892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3105835"/>
            <a:ext cx="4714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Портрет </a:t>
            </a:r>
            <a:r>
              <a:rPr lang="ru-RU" sz="3200" b="1" dirty="0" err="1" smtClean="0"/>
              <a:t>Григорія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Івановича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Шевченка</a:t>
            </a:r>
            <a:r>
              <a:rPr lang="ru-RU" sz="3200" b="1" dirty="0" smtClean="0"/>
              <a:t>, батька Тараса </a:t>
            </a:r>
            <a:r>
              <a:rPr lang="ru-RU" sz="3200" b="1" dirty="0" err="1" smtClean="0"/>
              <a:t>Шевченка</a:t>
            </a:r>
            <a:r>
              <a:rPr lang="ru-RU" sz="3200" b="1" dirty="0" smtClean="0"/>
              <a:t>. 1829-1830.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1" y="285728"/>
            <a:ext cx="3429023" cy="6286522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2714621"/>
            <a:ext cx="3786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Т.Г.Шевченко. </a:t>
            </a:r>
            <a:r>
              <a:rPr lang="ru-RU" sz="3200" dirty="0" err="1"/>
              <a:t>Мати</a:t>
            </a:r>
            <a:r>
              <a:rPr lang="ru-RU" sz="3200" dirty="0"/>
              <a:t>. </a:t>
            </a:r>
            <a:r>
              <a:rPr lang="ru-RU" sz="3200" dirty="0" err="1"/>
              <a:t>Етюд</a:t>
            </a:r>
            <a:r>
              <a:rPr lang="ru-RU" sz="3200" dirty="0"/>
              <a:t>. </a:t>
            </a:r>
            <a:r>
              <a:rPr lang="ru-RU" sz="3200" dirty="0" err="1"/>
              <a:t>Олівець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[</a:t>
            </a:r>
            <a:r>
              <a:rPr lang="ru-RU" sz="3200" dirty="0"/>
              <a:t>Не </a:t>
            </a:r>
            <a:r>
              <a:rPr lang="ru-RU" sz="3200" dirty="0" err="1"/>
              <a:t>раніше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err="1" smtClean="0"/>
              <a:t>травня</a:t>
            </a:r>
            <a:r>
              <a:rPr lang="ru-RU" sz="3200" dirty="0" smtClean="0"/>
              <a:t> </a:t>
            </a:r>
            <a:r>
              <a:rPr lang="ru-RU" sz="3200" dirty="0"/>
              <a:t>1843].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192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52"/>
            <a:ext cx="5929354" cy="6357982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714356"/>
            <a:ext cx="5500726" cy="5715040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571480"/>
            <a:ext cx="5105422" cy="5857916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76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Свою Україну любіть, Любіть її... Во время люте, В останню тяжкую минуту За неї Господа моліть.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Портрет  П.В. Энгельгардта  Тарас  Шевченко  1833  [Петербург]</vt:lpstr>
      <vt:lpstr>Слайд 11</vt:lpstr>
      <vt:lpstr>Слайд 12</vt:lpstr>
      <vt:lpstr>Слайд 13</vt:lpstr>
      <vt:lpstr>               Петербу́рзька Акаде́мія мисте́цтв, також Імператорська академія мистецтв — науковий і навчальний заклад заснований у Петербурзі в 1757 р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2014-11-10T14:08:41Z</dcterms:created>
  <dcterms:modified xsi:type="dcterms:W3CDTF">2014-11-10T18:19:36Z</dcterms:modified>
</cp:coreProperties>
</file>