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EC39-68B4-4F70-A6EA-1E5627221C83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523A-CBA1-46BE-8085-D13F4FC33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EC39-68B4-4F70-A6EA-1E5627221C83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523A-CBA1-46BE-8085-D13F4FC33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EC39-68B4-4F70-A6EA-1E5627221C83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523A-CBA1-46BE-8085-D13F4FC33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EC39-68B4-4F70-A6EA-1E5627221C83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523A-CBA1-46BE-8085-D13F4FC33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EC39-68B4-4F70-A6EA-1E5627221C83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523A-CBA1-46BE-8085-D13F4FC33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EC39-68B4-4F70-A6EA-1E5627221C83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523A-CBA1-46BE-8085-D13F4FC33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EC39-68B4-4F70-A6EA-1E5627221C83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523A-CBA1-46BE-8085-D13F4FC33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EC39-68B4-4F70-A6EA-1E5627221C83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65523A-CBA1-46BE-8085-D13F4FC33DF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EC39-68B4-4F70-A6EA-1E5627221C83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523A-CBA1-46BE-8085-D13F4FC33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EC39-68B4-4F70-A6EA-1E5627221C83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B65523A-CBA1-46BE-8085-D13F4FC33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056EC39-68B4-4F70-A6EA-1E5627221C83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523A-CBA1-46BE-8085-D13F4FC33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056EC39-68B4-4F70-A6EA-1E5627221C83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B65523A-CBA1-46BE-8085-D13F4FC33DF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3301" y="897634"/>
            <a:ext cx="288032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1871-1915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32856"/>
            <a:ext cx="3024336" cy="3888432"/>
          </a:xfrm>
        </p:spPr>
      </p:pic>
      <p:sp>
        <p:nvSpPr>
          <p:cNvPr id="5" name="Прямоугольник 4"/>
          <p:cNvSpPr/>
          <p:nvPr/>
        </p:nvSpPr>
        <p:spPr>
          <a:xfrm>
            <a:off x="1547664" y="161203"/>
            <a:ext cx="57760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ЛЕСЯ УКРАЇНКА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556776" y="348101"/>
            <a:ext cx="457200" cy="549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152155" y="1340768"/>
            <a:ext cx="1407997" cy="84023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3"/>
                </a:solidFill>
                <a:effectLst/>
              </a:rPr>
              <a:t>Поместите здесь ваш текст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0256236" y="633694"/>
            <a:ext cx="1315480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400" b="1" dirty="0">
                <a:ln w="10541" cmpd="sng">
                  <a:solidFill>
                    <a:srgbClr val="6EA0B0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40000"/>
                        <a:satMod val="250000"/>
                      </a:srgbClr>
                    </a:gs>
                    <a:gs pos="9000">
                      <a:srgbClr val="6EA0B0">
                        <a:tint val="52000"/>
                        <a:satMod val="300000"/>
                      </a:srgbClr>
                    </a:gs>
                    <a:gs pos="50000">
                      <a:srgbClr val="6EA0B0">
                        <a:shade val="20000"/>
                        <a:satMod val="300000"/>
                      </a:srgbClr>
                    </a:gs>
                    <a:gs pos="79000">
                      <a:srgbClr val="6EA0B0">
                        <a:tint val="52000"/>
                        <a:satMod val="300000"/>
                      </a:srgbClr>
                    </a:gs>
                    <a:gs pos="100000">
                      <a:srgbClr val="6EA0B0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Поместите здесь ваш текст</a:t>
            </a:r>
            <a:endParaRPr lang="ru-RU" sz="5400" b="1" dirty="0">
              <a:ln w="10541" cmpd="sng">
                <a:solidFill>
                  <a:srgbClr val="6EA0B0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6EA0B0">
                      <a:tint val="40000"/>
                      <a:satMod val="250000"/>
                    </a:srgbClr>
                  </a:gs>
                  <a:gs pos="9000">
                    <a:srgbClr val="6EA0B0">
                      <a:tint val="52000"/>
                      <a:satMod val="300000"/>
                    </a:srgbClr>
                  </a:gs>
                  <a:gs pos="50000">
                    <a:srgbClr val="6EA0B0">
                      <a:shade val="20000"/>
                      <a:satMod val="300000"/>
                    </a:srgbClr>
                  </a:gs>
                  <a:gs pos="79000">
                    <a:srgbClr val="6EA0B0">
                      <a:tint val="52000"/>
                      <a:satMod val="300000"/>
                    </a:srgbClr>
                  </a:gs>
                  <a:gs pos="100000">
                    <a:srgbClr val="6EA0B0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35525" y="2204864"/>
            <a:ext cx="288800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uk-UA" sz="2800" b="1" i="1" dirty="0" smtClean="0">
                <a:solidFill>
                  <a:srgbClr val="0070C0"/>
                </a:solidFill>
              </a:rPr>
              <a:t>- РАННІ РОКИ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35007" y="2924942"/>
            <a:ext cx="30886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0070C0"/>
                </a:solidFill>
              </a:rPr>
              <a:t>-ЮНІСТЬ</a:t>
            </a:r>
          </a:p>
          <a:p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35525" y="3659744"/>
            <a:ext cx="2584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0070C0"/>
                </a:solidFill>
              </a:rPr>
              <a:t>-ТВОРЧІСТЬ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35525" y="4437112"/>
            <a:ext cx="3232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0070C0"/>
                </a:solidFill>
              </a:rPr>
              <a:t>-ОСТАННІ РОКИ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32640" y="-7109"/>
            <a:ext cx="6624736" cy="1288643"/>
          </a:xfrm>
        </p:spPr>
        <p:txBody>
          <a:bodyPr/>
          <a:lstStyle/>
          <a:p>
            <a:pPr algn="l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-7109"/>
            <a:ext cx="61206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РАННІ РОКИ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5" y="1196752"/>
            <a:ext cx="2818633" cy="5328592"/>
          </a:xfrm>
          <a:prstGeom prst="rect">
            <a:avLst/>
          </a:prstGeom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843808" y="1268760"/>
            <a:ext cx="5849761" cy="5256584"/>
          </a:xfrm>
        </p:spPr>
        <p:txBody>
          <a:bodyPr>
            <a:normAutofit lnSpcReduction="10000"/>
          </a:bodyPr>
          <a:lstStyle/>
          <a:p>
            <a:pPr algn="l"/>
            <a:r>
              <a:rPr lang="ru-RU" b="1" i="1" dirty="0">
                <a:solidFill>
                  <a:srgbClr val="0070C0"/>
                </a:solidFill>
              </a:rPr>
              <a:t>Леся </a:t>
            </a:r>
            <a:r>
              <a:rPr lang="ru-RU" b="1" i="1" dirty="0" err="1">
                <a:solidFill>
                  <a:srgbClr val="0070C0"/>
                </a:solidFill>
              </a:rPr>
              <a:t>Українка</a:t>
            </a:r>
            <a:r>
              <a:rPr lang="ru-RU" b="1" i="1" dirty="0">
                <a:solidFill>
                  <a:srgbClr val="0070C0"/>
                </a:solidFill>
              </a:rPr>
              <a:t> (Лариса </a:t>
            </a:r>
            <a:r>
              <a:rPr lang="ru-RU" b="1" i="1" dirty="0" err="1">
                <a:solidFill>
                  <a:srgbClr val="0070C0"/>
                </a:solidFill>
              </a:rPr>
              <a:t>Петрівна</a:t>
            </a:r>
            <a:r>
              <a:rPr lang="ru-RU" b="1" i="1" dirty="0">
                <a:solidFill>
                  <a:srgbClr val="0070C0"/>
                </a:solidFill>
              </a:rPr>
              <a:t> Косач) </a:t>
            </a:r>
            <a:r>
              <a:rPr lang="ru-RU" b="1" i="1" dirty="0" err="1">
                <a:solidFill>
                  <a:srgbClr val="0070C0"/>
                </a:solidFill>
              </a:rPr>
              <a:t>народилася</a:t>
            </a:r>
            <a:r>
              <a:rPr lang="ru-RU" b="1" i="1" dirty="0">
                <a:solidFill>
                  <a:srgbClr val="0070C0"/>
                </a:solidFill>
              </a:rPr>
              <a:t> 25 лютого 1871р. у </a:t>
            </a:r>
            <a:r>
              <a:rPr lang="ru-RU" b="1" i="1" dirty="0" err="1">
                <a:solidFill>
                  <a:srgbClr val="0070C0"/>
                </a:solidFill>
              </a:rPr>
              <a:t>Новограді-Волинському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r>
              <a:rPr lang="ru-RU" b="1" i="1" dirty="0" err="1">
                <a:solidFill>
                  <a:srgbClr val="0070C0"/>
                </a:solidFill>
              </a:rPr>
              <a:t>Мати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її</a:t>
            </a:r>
            <a:r>
              <a:rPr lang="ru-RU" b="1" i="1" dirty="0">
                <a:solidFill>
                  <a:srgbClr val="0070C0"/>
                </a:solidFill>
              </a:rPr>
              <a:t> — </a:t>
            </a:r>
            <a:r>
              <a:rPr lang="ru-RU" b="1" i="1" dirty="0" err="1">
                <a:solidFill>
                  <a:srgbClr val="0070C0"/>
                </a:solidFill>
              </a:rPr>
              <a:t>письменниця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Олена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Пчілка</a:t>
            </a:r>
            <a:r>
              <a:rPr lang="ru-RU" b="1" i="1" dirty="0">
                <a:solidFill>
                  <a:srgbClr val="0070C0"/>
                </a:solidFill>
              </a:rPr>
              <a:t> — і </a:t>
            </a:r>
            <a:r>
              <a:rPr lang="ru-RU" b="1" i="1" dirty="0" err="1">
                <a:solidFill>
                  <a:srgbClr val="0070C0"/>
                </a:solidFill>
              </a:rPr>
              <a:t>батько</a:t>
            </a:r>
            <a:r>
              <a:rPr lang="ru-RU" b="1" i="1" dirty="0">
                <a:solidFill>
                  <a:srgbClr val="0070C0"/>
                </a:solidFill>
              </a:rPr>
              <a:t> — юрист — </a:t>
            </a:r>
            <a:r>
              <a:rPr lang="ru-RU" b="1" i="1" dirty="0" err="1">
                <a:solidFill>
                  <a:srgbClr val="0070C0"/>
                </a:solidFill>
              </a:rPr>
              <a:t>багато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уваги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приділяли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гуманітарній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освіті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дітей</a:t>
            </a:r>
            <a:r>
              <a:rPr lang="ru-RU" b="1" i="1" dirty="0">
                <a:solidFill>
                  <a:srgbClr val="0070C0"/>
                </a:solidFill>
              </a:rPr>
              <a:t>, </a:t>
            </a:r>
            <a:r>
              <a:rPr lang="ru-RU" b="1" i="1" dirty="0" err="1">
                <a:solidFill>
                  <a:srgbClr val="0070C0"/>
                </a:solidFill>
              </a:rPr>
              <a:t>розвивали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інтерес</a:t>
            </a:r>
            <a:r>
              <a:rPr lang="ru-RU" b="1" i="1" dirty="0">
                <a:solidFill>
                  <a:srgbClr val="0070C0"/>
                </a:solidFill>
              </a:rPr>
              <a:t> до </a:t>
            </a:r>
            <a:r>
              <a:rPr lang="ru-RU" b="1" i="1" dirty="0" err="1">
                <a:solidFill>
                  <a:srgbClr val="0070C0"/>
                </a:solidFill>
              </a:rPr>
              <a:t>літератури</a:t>
            </a:r>
            <a:r>
              <a:rPr lang="ru-RU" b="1" i="1" dirty="0">
                <a:solidFill>
                  <a:srgbClr val="0070C0"/>
                </a:solidFill>
              </a:rPr>
              <a:t>, </a:t>
            </a:r>
            <a:r>
              <a:rPr lang="ru-RU" b="1" i="1" dirty="0" err="1">
                <a:solidFill>
                  <a:srgbClr val="0070C0"/>
                </a:solidFill>
              </a:rPr>
              <a:t>вивчення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мов</a:t>
            </a:r>
            <a:r>
              <a:rPr lang="ru-RU" b="1" i="1" dirty="0">
                <a:solidFill>
                  <a:srgbClr val="0070C0"/>
                </a:solidFill>
              </a:rPr>
              <a:t>, </a:t>
            </a:r>
            <a:r>
              <a:rPr lang="ru-RU" b="1" i="1" dirty="0" err="1">
                <a:solidFill>
                  <a:srgbClr val="0070C0"/>
                </a:solidFill>
              </a:rPr>
              <a:t>перекладацької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роботи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r>
              <a:rPr lang="ru-RU" b="1" i="1" dirty="0" err="1">
                <a:solidFill>
                  <a:srgbClr val="0070C0"/>
                </a:solidFill>
              </a:rPr>
              <a:t>Серед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близького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оточення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майбутньої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поетеси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були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відомі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культурні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діячі</a:t>
            </a:r>
            <a:r>
              <a:rPr lang="ru-RU" b="1" i="1" dirty="0">
                <a:solidFill>
                  <a:srgbClr val="0070C0"/>
                </a:solidFill>
              </a:rPr>
              <a:t>: М. Драгоманов (</a:t>
            </a:r>
            <a:r>
              <a:rPr lang="ru-RU" b="1" i="1" dirty="0" err="1">
                <a:solidFill>
                  <a:srgbClr val="0070C0"/>
                </a:solidFill>
              </a:rPr>
              <a:t>її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дядько</a:t>
            </a:r>
            <a:r>
              <a:rPr lang="ru-RU" b="1" i="1" dirty="0">
                <a:solidFill>
                  <a:srgbClr val="0070C0"/>
                </a:solidFill>
              </a:rPr>
              <a:t> по </a:t>
            </a:r>
            <a:r>
              <a:rPr lang="ru-RU" b="1" i="1" dirty="0" err="1">
                <a:solidFill>
                  <a:srgbClr val="0070C0"/>
                </a:solidFill>
              </a:rPr>
              <a:t>матері</a:t>
            </a:r>
            <a:r>
              <a:rPr lang="ru-RU" b="1" i="1" dirty="0">
                <a:solidFill>
                  <a:srgbClr val="0070C0"/>
                </a:solidFill>
              </a:rPr>
              <a:t>), М. </a:t>
            </a:r>
            <a:r>
              <a:rPr lang="ru-RU" b="1" i="1" dirty="0" err="1">
                <a:solidFill>
                  <a:srgbClr val="0070C0"/>
                </a:solidFill>
              </a:rPr>
              <a:t>Старицький</a:t>
            </a:r>
            <a:r>
              <a:rPr lang="ru-RU" b="1" i="1" dirty="0">
                <a:solidFill>
                  <a:srgbClr val="0070C0"/>
                </a:solidFill>
              </a:rPr>
              <a:t>, М. Лисенко. Все </a:t>
            </a:r>
            <a:r>
              <a:rPr lang="ru-RU" b="1" i="1" dirty="0" err="1">
                <a:solidFill>
                  <a:srgbClr val="0070C0"/>
                </a:solidFill>
              </a:rPr>
              <a:t>це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сприяло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ранньому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входженню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Лесі</a:t>
            </a:r>
            <a:r>
              <a:rPr lang="ru-RU" b="1" i="1" dirty="0">
                <a:solidFill>
                  <a:srgbClr val="0070C0"/>
                </a:solidFill>
              </a:rPr>
              <a:t> в </a:t>
            </a:r>
            <a:r>
              <a:rPr lang="ru-RU" b="1" i="1" dirty="0" err="1">
                <a:solidFill>
                  <a:srgbClr val="0070C0"/>
                </a:solidFill>
              </a:rPr>
              <a:t>літературу</a:t>
            </a:r>
            <a:r>
              <a:rPr lang="ru-RU" b="1" i="1" dirty="0">
                <a:solidFill>
                  <a:srgbClr val="0070C0"/>
                </a:solidFill>
              </a:rPr>
              <a:t>: в </a:t>
            </a:r>
            <a:r>
              <a:rPr lang="ru-RU" b="1" i="1" dirty="0" err="1">
                <a:solidFill>
                  <a:srgbClr val="0070C0"/>
                </a:solidFill>
              </a:rPr>
              <a:t>дев'ять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років</a:t>
            </a:r>
            <a:r>
              <a:rPr lang="ru-RU" b="1" i="1" dirty="0">
                <a:solidFill>
                  <a:srgbClr val="0070C0"/>
                </a:solidFill>
              </a:rPr>
              <a:t> вона </a:t>
            </a:r>
            <a:r>
              <a:rPr lang="ru-RU" b="1" i="1" dirty="0" err="1">
                <a:solidFill>
                  <a:srgbClr val="0070C0"/>
                </a:solidFill>
              </a:rPr>
              <a:t>вже</a:t>
            </a:r>
            <a:r>
              <a:rPr lang="ru-RU" b="1" i="1" dirty="0">
                <a:solidFill>
                  <a:srgbClr val="0070C0"/>
                </a:solidFill>
              </a:rPr>
              <a:t> писала </a:t>
            </a:r>
            <a:r>
              <a:rPr lang="ru-RU" b="1" i="1" dirty="0" err="1">
                <a:solidFill>
                  <a:srgbClr val="0070C0"/>
                </a:solidFill>
              </a:rPr>
              <a:t>вірші</a:t>
            </a:r>
            <a:r>
              <a:rPr lang="ru-RU" b="1" i="1" dirty="0">
                <a:solidFill>
                  <a:srgbClr val="0070C0"/>
                </a:solidFill>
              </a:rPr>
              <a:t>, у </a:t>
            </a:r>
            <a:r>
              <a:rPr lang="ru-RU" b="1" i="1" dirty="0" err="1">
                <a:solidFill>
                  <a:srgbClr val="0070C0"/>
                </a:solidFill>
              </a:rPr>
              <a:t>тринадцять</a:t>
            </a:r>
            <a:r>
              <a:rPr lang="ru-RU" b="1" i="1" dirty="0">
                <a:solidFill>
                  <a:srgbClr val="0070C0"/>
                </a:solidFill>
              </a:rPr>
              <a:t> почала </a:t>
            </a:r>
            <a:r>
              <a:rPr lang="ru-RU" b="1" i="1" dirty="0" err="1">
                <a:solidFill>
                  <a:srgbClr val="0070C0"/>
                </a:solidFill>
              </a:rPr>
              <a:t>друкуватись</a:t>
            </a:r>
            <a:r>
              <a:rPr lang="ru-RU" b="1" i="1" dirty="0">
                <a:solidFill>
                  <a:srgbClr val="0070C0"/>
                </a:solidFill>
              </a:rPr>
              <a:t>. У 1884р. у </a:t>
            </a:r>
            <a:r>
              <a:rPr lang="ru-RU" b="1" i="1" dirty="0" err="1">
                <a:solidFill>
                  <a:srgbClr val="0070C0"/>
                </a:solidFill>
              </a:rPr>
              <a:t>Львові</a:t>
            </a:r>
            <a:r>
              <a:rPr lang="ru-RU" b="1" i="1" dirty="0">
                <a:solidFill>
                  <a:srgbClr val="0070C0"/>
                </a:solidFill>
              </a:rPr>
              <a:t> в </a:t>
            </a:r>
            <a:r>
              <a:rPr lang="ru-RU" b="1" i="1" dirty="0" err="1">
                <a:solidFill>
                  <a:srgbClr val="0070C0"/>
                </a:solidFill>
              </a:rPr>
              <a:t>журналі</a:t>
            </a:r>
            <a:r>
              <a:rPr lang="ru-RU" b="1" i="1" dirty="0">
                <a:solidFill>
                  <a:srgbClr val="0070C0"/>
                </a:solidFill>
              </a:rPr>
              <a:t> “Зоря” </a:t>
            </a:r>
            <a:r>
              <a:rPr lang="ru-RU" b="1" i="1" dirty="0" err="1">
                <a:solidFill>
                  <a:srgbClr val="0070C0"/>
                </a:solidFill>
              </a:rPr>
              <a:t>було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опубліковано</a:t>
            </a:r>
            <a:r>
              <a:rPr lang="ru-RU" b="1" i="1" dirty="0">
                <a:solidFill>
                  <a:srgbClr val="0070C0"/>
                </a:solidFill>
              </a:rPr>
              <a:t> два </a:t>
            </a:r>
            <a:r>
              <a:rPr lang="ru-RU" b="1" i="1" dirty="0" err="1">
                <a:solidFill>
                  <a:srgbClr val="0070C0"/>
                </a:solidFill>
              </a:rPr>
              <a:t>вірші</a:t>
            </a:r>
            <a:r>
              <a:rPr lang="ru-RU" b="1" i="1" dirty="0">
                <a:solidFill>
                  <a:srgbClr val="0070C0"/>
                </a:solidFill>
              </a:rPr>
              <a:t> (“</a:t>
            </a:r>
            <a:r>
              <a:rPr lang="ru-RU" b="1" i="1" dirty="0" err="1">
                <a:solidFill>
                  <a:srgbClr val="0070C0"/>
                </a:solidFill>
              </a:rPr>
              <a:t>Конвалія</a:t>
            </a:r>
            <a:r>
              <a:rPr lang="ru-RU" b="1" i="1" dirty="0">
                <a:solidFill>
                  <a:srgbClr val="0070C0"/>
                </a:solidFill>
              </a:rPr>
              <a:t>” і “Сафо”), </a:t>
            </a:r>
            <a:r>
              <a:rPr lang="ru-RU" b="1" i="1" dirty="0" err="1">
                <a:solidFill>
                  <a:srgbClr val="0070C0"/>
                </a:solidFill>
              </a:rPr>
              <a:t>під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якими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вперше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з'явилось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ім'я</a:t>
            </a:r>
            <a:r>
              <a:rPr lang="ru-RU" b="1" i="1" dirty="0">
                <a:solidFill>
                  <a:srgbClr val="0070C0"/>
                </a:solidFill>
              </a:rPr>
              <a:t> — </a:t>
            </a:r>
            <a:r>
              <a:rPr lang="ru-RU" b="1" i="1" dirty="0" smtClean="0">
                <a:solidFill>
                  <a:srgbClr val="0070C0"/>
                </a:solidFill>
              </a:rPr>
              <a:t>Леся </a:t>
            </a:r>
            <a:r>
              <a:rPr lang="ru-RU" b="1" i="1" dirty="0" err="1" smtClean="0">
                <a:solidFill>
                  <a:srgbClr val="0070C0"/>
                </a:solidFill>
              </a:rPr>
              <a:t>Українка</a:t>
            </a:r>
            <a:r>
              <a:rPr lang="ru-RU" b="1" i="1" dirty="0" smtClean="0">
                <a:solidFill>
                  <a:srgbClr val="0070C0"/>
                </a:solidFill>
              </a:rPr>
              <a:t>.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49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60632" y="620688"/>
            <a:ext cx="361074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752" y="461665"/>
            <a:ext cx="6480720" cy="6135687"/>
          </a:xfrm>
        </p:spPr>
        <p:txBody>
          <a:bodyPr>
            <a:noAutofit/>
          </a:bodyPr>
          <a:lstStyle/>
          <a:p>
            <a:pPr marL="36576" indent="0">
              <a:buNone/>
            </a:pPr>
            <a:endParaRPr lang="ru-RU" sz="11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sz="1600" b="1" dirty="0">
              <a:solidFill>
                <a:srgbClr val="0070C0"/>
              </a:solidFill>
            </a:endParaRPr>
          </a:p>
          <a:p>
            <a:r>
              <a:rPr lang="ru-RU" sz="1400" b="1" dirty="0" err="1">
                <a:solidFill>
                  <a:srgbClr val="0070C0"/>
                </a:solidFill>
              </a:rPr>
              <a:t>Деякий</a:t>
            </a:r>
            <a:r>
              <a:rPr lang="ru-RU" sz="1400" b="1" dirty="0">
                <a:solidFill>
                  <a:srgbClr val="0070C0"/>
                </a:solidFill>
              </a:rPr>
              <a:t> час Лариса </a:t>
            </a:r>
            <a:r>
              <a:rPr lang="ru-RU" sz="1400" b="1" dirty="0" err="1">
                <a:solidFill>
                  <a:srgbClr val="0070C0"/>
                </a:solidFill>
              </a:rPr>
              <a:t>навчалася</a:t>
            </a:r>
            <a:r>
              <a:rPr lang="ru-RU" sz="1400" b="1" dirty="0">
                <a:solidFill>
                  <a:srgbClr val="0070C0"/>
                </a:solidFill>
              </a:rPr>
              <a:t> в </a:t>
            </a:r>
            <a:r>
              <a:rPr lang="ru-RU" sz="1400" b="1" dirty="0" err="1">
                <a:solidFill>
                  <a:srgbClr val="0070C0"/>
                </a:solidFill>
              </a:rPr>
              <a:t>школі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Олександра</a:t>
            </a:r>
            <a:r>
              <a:rPr lang="ru-RU" sz="1400" b="1" dirty="0">
                <a:solidFill>
                  <a:srgbClr val="0070C0"/>
                </a:solidFill>
              </a:rPr>
              <a:t> Мурашка в </a:t>
            </a:r>
            <a:r>
              <a:rPr lang="ru-RU" sz="1400" b="1" dirty="0" err="1">
                <a:solidFill>
                  <a:srgbClr val="0070C0"/>
                </a:solidFill>
              </a:rPr>
              <a:t>Києві</a:t>
            </a:r>
            <a:r>
              <a:rPr lang="ru-RU" sz="1400" b="1" dirty="0">
                <a:solidFill>
                  <a:srgbClr val="0070C0"/>
                </a:solidFill>
              </a:rPr>
              <a:t>. З </a:t>
            </a:r>
            <a:r>
              <a:rPr lang="ru-RU" sz="1400" b="1" dirty="0" err="1">
                <a:solidFill>
                  <a:srgbClr val="0070C0"/>
                </a:solidFill>
              </a:rPr>
              <a:t>цього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періоду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залишилась</a:t>
            </a:r>
            <a:r>
              <a:rPr lang="ru-RU" sz="1400" b="1" dirty="0">
                <a:solidFill>
                  <a:srgbClr val="0070C0"/>
                </a:solidFill>
              </a:rPr>
              <a:t> одна картина </a:t>
            </a:r>
            <a:r>
              <a:rPr lang="ru-RU" sz="1400" b="1" dirty="0" err="1">
                <a:solidFill>
                  <a:srgbClr val="0070C0"/>
                </a:solidFill>
              </a:rPr>
              <a:t>намальована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олійними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фарбами</a:t>
            </a:r>
            <a:r>
              <a:rPr lang="ru-RU" sz="1400" b="1" dirty="0">
                <a:solidFill>
                  <a:srgbClr val="0070C0"/>
                </a:solidFill>
              </a:rPr>
              <a:t>. </a:t>
            </a:r>
            <a:r>
              <a:rPr lang="ru-RU" sz="1400" b="1" dirty="0" err="1">
                <a:solidFill>
                  <a:srgbClr val="0070C0"/>
                </a:solidFill>
              </a:rPr>
              <a:t>Пізніше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їй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довелося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здобувати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освіту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самостійно</a:t>
            </a:r>
            <a:r>
              <a:rPr lang="ru-RU" sz="1400" b="1" dirty="0">
                <a:solidFill>
                  <a:srgbClr val="0070C0"/>
                </a:solidFill>
              </a:rPr>
              <a:t>, в </a:t>
            </a:r>
            <a:r>
              <a:rPr lang="ru-RU" sz="1400" b="1" dirty="0" err="1">
                <a:solidFill>
                  <a:srgbClr val="0070C0"/>
                </a:solidFill>
              </a:rPr>
              <a:t>чому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допомагала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мати</a:t>
            </a:r>
            <a:r>
              <a:rPr lang="ru-RU" sz="1400" b="1" dirty="0">
                <a:solidFill>
                  <a:srgbClr val="0070C0"/>
                </a:solidFill>
              </a:rPr>
              <a:t>.</a:t>
            </a:r>
          </a:p>
          <a:p>
            <a:r>
              <a:rPr lang="ru-RU" sz="1400" b="1" dirty="0" smtClean="0">
                <a:solidFill>
                  <a:srgbClr val="0070C0"/>
                </a:solidFill>
              </a:rPr>
              <a:t>Сердечна дружба </a:t>
            </a:r>
            <a:r>
              <a:rPr lang="ru-RU" sz="1400" b="1" dirty="0" err="1" smtClean="0">
                <a:solidFill>
                  <a:srgbClr val="0070C0"/>
                </a:solidFill>
              </a:rPr>
              <a:t>єднає</a:t>
            </a:r>
            <a:r>
              <a:rPr lang="ru-RU" sz="1400" b="1" dirty="0" smtClean="0">
                <a:solidFill>
                  <a:srgbClr val="0070C0"/>
                </a:solidFill>
              </a:rPr>
              <a:t> Ларису з </a:t>
            </a:r>
            <a:r>
              <a:rPr lang="ru-RU" sz="1400" b="1" dirty="0" err="1" smtClean="0">
                <a:solidFill>
                  <a:srgbClr val="0070C0"/>
                </a:solidFill>
              </a:rPr>
              <a:t>її</a:t>
            </a:r>
            <a:r>
              <a:rPr lang="ru-RU" sz="1400" b="1" dirty="0" smtClean="0">
                <a:solidFill>
                  <a:srgbClr val="0070C0"/>
                </a:solidFill>
              </a:rPr>
              <a:t> старшим братом </a:t>
            </a:r>
            <a:r>
              <a:rPr lang="ru-RU" sz="1400" b="1" dirty="0" err="1" smtClean="0">
                <a:solidFill>
                  <a:srgbClr val="0070C0"/>
                </a:solidFill>
              </a:rPr>
              <a:t>Михайлом</a:t>
            </a:r>
            <a:r>
              <a:rPr lang="ru-RU" sz="1400" b="1" dirty="0" smtClean="0">
                <a:solidFill>
                  <a:srgbClr val="0070C0"/>
                </a:solidFill>
              </a:rPr>
              <a:t>. За </a:t>
            </a:r>
            <a:r>
              <a:rPr lang="ru-RU" sz="1400" b="1" dirty="0" err="1" smtClean="0">
                <a:solidFill>
                  <a:srgbClr val="0070C0"/>
                </a:solidFill>
              </a:rPr>
              <a:t>нерозлучність</a:t>
            </a:r>
            <a:r>
              <a:rPr lang="ru-RU" sz="1400" b="1" dirty="0" smtClean="0">
                <a:solidFill>
                  <a:srgbClr val="0070C0"/>
                </a:solidFill>
              </a:rPr>
              <a:t> в </a:t>
            </a:r>
            <a:r>
              <a:rPr lang="ru-RU" sz="1400" b="1" dirty="0" err="1" smtClean="0">
                <a:solidFill>
                  <a:srgbClr val="0070C0"/>
                </a:solidFill>
              </a:rPr>
              <a:t>сім'ї</a:t>
            </a:r>
            <a:r>
              <a:rPr lang="ru-RU" sz="1400" b="1" dirty="0" smtClean="0">
                <a:solidFill>
                  <a:srgbClr val="0070C0"/>
                </a:solidFill>
              </a:rPr>
              <a:t> </a:t>
            </a:r>
            <a:r>
              <a:rPr lang="ru-RU" sz="1400" b="1" dirty="0" err="1" smtClean="0">
                <a:solidFill>
                  <a:srgbClr val="0070C0"/>
                </a:solidFill>
              </a:rPr>
              <a:t>їх</a:t>
            </a:r>
            <a:r>
              <a:rPr lang="ru-RU" sz="1400" b="1" dirty="0" smtClean="0">
                <a:solidFill>
                  <a:srgbClr val="0070C0"/>
                </a:solidFill>
              </a:rPr>
              <a:t> </a:t>
            </a:r>
            <a:r>
              <a:rPr lang="ru-RU" sz="1400" b="1" dirty="0" err="1" smtClean="0">
                <a:solidFill>
                  <a:srgbClr val="0070C0"/>
                </a:solidFill>
              </a:rPr>
              <a:t>називали</a:t>
            </a:r>
            <a:r>
              <a:rPr lang="ru-RU" sz="1400" b="1" dirty="0" smtClean="0">
                <a:solidFill>
                  <a:srgbClr val="0070C0"/>
                </a:solidFill>
              </a:rPr>
              <a:t> </a:t>
            </a:r>
            <a:r>
              <a:rPr lang="ru-RU" sz="1400" b="1" dirty="0" err="1" smtClean="0">
                <a:solidFill>
                  <a:srgbClr val="0070C0"/>
                </a:solidFill>
              </a:rPr>
              <a:t>спільним</a:t>
            </a:r>
            <a:r>
              <a:rPr lang="ru-RU" sz="1400" b="1" dirty="0" smtClean="0">
                <a:solidFill>
                  <a:srgbClr val="0070C0"/>
                </a:solidFill>
              </a:rPr>
              <a:t> </a:t>
            </a:r>
            <a:r>
              <a:rPr lang="ru-RU" sz="1400" b="1" dirty="0" err="1" smtClean="0">
                <a:solidFill>
                  <a:srgbClr val="0070C0"/>
                </a:solidFill>
              </a:rPr>
              <a:t>ім'ям</a:t>
            </a:r>
            <a:r>
              <a:rPr lang="ru-RU" sz="1400" b="1" dirty="0" smtClean="0">
                <a:solidFill>
                  <a:srgbClr val="0070C0"/>
                </a:solidFill>
              </a:rPr>
              <a:t> «</a:t>
            </a:r>
            <a:r>
              <a:rPr lang="ru-RU" sz="1400" b="1" dirty="0" err="1" smtClean="0">
                <a:solidFill>
                  <a:srgbClr val="0070C0"/>
                </a:solidFill>
              </a:rPr>
              <a:t>Мишолосіє</a:t>
            </a:r>
            <a:r>
              <a:rPr lang="ru-RU" sz="1400" b="1" dirty="0" smtClean="0">
                <a:solidFill>
                  <a:srgbClr val="0070C0"/>
                </a:solidFill>
              </a:rPr>
              <a:t>», </a:t>
            </a:r>
            <a:r>
              <a:rPr lang="ru-RU" sz="1400" b="1" dirty="0" err="1" smtClean="0">
                <a:solidFill>
                  <a:srgbClr val="0070C0"/>
                </a:solidFill>
              </a:rPr>
              <a:t>пізніше</a:t>
            </a:r>
            <a:r>
              <a:rPr lang="ru-RU" sz="1400" b="1" dirty="0" smtClean="0">
                <a:solidFill>
                  <a:srgbClr val="0070C0"/>
                </a:solidFill>
              </a:rPr>
              <a:t> Ларису </a:t>
            </a:r>
            <a:r>
              <a:rPr lang="ru-RU" sz="1400" b="1" dirty="0" err="1" smtClean="0">
                <a:solidFill>
                  <a:srgbClr val="0070C0"/>
                </a:solidFill>
              </a:rPr>
              <a:t>перезвали</a:t>
            </a:r>
            <a:r>
              <a:rPr lang="ru-RU" sz="1400" b="1" dirty="0" smtClean="0">
                <a:solidFill>
                  <a:srgbClr val="0070C0"/>
                </a:solidFill>
              </a:rPr>
              <a:t> в </a:t>
            </a:r>
            <a:r>
              <a:rPr lang="ru-RU" sz="1400" b="1" dirty="0" err="1" smtClean="0">
                <a:solidFill>
                  <a:srgbClr val="0070C0"/>
                </a:solidFill>
              </a:rPr>
              <a:t>сім'ї</a:t>
            </a:r>
            <a:r>
              <a:rPr lang="ru-RU" sz="1400" b="1" dirty="0" smtClean="0">
                <a:solidFill>
                  <a:srgbClr val="0070C0"/>
                </a:solidFill>
              </a:rPr>
              <a:t> на Лесю.</a:t>
            </a:r>
          </a:p>
          <a:p>
            <a:endParaRPr lang="ru-RU" sz="1400" b="1" dirty="0">
              <a:solidFill>
                <a:srgbClr val="0070C0"/>
              </a:solidFill>
            </a:endParaRPr>
          </a:p>
          <a:p>
            <a:r>
              <a:rPr lang="ru-RU" sz="1400" b="1" dirty="0">
                <a:solidFill>
                  <a:srgbClr val="0070C0"/>
                </a:solidFill>
              </a:rPr>
              <a:t>Вона знала </a:t>
            </a:r>
            <a:r>
              <a:rPr lang="ru-RU" sz="1400" b="1" dirty="0" err="1">
                <a:solidFill>
                  <a:srgbClr val="0070C0"/>
                </a:solidFill>
              </a:rPr>
              <a:t>багато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європейських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мов</a:t>
            </a:r>
            <a:r>
              <a:rPr lang="ru-RU" sz="1400" b="1" dirty="0">
                <a:solidFill>
                  <a:srgbClr val="0070C0"/>
                </a:solidFill>
              </a:rPr>
              <a:t>, </a:t>
            </a:r>
            <a:r>
              <a:rPr lang="ru-RU" sz="1400" b="1" dirty="0" err="1">
                <a:solidFill>
                  <a:srgbClr val="0070C0"/>
                </a:solidFill>
              </a:rPr>
              <a:t>включаючи</a:t>
            </a:r>
            <a:r>
              <a:rPr lang="ru-RU" sz="1400" b="1" dirty="0">
                <a:solidFill>
                  <a:srgbClr val="0070C0"/>
                </a:solidFill>
              </a:rPr>
              <a:t> і </a:t>
            </a:r>
            <a:r>
              <a:rPr lang="ru-RU" sz="1400" b="1" dirty="0" err="1">
                <a:solidFill>
                  <a:srgbClr val="0070C0"/>
                </a:solidFill>
              </a:rPr>
              <a:t>слов'янські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мови</a:t>
            </a:r>
            <a:r>
              <a:rPr lang="ru-RU" sz="1400" b="1" dirty="0">
                <a:solidFill>
                  <a:srgbClr val="0070C0"/>
                </a:solidFill>
              </a:rPr>
              <a:t> (</a:t>
            </a:r>
            <a:r>
              <a:rPr lang="ru-RU" sz="1400" b="1" dirty="0" err="1">
                <a:solidFill>
                  <a:srgbClr val="0070C0"/>
                </a:solidFill>
              </a:rPr>
              <a:t>російську</a:t>
            </a:r>
            <a:r>
              <a:rPr lang="ru-RU" sz="1400" b="1" dirty="0">
                <a:solidFill>
                  <a:srgbClr val="0070C0"/>
                </a:solidFill>
              </a:rPr>
              <a:t>, </a:t>
            </a:r>
            <a:r>
              <a:rPr lang="ru-RU" sz="1400" b="1" dirty="0" err="1">
                <a:solidFill>
                  <a:srgbClr val="0070C0"/>
                </a:solidFill>
              </a:rPr>
              <a:t>польську</a:t>
            </a:r>
            <a:r>
              <a:rPr lang="ru-RU" sz="1400" b="1" dirty="0">
                <a:solidFill>
                  <a:srgbClr val="0070C0"/>
                </a:solidFill>
              </a:rPr>
              <a:t>, </a:t>
            </a:r>
            <a:r>
              <a:rPr lang="ru-RU" sz="1400" b="1" dirty="0" err="1">
                <a:solidFill>
                  <a:srgbClr val="0070C0"/>
                </a:solidFill>
              </a:rPr>
              <a:t>болгарську</a:t>
            </a:r>
            <a:r>
              <a:rPr lang="ru-RU" sz="1400" b="1" dirty="0">
                <a:solidFill>
                  <a:srgbClr val="0070C0"/>
                </a:solidFill>
              </a:rPr>
              <a:t> та </a:t>
            </a:r>
            <a:r>
              <a:rPr lang="ru-RU" sz="1400" b="1" dirty="0" err="1">
                <a:solidFill>
                  <a:srgbClr val="0070C0"/>
                </a:solidFill>
              </a:rPr>
              <a:t>ін</a:t>
            </a:r>
            <a:r>
              <a:rPr lang="ru-RU" sz="1400" b="1" dirty="0">
                <a:solidFill>
                  <a:srgbClr val="0070C0"/>
                </a:solidFill>
              </a:rPr>
              <a:t>.), а </a:t>
            </a:r>
            <a:r>
              <a:rPr lang="ru-RU" sz="1400" b="1" dirty="0" err="1">
                <a:solidFill>
                  <a:srgbClr val="0070C0"/>
                </a:solidFill>
              </a:rPr>
              <a:t>також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давньогрецьку</a:t>
            </a:r>
            <a:r>
              <a:rPr lang="ru-RU" sz="1400" b="1" dirty="0">
                <a:solidFill>
                  <a:srgbClr val="0070C0"/>
                </a:solidFill>
              </a:rPr>
              <a:t>, </a:t>
            </a:r>
            <a:r>
              <a:rPr lang="ru-RU" sz="1400" b="1" dirty="0" err="1">
                <a:solidFill>
                  <a:srgbClr val="0070C0"/>
                </a:solidFill>
              </a:rPr>
              <a:t>латинську</a:t>
            </a:r>
            <a:r>
              <a:rPr lang="ru-RU" sz="1400" b="1" dirty="0">
                <a:solidFill>
                  <a:srgbClr val="0070C0"/>
                </a:solidFill>
              </a:rPr>
              <a:t>, </a:t>
            </a:r>
            <a:r>
              <a:rPr lang="ru-RU" sz="1400" b="1" dirty="0" err="1">
                <a:solidFill>
                  <a:srgbClr val="0070C0"/>
                </a:solidFill>
              </a:rPr>
              <a:t>що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свідчило</a:t>
            </a:r>
            <a:r>
              <a:rPr lang="ru-RU" sz="1400" b="1" dirty="0">
                <a:solidFill>
                  <a:srgbClr val="0070C0"/>
                </a:solidFill>
              </a:rPr>
              <a:t> про </a:t>
            </a:r>
            <a:r>
              <a:rPr lang="ru-RU" sz="1400" b="1" dirty="0" err="1">
                <a:solidFill>
                  <a:srgbClr val="0070C0"/>
                </a:solidFill>
              </a:rPr>
              <a:t>її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високий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рівень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інтелектуальний</a:t>
            </a:r>
            <a:r>
              <a:rPr lang="ru-RU" sz="1400" b="1" dirty="0">
                <a:solidFill>
                  <a:srgbClr val="0070C0"/>
                </a:solidFill>
              </a:rPr>
              <a:t>. </a:t>
            </a:r>
            <a:r>
              <a:rPr lang="ru-RU" sz="1400" b="1" dirty="0" err="1">
                <a:solidFill>
                  <a:srgbClr val="0070C0"/>
                </a:solidFill>
              </a:rPr>
              <a:t>Олена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Петрівна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виховувала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її</a:t>
            </a:r>
            <a:r>
              <a:rPr lang="ru-RU" sz="1400" b="1" dirty="0">
                <a:solidFill>
                  <a:srgbClr val="0070C0"/>
                </a:solidFill>
              </a:rPr>
              <a:t> як </a:t>
            </a:r>
            <a:r>
              <a:rPr lang="ru-RU" sz="1400" b="1" dirty="0" err="1">
                <a:solidFill>
                  <a:srgbClr val="0070C0"/>
                </a:solidFill>
              </a:rPr>
              <a:t>сильну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людину</a:t>
            </a:r>
            <a:r>
              <a:rPr lang="ru-RU" sz="1400" b="1" dirty="0">
                <a:solidFill>
                  <a:srgbClr val="0070C0"/>
                </a:solidFill>
              </a:rPr>
              <a:t>, яка не мала права до </a:t>
            </a:r>
            <a:r>
              <a:rPr lang="ru-RU" sz="1400" b="1" dirty="0" err="1">
                <a:solidFill>
                  <a:srgbClr val="0070C0"/>
                </a:solidFill>
              </a:rPr>
              <a:t>надмірного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виявлення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своїх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почуттів</a:t>
            </a:r>
            <a:r>
              <a:rPr lang="ru-RU" sz="1400" b="1" dirty="0">
                <a:solidFill>
                  <a:srgbClr val="0070C0"/>
                </a:solidFill>
              </a:rPr>
              <a:t>. </a:t>
            </a:r>
            <a:r>
              <a:rPr lang="ru-RU" sz="1400" b="1" dirty="0" err="1">
                <a:solidFill>
                  <a:srgbClr val="0070C0"/>
                </a:solidFill>
              </a:rPr>
              <a:t>Слід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цієї</a:t>
            </a:r>
            <a:r>
              <a:rPr lang="ru-RU" sz="1400" b="1" dirty="0">
                <a:solidFill>
                  <a:srgbClr val="0070C0"/>
                </a:solidFill>
              </a:rPr>
              <a:t> «</a:t>
            </a:r>
            <a:r>
              <a:rPr lang="en-US" sz="1400" b="1" dirty="0" err="1">
                <a:solidFill>
                  <a:srgbClr val="0070C0"/>
                </a:solidFill>
              </a:rPr>
              <a:t>paidei</a:t>
            </a:r>
            <a:r>
              <a:rPr lang="en-US" sz="1400" b="1" dirty="0">
                <a:solidFill>
                  <a:srgbClr val="0070C0"/>
                </a:solidFill>
              </a:rPr>
              <a:t>» </a:t>
            </a:r>
            <a:r>
              <a:rPr lang="ru-RU" sz="1400" b="1" dirty="0" err="1">
                <a:solidFill>
                  <a:srgbClr val="0070C0"/>
                </a:solidFill>
              </a:rPr>
              <a:t>можна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знайти</a:t>
            </a:r>
            <a:r>
              <a:rPr lang="ru-RU" sz="1400" b="1" dirty="0">
                <a:solidFill>
                  <a:srgbClr val="0070C0"/>
                </a:solidFill>
              </a:rPr>
              <a:t> в кожному </a:t>
            </a:r>
            <a:r>
              <a:rPr lang="ru-RU" sz="1400" b="1" dirty="0" err="1">
                <a:solidFill>
                  <a:srgbClr val="0070C0"/>
                </a:solidFill>
              </a:rPr>
              <a:t>творі</a:t>
            </a:r>
            <a:r>
              <a:rPr lang="ru-RU" sz="1400" b="1" dirty="0">
                <a:solidFill>
                  <a:srgbClr val="0070C0"/>
                </a:solidFill>
              </a:rPr>
              <a:t> «</a:t>
            </a:r>
            <a:r>
              <a:rPr lang="ru-RU" sz="1400" b="1" dirty="0" err="1">
                <a:solidFill>
                  <a:srgbClr val="0070C0"/>
                </a:solidFill>
              </a:rPr>
              <a:t>поодинокого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мужчини</a:t>
            </a:r>
            <a:r>
              <a:rPr lang="ru-RU" sz="1400" b="1" dirty="0">
                <a:solidFill>
                  <a:srgbClr val="0070C0"/>
                </a:solidFill>
              </a:rPr>
              <a:t>». Про </a:t>
            </a:r>
            <a:r>
              <a:rPr lang="ru-RU" sz="1400" b="1" dirty="0" err="1">
                <a:solidFill>
                  <a:srgbClr val="0070C0"/>
                </a:solidFill>
              </a:rPr>
              <a:t>рівень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її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освіти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може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свідчити</a:t>
            </a:r>
            <a:r>
              <a:rPr lang="ru-RU" sz="1400" b="1" dirty="0">
                <a:solidFill>
                  <a:srgbClr val="0070C0"/>
                </a:solidFill>
              </a:rPr>
              <a:t> факт, </a:t>
            </a:r>
            <a:r>
              <a:rPr lang="ru-RU" sz="1400" b="1" dirty="0" err="1">
                <a:solidFill>
                  <a:srgbClr val="0070C0"/>
                </a:solidFill>
              </a:rPr>
              <a:t>що</a:t>
            </a:r>
            <a:r>
              <a:rPr lang="ru-RU" sz="1400" b="1" dirty="0">
                <a:solidFill>
                  <a:srgbClr val="0070C0"/>
                </a:solidFill>
              </a:rPr>
              <a:t> у 19-літньому </a:t>
            </a:r>
            <a:r>
              <a:rPr lang="ru-RU" sz="1400" b="1" dirty="0" err="1">
                <a:solidFill>
                  <a:srgbClr val="0070C0"/>
                </a:solidFill>
              </a:rPr>
              <a:t>віці</a:t>
            </a:r>
            <a:r>
              <a:rPr lang="ru-RU" sz="1400" b="1" dirty="0">
                <a:solidFill>
                  <a:srgbClr val="0070C0"/>
                </a:solidFill>
              </a:rPr>
              <a:t> написала для </a:t>
            </a:r>
            <a:r>
              <a:rPr lang="ru-RU" sz="1400" b="1" dirty="0" err="1">
                <a:solidFill>
                  <a:srgbClr val="0070C0"/>
                </a:solidFill>
              </a:rPr>
              <a:t>своїх</a:t>
            </a:r>
            <a:r>
              <a:rPr lang="ru-RU" sz="1400" b="1" dirty="0">
                <a:solidFill>
                  <a:srgbClr val="0070C0"/>
                </a:solidFill>
              </a:rPr>
              <a:t> сестер </a:t>
            </a:r>
            <a:r>
              <a:rPr lang="ru-RU" sz="1400" b="1" dirty="0" err="1">
                <a:solidFill>
                  <a:srgbClr val="0070C0"/>
                </a:solidFill>
              </a:rPr>
              <a:t>підручник</a:t>
            </a:r>
            <a:r>
              <a:rPr lang="ru-RU" sz="1400" b="1" dirty="0">
                <a:solidFill>
                  <a:srgbClr val="0070C0"/>
                </a:solidFill>
              </a:rPr>
              <a:t> «</a:t>
            </a:r>
            <a:r>
              <a:rPr lang="ru-RU" sz="1400" b="1" dirty="0" err="1">
                <a:solidFill>
                  <a:srgbClr val="0070C0"/>
                </a:solidFill>
              </a:rPr>
              <a:t>Стародавня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історія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східних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народів</a:t>
            </a:r>
            <a:r>
              <a:rPr lang="ru-RU" sz="1400" b="1" dirty="0">
                <a:solidFill>
                  <a:srgbClr val="0070C0"/>
                </a:solidFill>
              </a:rPr>
              <a:t>» (</a:t>
            </a:r>
            <a:r>
              <a:rPr lang="ru-RU" sz="1400" b="1" dirty="0" err="1">
                <a:solidFill>
                  <a:srgbClr val="0070C0"/>
                </a:solidFill>
              </a:rPr>
              <a:t>надрукована</a:t>
            </a:r>
            <a:r>
              <a:rPr lang="ru-RU" sz="1400" b="1" dirty="0">
                <a:solidFill>
                  <a:srgbClr val="0070C0"/>
                </a:solidFill>
              </a:rPr>
              <a:t> в </a:t>
            </a:r>
            <a:r>
              <a:rPr lang="ru-RU" sz="1400" b="1" dirty="0" err="1">
                <a:solidFill>
                  <a:srgbClr val="0070C0"/>
                </a:solidFill>
              </a:rPr>
              <a:t>Катеринославі</a:t>
            </a:r>
            <a:r>
              <a:rPr lang="ru-RU" sz="1400" b="1" dirty="0">
                <a:solidFill>
                  <a:srgbClr val="0070C0"/>
                </a:solidFill>
              </a:rPr>
              <a:t> 1918). </a:t>
            </a:r>
            <a:r>
              <a:rPr lang="ru-RU" sz="1400" b="1" dirty="0" err="1">
                <a:solidFill>
                  <a:srgbClr val="0070C0"/>
                </a:solidFill>
              </a:rPr>
              <a:t>Українка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багато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перекладала</a:t>
            </a:r>
            <a:r>
              <a:rPr lang="ru-RU" sz="1400" b="1" dirty="0">
                <a:solidFill>
                  <a:srgbClr val="0070C0"/>
                </a:solidFill>
              </a:rPr>
              <a:t> (М. Гоголя, А. </a:t>
            </a:r>
            <a:r>
              <a:rPr lang="ru-RU" sz="1400" b="1" dirty="0" err="1">
                <a:solidFill>
                  <a:srgbClr val="0070C0"/>
                </a:solidFill>
              </a:rPr>
              <a:t>Міцкевича</a:t>
            </a:r>
            <a:r>
              <a:rPr lang="ru-RU" sz="1400" b="1" dirty="0">
                <a:solidFill>
                  <a:srgbClr val="0070C0"/>
                </a:solidFill>
              </a:rPr>
              <a:t>, Г. </a:t>
            </a:r>
            <a:r>
              <a:rPr lang="ru-RU" sz="1400" b="1" dirty="0" err="1">
                <a:solidFill>
                  <a:srgbClr val="0070C0"/>
                </a:solidFill>
              </a:rPr>
              <a:t>Гайне</a:t>
            </a:r>
            <a:r>
              <a:rPr lang="ru-RU" sz="1400" b="1" dirty="0">
                <a:solidFill>
                  <a:srgbClr val="0070C0"/>
                </a:solidFill>
              </a:rPr>
              <a:t>, В. </a:t>
            </a:r>
            <a:r>
              <a:rPr lang="ru-RU" sz="1400" b="1" dirty="0" err="1">
                <a:solidFill>
                  <a:srgbClr val="0070C0"/>
                </a:solidFill>
              </a:rPr>
              <a:t>Гюґо</a:t>
            </a:r>
            <a:r>
              <a:rPr lang="ru-RU" sz="1400" b="1" dirty="0">
                <a:solidFill>
                  <a:srgbClr val="0070C0"/>
                </a:solidFill>
              </a:rPr>
              <a:t>, Гомера й </a:t>
            </a:r>
            <a:r>
              <a:rPr lang="ru-RU" sz="1400" b="1" dirty="0" err="1">
                <a:solidFill>
                  <a:srgbClr val="0070C0"/>
                </a:solidFill>
              </a:rPr>
              <a:t>ін</a:t>
            </a:r>
            <a:r>
              <a:rPr lang="ru-RU" sz="1400" b="1" dirty="0">
                <a:solidFill>
                  <a:srgbClr val="0070C0"/>
                </a:solidFill>
              </a:rPr>
              <a:t>.). Сердечна дружба </a:t>
            </a:r>
            <a:r>
              <a:rPr lang="ru-RU" sz="1400" b="1" dirty="0" err="1">
                <a:solidFill>
                  <a:srgbClr val="0070C0"/>
                </a:solidFill>
              </a:rPr>
              <a:t>єднає</a:t>
            </a:r>
            <a:r>
              <a:rPr lang="ru-RU" sz="1400" b="1" dirty="0">
                <a:solidFill>
                  <a:srgbClr val="0070C0"/>
                </a:solidFill>
              </a:rPr>
              <a:t> Ларису з </a:t>
            </a:r>
            <a:r>
              <a:rPr lang="ru-RU" sz="1400" b="1" dirty="0" err="1">
                <a:solidFill>
                  <a:srgbClr val="0070C0"/>
                </a:solidFill>
              </a:rPr>
              <a:t>її</a:t>
            </a:r>
            <a:r>
              <a:rPr lang="ru-RU" sz="1400" b="1" dirty="0">
                <a:solidFill>
                  <a:srgbClr val="0070C0"/>
                </a:solidFill>
              </a:rPr>
              <a:t> старшим братом </a:t>
            </a:r>
            <a:r>
              <a:rPr lang="ru-RU" sz="1400" b="1" dirty="0" err="1">
                <a:solidFill>
                  <a:srgbClr val="0070C0"/>
                </a:solidFill>
              </a:rPr>
              <a:t>Михайлом</a:t>
            </a:r>
            <a:r>
              <a:rPr lang="ru-RU" sz="1400" b="1" dirty="0">
                <a:solidFill>
                  <a:srgbClr val="0070C0"/>
                </a:solidFill>
              </a:rPr>
              <a:t>. За </a:t>
            </a:r>
            <a:r>
              <a:rPr lang="ru-RU" sz="1400" b="1" dirty="0" err="1">
                <a:solidFill>
                  <a:srgbClr val="0070C0"/>
                </a:solidFill>
              </a:rPr>
              <a:t>нерозлучність</a:t>
            </a:r>
            <a:r>
              <a:rPr lang="ru-RU" sz="1400" b="1" dirty="0">
                <a:solidFill>
                  <a:srgbClr val="0070C0"/>
                </a:solidFill>
              </a:rPr>
              <a:t> в </a:t>
            </a:r>
            <a:r>
              <a:rPr lang="ru-RU" sz="1400" b="1" dirty="0" err="1">
                <a:solidFill>
                  <a:srgbClr val="0070C0"/>
                </a:solidFill>
              </a:rPr>
              <a:t>сім'ї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їх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називали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спільним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ім'ям</a:t>
            </a:r>
            <a:r>
              <a:rPr lang="ru-RU" sz="1400" b="1" dirty="0">
                <a:solidFill>
                  <a:srgbClr val="0070C0"/>
                </a:solidFill>
              </a:rPr>
              <a:t> «</a:t>
            </a:r>
            <a:r>
              <a:rPr lang="ru-RU" sz="1400" b="1" dirty="0" err="1">
                <a:solidFill>
                  <a:srgbClr val="0070C0"/>
                </a:solidFill>
              </a:rPr>
              <a:t>Мишолосіє</a:t>
            </a:r>
            <a:r>
              <a:rPr lang="ru-RU" sz="1400" b="1" dirty="0">
                <a:solidFill>
                  <a:srgbClr val="0070C0"/>
                </a:solidFill>
              </a:rPr>
              <a:t>», </a:t>
            </a:r>
            <a:r>
              <a:rPr lang="ru-RU" sz="1400" b="1" dirty="0" err="1">
                <a:solidFill>
                  <a:srgbClr val="0070C0"/>
                </a:solidFill>
              </a:rPr>
              <a:t>пізніше</a:t>
            </a:r>
            <a:r>
              <a:rPr lang="ru-RU" sz="1400" b="1" dirty="0">
                <a:solidFill>
                  <a:srgbClr val="0070C0"/>
                </a:solidFill>
              </a:rPr>
              <a:t> Ларису </a:t>
            </a:r>
            <a:r>
              <a:rPr lang="ru-RU" sz="1400" b="1" dirty="0" err="1">
                <a:solidFill>
                  <a:srgbClr val="0070C0"/>
                </a:solidFill>
              </a:rPr>
              <a:t>перезвали</a:t>
            </a:r>
            <a:r>
              <a:rPr lang="ru-RU" sz="1400" b="1" dirty="0">
                <a:solidFill>
                  <a:srgbClr val="0070C0"/>
                </a:solidFill>
              </a:rPr>
              <a:t> в </a:t>
            </a:r>
            <a:r>
              <a:rPr lang="ru-RU" sz="1400" b="1" dirty="0" err="1">
                <a:solidFill>
                  <a:srgbClr val="0070C0"/>
                </a:solidFill>
              </a:rPr>
              <a:t>сім'ї</a:t>
            </a:r>
            <a:r>
              <a:rPr lang="ru-RU" sz="1400" b="1" dirty="0">
                <a:solidFill>
                  <a:srgbClr val="0070C0"/>
                </a:solidFill>
              </a:rPr>
              <a:t> на Лесю.</a:t>
            </a:r>
          </a:p>
          <a:p>
            <a:endParaRPr lang="ru-RU" sz="18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0"/>
            <a:ext cx="40021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5400" b="1" spc="50" dirty="0" smtClean="0">
                <a:ln w="11430"/>
                <a:gradFill>
                  <a:gsLst>
                    <a:gs pos="25000">
                      <a:srgbClr val="CCAF0A">
                        <a:satMod val="155000"/>
                      </a:srgbClr>
                    </a:gs>
                    <a:gs pos="100000">
                      <a:srgbClr val="CCAF0A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ЮНІСТЬ</a:t>
            </a:r>
            <a:endParaRPr lang="ru-RU" sz="5400" b="1" spc="50" dirty="0">
              <a:ln w="11430"/>
              <a:gradFill>
                <a:gsLst>
                  <a:gs pos="25000">
                    <a:srgbClr val="CCAF0A">
                      <a:satMod val="155000"/>
                    </a:srgbClr>
                  </a:gs>
                  <a:gs pos="100000">
                    <a:srgbClr val="CCAF0A">
                      <a:shade val="45000"/>
                      <a:satMod val="165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807" y="923330"/>
            <a:ext cx="2483768" cy="5357167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9612560" y="-7156176"/>
            <a:ext cx="2367136" cy="42750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Починаючи</a:t>
            </a:r>
            <a:r>
              <a:rPr lang="ru-RU" dirty="0" smtClean="0"/>
              <a:t> з 1884 року Леся активно </a:t>
            </a:r>
            <a:r>
              <a:rPr lang="ru-RU" dirty="0" err="1" smtClean="0"/>
              <a:t>пише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 («</a:t>
            </a:r>
            <a:r>
              <a:rPr lang="ru-RU" dirty="0" err="1" smtClean="0"/>
              <a:t>Конвалія</a:t>
            </a:r>
            <a:r>
              <a:rPr lang="ru-RU" dirty="0" smtClean="0"/>
              <a:t>», «Сафо», «</a:t>
            </a:r>
            <a:r>
              <a:rPr lang="ru-RU" dirty="0" err="1" smtClean="0"/>
              <a:t>Літо</a:t>
            </a:r>
            <a:r>
              <a:rPr lang="ru-RU" dirty="0" smtClean="0"/>
              <a:t> </a:t>
            </a:r>
            <a:r>
              <a:rPr lang="ru-RU" dirty="0" err="1" smtClean="0"/>
              <a:t>краснеє</a:t>
            </a:r>
            <a:r>
              <a:rPr lang="ru-RU" dirty="0" smtClean="0"/>
              <a:t> минуло» і </a:t>
            </a:r>
            <a:r>
              <a:rPr lang="ru-RU" dirty="0" err="1" smtClean="0"/>
              <a:t>ін</a:t>
            </a:r>
            <a:r>
              <a:rPr lang="ru-RU" dirty="0" smtClean="0"/>
              <a:t>.) і </a:t>
            </a:r>
            <a:r>
              <a:rPr lang="ru-RU" dirty="0" err="1" smtClean="0"/>
              <a:t>публікує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у </a:t>
            </a:r>
            <a:r>
              <a:rPr lang="ru-RU" dirty="0" err="1" smtClean="0"/>
              <a:t>часописі</a:t>
            </a:r>
            <a:r>
              <a:rPr lang="ru-RU" dirty="0" smtClean="0"/>
              <a:t> «Зоря» 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року </a:t>
            </a:r>
            <a:r>
              <a:rPr lang="ru-RU" dirty="0" err="1" smtClean="0"/>
              <a:t>з'явився</a:t>
            </a:r>
            <a:r>
              <a:rPr lang="ru-RU" dirty="0" smtClean="0"/>
              <a:t> </a:t>
            </a:r>
            <a:r>
              <a:rPr lang="ru-RU" dirty="0" err="1" smtClean="0"/>
              <a:t>псевдонім</a:t>
            </a:r>
            <a:r>
              <a:rPr lang="ru-RU" dirty="0" smtClean="0"/>
              <a:t> «Леся </a:t>
            </a:r>
            <a:r>
              <a:rPr lang="ru-RU" dirty="0" err="1" smtClean="0"/>
              <a:t>Українка</a:t>
            </a:r>
            <a:r>
              <a:rPr lang="ru-RU" dirty="0" smtClean="0"/>
              <a:t>»</a:t>
            </a:r>
          </a:p>
          <a:p>
            <a:endParaRPr lang="ru-RU" dirty="0" smtClean="0"/>
          </a:p>
          <a:p>
            <a:r>
              <a:rPr lang="ru-RU" dirty="0" smtClean="0"/>
              <a:t>Сердечна дружба </a:t>
            </a:r>
            <a:r>
              <a:rPr lang="ru-RU" dirty="0" err="1" smtClean="0"/>
              <a:t>єднає</a:t>
            </a:r>
            <a:r>
              <a:rPr lang="ru-RU" dirty="0" smtClean="0"/>
              <a:t> Ларису з </a:t>
            </a:r>
            <a:r>
              <a:rPr lang="ru-RU" dirty="0" err="1" smtClean="0"/>
              <a:t>її</a:t>
            </a:r>
            <a:r>
              <a:rPr lang="ru-RU" dirty="0" smtClean="0"/>
              <a:t> старшим братом </a:t>
            </a:r>
            <a:r>
              <a:rPr lang="ru-RU" dirty="0" err="1" smtClean="0"/>
              <a:t>Михайлом</a:t>
            </a:r>
            <a:r>
              <a:rPr lang="ru-RU" dirty="0" smtClean="0"/>
              <a:t>. За </a:t>
            </a:r>
            <a:r>
              <a:rPr lang="ru-RU" dirty="0" err="1" smtClean="0"/>
              <a:t>нерозлучність</a:t>
            </a:r>
            <a:r>
              <a:rPr lang="ru-RU" dirty="0" smtClean="0"/>
              <a:t> в </a:t>
            </a:r>
            <a:r>
              <a:rPr lang="ru-RU" dirty="0" err="1" smtClean="0"/>
              <a:t>сім'ї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називали</a:t>
            </a:r>
            <a:r>
              <a:rPr lang="ru-RU" dirty="0" smtClean="0"/>
              <a:t> </a:t>
            </a:r>
            <a:r>
              <a:rPr lang="ru-RU" dirty="0" err="1" smtClean="0"/>
              <a:t>спільним</a:t>
            </a:r>
            <a:r>
              <a:rPr lang="ru-RU" dirty="0" smtClean="0"/>
              <a:t> </a:t>
            </a:r>
            <a:r>
              <a:rPr lang="ru-RU" dirty="0" err="1" smtClean="0"/>
              <a:t>ім'ям</a:t>
            </a:r>
            <a:r>
              <a:rPr lang="ru-RU" dirty="0" smtClean="0"/>
              <a:t> «</a:t>
            </a:r>
            <a:r>
              <a:rPr lang="ru-RU" dirty="0" err="1" smtClean="0"/>
              <a:t>Мишолосіє</a:t>
            </a:r>
            <a:r>
              <a:rPr lang="ru-RU" dirty="0" smtClean="0"/>
              <a:t>», </a:t>
            </a:r>
            <a:r>
              <a:rPr lang="ru-RU" dirty="0" err="1" smtClean="0"/>
              <a:t>пізніше</a:t>
            </a:r>
            <a:r>
              <a:rPr lang="ru-RU" dirty="0" smtClean="0"/>
              <a:t> Ларису </a:t>
            </a:r>
            <a:r>
              <a:rPr lang="ru-RU" dirty="0" err="1" smtClean="0"/>
              <a:t>перезвали</a:t>
            </a:r>
            <a:r>
              <a:rPr lang="ru-RU" dirty="0" smtClean="0"/>
              <a:t> в </a:t>
            </a:r>
            <a:r>
              <a:rPr lang="ru-RU" dirty="0" err="1" smtClean="0"/>
              <a:t>сім'ї</a:t>
            </a:r>
            <a:r>
              <a:rPr lang="ru-RU" dirty="0" smtClean="0"/>
              <a:t> на Лесю.</a:t>
            </a:r>
          </a:p>
          <a:p>
            <a:endParaRPr lang="ru-RU" dirty="0" smtClean="0"/>
          </a:p>
          <a:p>
            <a:r>
              <a:rPr lang="ru-RU" dirty="0" err="1" smtClean="0"/>
              <a:t>Деякий</a:t>
            </a:r>
            <a:r>
              <a:rPr lang="ru-RU" dirty="0" smtClean="0"/>
              <a:t> час Лариса </a:t>
            </a:r>
            <a:r>
              <a:rPr lang="ru-RU" dirty="0" err="1" smtClean="0"/>
              <a:t>навчалася</a:t>
            </a:r>
            <a:r>
              <a:rPr lang="ru-RU" dirty="0" smtClean="0"/>
              <a:t> в </a:t>
            </a:r>
            <a:r>
              <a:rPr lang="ru-RU" dirty="0" err="1" smtClean="0"/>
              <a:t>школі</a:t>
            </a:r>
            <a:r>
              <a:rPr lang="ru-RU" dirty="0" smtClean="0"/>
              <a:t> </a:t>
            </a:r>
            <a:r>
              <a:rPr lang="ru-RU" dirty="0" err="1" smtClean="0"/>
              <a:t>Олександра</a:t>
            </a:r>
            <a:r>
              <a:rPr lang="ru-RU" dirty="0" smtClean="0"/>
              <a:t> Мурашка в </a:t>
            </a:r>
            <a:r>
              <a:rPr lang="ru-RU" dirty="0" err="1" smtClean="0"/>
              <a:t>Києві</a:t>
            </a:r>
            <a:r>
              <a:rPr lang="ru-RU" dirty="0" smtClean="0"/>
              <a:t>. З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залишилась</a:t>
            </a:r>
            <a:r>
              <a:rPr lang="ru-RU" dirty="0" smtClean="0"/>
              <a:t> одна картина </a:t>
            </a:r>
            <a:r>
              <a:rPr lang="ru-RU" dirty="0" err="1" smtClean="0"/>
              <a:t>намальована</a:t>
            </a:r>
            <a:r>
              <a:rPr lang="ru-RU" dirty="0" smtClean="0"/>
              <a:t> </a:t>
            </a:r>
            <a:r>
              <a:rPr lang="ru-RU" dirty="0" err="1" smtClean="0"/>
              <a:t>олійними</a:t>
            </a:r>
            <a:r>
              <a:rPr lang="ru-RU" dirty="0" smtClean="0"/>
              <a:t> </a:t>
            </a:r>
            <a:r>
              <a:rPr lang="ru-RU" dirty="0" err="1" smtClean="0"/>
              <a:t>фарбами</a:t>
            </a:r>
            <a:r>
              <a:rPr lang="ru-RU" dirty="0" smtClean="0"/>
              <a:t>.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довелося</a:t>
            </a:r>
            <a:r>
              <a:rPr lang="ru-RU" dirty="0" smtClean="0"/>
              <a:t> </a:t>
            </a:r>
            <a:r>
              <a:rPr lang="ru-RU" dirty="0" err="1" smtClean="0"/>
              <a:t>здобувати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, в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допомагала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Вона знала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, </a:t>
            </a:r>
            <a:r>
              <a:rPr lang="ru-RU" dirty="0" err="1" smtClean="0"/>
              <a:t>включаючи</a:t>
            </a:r>
            <a:r>
              <a:rPr lang="ru-RU" dirty="0" smtClean="0"/>
              <a:t> і </a:t>
            </a:r>
            <a:r>
              <a:rPr lang="ru-RU" dirty="0" err="1" smtClean="0"/>
              <a:t>слов'янські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(</a:t>
            </a:r>
            <a:r>
              <a:rPr lang="ru-RU" dirty="0" err="1" smtClean="0"/>
              <a:t>російську</a:t>
            </a:r>
            <a:r>
              <a:rPr lang="ru-RU" dirty="0" smtClean="0"/>
              <a:t>, </a:t>
            </a:r>
            <a:r>
              <a:rPr lang="ru-RU" dirty="0" err="1" smtClean="0"/>
              <a:t>польську</a:t>
            </a:r>
            <a:r>
              <a:rPr lang="ru-RU" dirty="0" smtClean="0"/>
              <a:t>, </a:t>
            </a:r>
            <a:r>
              <a:rPr lang="ru-RU" dirty="0" err="1" smtClean="0"/>
              <a:t>болгарську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давньогрецьку</a:t>
            </a:r>
            <a:r>
              <a:rPr lang="ru-RU" dirty="0" smtClean="0"/>
              <a:t>, </a:t>
            </a:r>
            <a:r>
              <a:rPr lang="ru-RU" dirty="0" err="1" smtClean="0"/>
              <a:t>латинську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свідчило</a:t>
            </a:r>
            <a:r>
              <a:rPr lang="ru-RU" dirty="0" smtClean="0"/>
              <a:t> про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інтелектуальний</a:t>
            </a:r>
            <a:r>
              <a:rPr lang="ru-RU" dirty="0" smtClean="0"/>
              <a:t>. </a:t>
            </a:r>
            <a:r>
              <a:rPr lang="ru-RU" dirty="0" err="1" smtClean="0"/>
              <a:t>Олена</a:t>
            </a:r>
            <a:r>
              <a:rPr lang="ru-RU" dirty="0" smtClean="0"/>
              <a:t> </a:t>
            </a:r>
            <a:r>
              <a:rPr lang="ru-RU" dirty="0" err="1" smtClean="0"/>
              <a:t>Петрівна</a:t>
            </a:r>
            <a:r>
              <a:rPr lang="ru-RU" dirty="0" smtClean="0"/>
              <a:t> </a:t>
            </a:r>
            <a:r>
              <a:rPr lang="ru-RU" dirty="0" err="1" smtClean="0"/>
              <a:t>виховувала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як </a:t>
            </a:r>
            <a:r>
              <a:rPr lang="ru-RU" dirty="0" err="1" smtClean="0"/>
              <a:t>сильну</a:t>
            </a:r>
            <a:r>
              <a:rPr lang="ru-RU" dirty="0" smtClean="0"/>
              <a:t> </a:t>
            </a:r>
            <a:r>
              <a:rPr lang="ru-RU" dirty="0" err="1" smtClean="0"/>
              <a:t>людину</a:t>
            </a:r>
            <a:r>
              <a:rPr lang="ru-RU" dirty="0" smtClean="0"/>
              <a:t>, яка не мала права до </a:t>
            </a:r>
            <a:r>
              <a:rPr lang="ru-RU" dirty="0" err="1" smtClean="0"/>
              <a:t>надмірного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почуттів</a:t>
            </a:r>
            <a:r>
              <a:rPr lang="ru-RU" dirty="0" smtClean="0"/>
              <a:t>.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«</a:t>
            </a:r>
            <a:r>
              <a:rPr lang="en-US" dirty="0" err="1" smtClean="0"/>
              <a:t>paidei</a:t>
            </a:r>
            <a:r>
              <a:rPr lang="en-US" dirty="0" smtClean="0"/>
              <a:t>»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в кожному </a:t>
            </a:r>
            <a:r>
              <a:rPr lang="ru-RU" dirty="0" err="1" smtClean="0"/>
              <a:t>творі</a:t>
            </a:r>
            <a:r>
              <a:rPr lang="ru-RU" dirty="0" smtClean="0"/>
              <a:t> «</a:t>
            </a:r>
            <a:r>
              <a:rPr lang="ru-RU" dirty="0" err="1" smtClean="0"/>
              <a:t>поодинокого</a:t>
            </a:r>
            <a:r>
              <a:rPr lang="ru-RU" dirty="0" smtClean="0"/>
              <a:t> </a:t>
            </a:r>
            <a:r>
              <a:rPr lang="ru-RU" dirty="0" err="1" smtClean="0"/>
              <a:t>мужчини</a:t>
            </a:r>
            <a:r>
              <a:rPr lang="ru-RU" dirty="0" smtClean="0"/>
              <a:t>». Про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свідчити</a:t>
            </a:r>
            <a:r>
              <a:rPr lang="ru-RU" dirty="0" smtClean="0"/>
              <a:t> факт, </a:t>
            </a:r>
            <a:r>
              <a:rPr lang="ru-RU" dirty="0" err="1" smtClean="0"/>
              <a:t>що</a:t>
            </a:r>
            <a:r>
              <a:rPr lang="ru-RU" dirty="0" smtClean="0"/>
              <a:t> у 19-літньому </a:t>
            </a:r>
            <a:r>
              <a:rPr lang="ru-RU" dirty="0" err="1" smtClean="0"/>
              <a:t>віці</a:t>
            </a:r>
            <a:r>
              <a:rPr lang="ru-RU" dirty="0" smtClean="0"/>
              <a:t> написала для </a:t>
            </a:r>
            <a:r>
              <a:rPr lang="ru-RU" dirty="0" err="1" smtClean="0"/>
              <a:t>своїх</a:t>
            </a:r>
            <a:r>
              <a:rPr lang="ru-RU" dirty="0" smtClean="0"/>
              <a:t> сестер </a:t>
            </a:r>
            <a:r>
              <a:rPr lang="ru-RU" dirty="0" err="1" smtClean="0"/>
              <a:t>підручник</a:t>
            </a:r>
            <a:r>
              <a:rPr lang="ru-RU" dirty="0" smtClean="0"/>
              <a:t> «</a:t>
            </a:r>
            <a:r>
              <a:rPr lang="ru-RU" dirty="0" err="1" smtClean="0"/>
              <a:t>Стародавня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східних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» (</a:t>
            </a:r>
            <a:r>
              <a:rPr lang="ru-RU" dirty="0" err="1" smtClean="0"/>
              <a:t>надрукована</a:t>
            </a:r>
            <a:r>
              <a:rPr lang="ru-RU" dirty="0" smtClean="0"/>
              <a:t> в </a:t>
            </a:r>
            <a:r>
              <a:rPr lang="ru-RU" dirty="0" err="1" smtClean="0"/>
              <a:t>Катеринославі</a:t>
            </a:r>
            <a:r>
              <a:rPr lang="ru-RU" dirty="0" smtClean="0"/>
              <a:t> 1918). </a:t>
            </a:r>
            <a:r>
              <a:rPr lang="ru-RU" dirty="0" err="1" smtClean="0"/>
              <a:t>Українка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перекладала</a:t>
            </a:r>
            <a:r>
              <a:rPr lang="ru-RU" dirty="0" smtClean="0"/>
              <a:t> (М. Гоголя, А. </a:t>
            </a:r>
            <a:r>
              <a:rPr lang="ru-RU" dirty="0" err="1" smtClean="0"/>
              <a:t>Міцкевича</a:t>
            </a:r>
            <a:r>
              <a:rPr lang="ru-RU" dirty="0" smtClean="0"/>
              <a:t>, Г. </a:t>
            </a:r>
            <a:r>
              <a:rPr lang="ru-RU" dirty="0" err="1" smtClean="0"/>
              <a:t>Гайне</a:t>
            </a:r>
            <a:r>
              <a:rPr lang="ru-RU" dirty="0" smtClean="0"/>
              <a:t>, В. </a:t>
            </a:r>
            <a:r>
              <a:rPr lang="ru-RU" dirty="0" err="1" smtClean="0"/>
              <a:t>Гюґо</a:t>
            </a:r>
            <a:r>
              <a:rPr lang="ru-RU" dirty="0" smtClean="0"/>
              <a:t>, Гомера й </a:t>
            </a:r>
            <a:r>
              <a:rPr lang="ru-RU" dirty="0" err="1" smtClean="0"/>
              <a:t>ін</a:t>
            </a:r>
            <a:r>
              <a:rPr lang="ru-RU" dirty="0" smtClean="0"/>
              <a:t>.).</a:t>
            </a:r>
          </a:p>
          <a:p>
            <a:r>
              <a:rPr lang="ru-RU" dirty="0" err="1" smtClean="0"/>
              <a:t>Зрілість</a:t>
            </a:r>
            <a:endParaRPr lang="ru-RU" dirty="0" smtClean="0"/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зібрались</a:t>
            </a:r>
            <a:r>
              <a:rPr lang="ru-RU" dirty="0" smtClean="0"/>
              <a:t> у </a:t>
            </a:r>
            <a:r>
              <a:rPr lang="ru-RU" dirty="0" err="1" smtClean="0"/>
              <a:t>Полтаві</a:t>
            </a:r>
            <a:r>
              <a:rPr lang="ru-RU" dirty="0" smtClean="0"/>
              <a:t> на </a:t>
            </a:r>
            <a:r>
              <a:rPr lang="ru-RU" dirty="0" err="1" smtClean="0"/>
              <a:t>відкритті</a:t>
            </a:r>
            <a:r>
              <a:rPr lang="ru-RU" dirty="0" smtClean="0"/>
              <a:t> </a:t>
            </a:r>
            <a:r>
              <a:rPr lang="ru-RU" dirty="0" err="1" smtClean="0"/>
              <a:t>пам’ятника</a:t>
            </a:r>
            <a:r>
              <a:rPr lang="ru-RU" dirty="0" smtClean="0"/>
              <a:t> </a:t>
            </a:r>
            <a:r>
              <a:rPr lang="ru-RU" dirty="0" err="1" smtClean="0"/>
              <a:t>Івану</a:t>
            </a:r>
            <a:r>
              <a:rPr lang="ru-RU" dirty="0" smtClean="0"/>
              <a:t> </a:t>
            </a:r>
            <a:r>
              <a:rPr lang="ru-RU" dirty="0" err="1" smtClean="0"/>
              <a:t>Котляревському</a:t>
            </a:r>
            <a:r>
              <a:rPr lang="ru-RU" dirty="0" smtClean="0"/>
              <a:t> в </a:t>
            </a:r>
            <a:r>
              <a:rPr lang="ru-RU" dirty="0" err="1" smtClean="0"/>
              <a:t>Полтаві</a:t>
            </a:r>
            <a:r>
              <a:rPr lang="ru-RU" dirty="0" smtClean="0"/>
              <a:t>, 1903 </a:t>
            </a:r>
            <a:r>
              <a:rPr lang="ru-RU" dirty="0" err="1" smtClean="0"/>
              <a:t>рік</a:t>
            </a:r>
            <a:r>
              <a:rPr lang="ru-RU" dirty="0" smtClean="0"/>
              <a:t>. </a:t>
            </a:r>
            <a:r>
              <a:rPr lang="ru-RU" dirty="0" err="1" smtClean="0"/>
              <a:t>Зліва</a:t>
            </a:r>
            <a:r>
              <a:rPr lang="ru-RU" dirty="0" smtClean="0"/>
              <a:t> направо: Михайло </a:t>
            </a:r>
            <a:r>
              <a:rPr lang="ru-RU" dirty="0" err="1" smtClean="0"/>
              <a:t>Коцюбинський</a:t>
            </a:r>
            <a:r>
              <a:rPr lang="ru-RU" dirty="0" smtClean="0"/>
              <a:t>, Василь </a:t>
            </a:r>
            <a:r>
              <a:rPr lang="ru-RU" dirty="0" err="1" smtClean="0"/>
              <a:t>Стефаник</a:t>
            </a:r>
            <a:r>
              <a:rPr lang="ru-RU" dirty="0" smtClean="0"/>
              <a:t>, </a:t>
            </a:r>
            <a:r>
              <a:rPr lang="ru-RU" dirty="0" err="1" smtClean="0"/>
              <a:t>Олена</a:t>
            </a:r>
            <a:r>
              <a:rPr lang="ru-RU" dirty="0" smtClean="0"/>
              <a:t> </a:t>
            </a:r>
            <a:r>
              <a:rPr lang="ru-RU" dirty="0" err="1" smtClean="0"/>
              <a:t>Пчілка</a:t>
            </a:r>
            <a:r>
              <a:rPr lang="ru-RU" dirty="0" smtClean="0"/>
              <a:t>, Леся </a:t>
            </a:r>
            <a:r>
              <a:rPr lang="ru-RU" dirty="0" err="1" smtClean="0"/>
              <a:t>Українка</a:t>
            </a:r>
            <a:r>
              <a:rPr lang="ru-RU" dirty="0" smtClean="0"/>
              <a:t>, Михайло </a:t>
            </a:r>
            <a:r>
              <a:rPr lang="ru-RU" dirty="0" err="1" smtClean="0"/>
              <a:t>Старицький</a:t>
            </a:r>
            <a:r>
              <a:rPr lang="ru-RU" dirty="0" smtClean="0"/>
              <a:t>, </a:t>
            </a:r>
            <a:r>
              <a:rPr lang="ru-RU" dirty="0" err="1" smtClean="0"/>
              <a:t>Гнат</a:t>
            </a:r>
            <a:r>
              <a:rPr lang="ru-RU" dirty="0" smtClean="0"/>
              <a:t> Хоткевич, </a:t>
            </a:r>
            <a:r>
              <a:rPr lang="ru-RU" dirty="0" err="1" smtClean="0"/>
              <a:t>Володимир</a:t>
            </a:r>
            <a:r>
              <a:rPr lang="ru-RU" dirty="0" smtClean="0"/>
              <a:t> </a:t>
            </a:r>
            <a:r>
              <a:rPr lang="ru-RU" dirty="0" err="1" smtClean="0"/>
              <a:t>Самійленко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Побувавши</a:t>
            </a:r>
            <a:r>
              <a:rPr lang="ru-RU" dirty="0" smtClean="0"/>
              <a:t> 1891 в </a:t>
            </a:r>
            <a:r>
              <a:rPr lang="ru-RU" dirty="0" err="1" smtClean="0"/>
              <a:t>Галичині</a:t>
            </a:r>
            <a:r>
              <a:rPr lang="ru-RU" dirty="0" smtClean="0"/>
              <a:t>, а </a:t>
            </a:r>
            <a:r>
              <a:rPr lang="ru-RU" dirty="0" err="1" smtClean="0"/>
              <a:t>пізніше</a:t>
            </a:r>
            <a:r>
              <a:rPr lang="ru-RU" dirty="0" smtClean="0"/>
              <a:t> й на </a:t>
            </a:r>
            <a:r>
              <a:rPr lang="ru-RU" dirty="0" err="1" smtClean="0"/>
              <a:t>Буковині</a:t>
            </a:r>
            <a:r>
              <a:rPr lang="ru-RU" dirty="0" smtClean="0"/>
              <a:t>, </a:t>
            </a:r>
            <a:r>
              <a:rPr lang="ru-RU" dirty="0" err="1" smtClean="0"/>
              <a:t>Українка</a:t>
            </a:r>
            <a:r>
              <a:rPr lang="ru-RU" dirty="0" smtClean="0"/>
              <a:t> </a:t>
            </a:r>
            <a:r>
              <a:rPr lang="ru-RU" dirty="0" err="1" smtClean="0"/>
              <a:t>познайомилася</a:t>
            </a:r>
            <a:r>
              <a:rPr lang="ru-RU" dirty="0" smtClean="0"/>
              <a:t> з </a:t>
            </a:r>
            <a:r>
              <a:rPr lang="ru-RU" dirty="0" err="1" smtClean="0"/>
              <a:t>багатьма</a:t>
            </a:r>
            <a:r>
              <a:rPr lang="ru-RU" dirty="0" smtClean="0"/>
              <a:t> </a:t>
            </a:r>
            <a:r>
              <a:rPr lang="ru-RU" dirty="0" err="1" smtClean="0"/>
              <a:t>визначними</a:t>
            </a:r>
            <a:r>
              <a:rPr lang="ru-RU" dirty="0" smtClean="0"/>
              <a:t> </a:t>
            </a:r>
            <a:r>
              <a:rPr lang="ru-RU" dirty="0" err="1" smtClean="0"/>
              <a:t>діячами</a:t>
            </a:r>
            <a:r>
              <a:rPr lang="ru-RU" dirty="0" smtClean="0"/>
              <a:t> </a:t>
            </a:r>
            <a:r>
              <a:rPr lang="ru-RU" dirty="0" err="1" smtClean="0"/>
              <a:t>Західної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: І. Франком, М. Павликом, О. </a:t>
            </a:r>
            <a:r>
              <a:rPr lang="ru-RU" dirty="0" err="1" smtClean="0"/>
              <a:t>Кобилянською</a:t>
            </a:r>
            <a:r>
              <a:rPr lang="ru-RU" dirty="0" smtClean="0"/>
              <a:t>, В. </a:t>
            </a:r>
            <a:r>
              <a:rPr lang="ru-RU" dirty="0" err="1" smtClean="0"/>
              <a:t>Стефаником</a:t>
            </a:r>
            <a:r>
              <a:rPr lang="ru-RU" dirty="0" smtClean="0"/>
              <a:t>, О. </a:t>
            </a:r>
            <a:r>
              <a:rPr lang="ru-RU" dirty="0" err="1" smtClean="0"/>
              <a:t>Маковеєм</a:t>
            </a:r>
            <a:r>
              <a:rPr lang="ru-RU" dirty="0" smtClean="0"/>
              <a:t>, Н. </a:t>
            </a:r>
            <a:r>
              <a:rPr lang="ru-RU" dirty="0" err="1" smtClean="0"/>
              <a:t>Кобринською</a:t>
            </a:r>
            <a:r>
              <a:rPr lang="ru-RU" dirty="0" smtClean="0"/>
              <a:t>. </a:t>
            </a:r>
            <a:r>
              <a:rPr lang="ru-RU" dirty="0" err="1" smtClean="0"/>
              <a:t>Основний</a:t>
            </a:r>
            <a:r>
              <a:rPr lang="ru-RU" dirty="0" smtClean="0"/>
              <a:t> </a:t>
            </a:r>
            <a:r>
              <a:rPr lang="ru-RU" dirty="0" err="1" smtClean="0"/>
              <a:t>зарис</a:t>
            </a:r>
            <a:r>
              <a:rPr lang="ru-RU" dirty="0" smtClean="0"/>
              <a:t> </a:t>
            </a:r>
            <a:r>
              <a:rPr lang="ru-RU" dirty="0" err="1" smtClean="0"/>
              <a:t>соціально-політичний</a:t>
            </a:r>
            <a:r>
              <a:rPr lang="ru-RU" dirty="0" smtClean="0"/>
              <a:t> </a:t>
            </a:r>
            <a:r>
              <a:rPr lang="ru-RU" dirty="0" err="1" smtClean="0"/>
              <a:t>світогляду</a:t>
            </a:r>
            <a:r>
              <a:rPr lang="ru-RU" dirty="0" smtClean="0"/>
              <a:t> Л. Косач </a:t>
            </a:r>
            <a:r>
              <a:rPr lang="ru-RU" dirty="0" err="1" smtClean="0"/>
              <a:t>сформувався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цілорічного</a:t>
            </a:r>
            <a:r>
              <a:rPr lang="ru-RU" dirty="0" smtClean="0"/>
              <a:t> (1894-1895)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у М. </a:t>
            </a:r>
            <a:r>
              <a:rPr lang="ru-RU" dirty="0" err="1" smtClean="0"/>
              <a:t>Драгоманова</a:t>
            </a:r>
            <a:r>
              <a:rPr lang="ru-RU" dirty="0" smtClean="0"/>
              <a:t> в </a:t>
            </a:r>
            <a:r>
              <a:rPr lang="ru-RU" dirty="0" err="1" smtClean="0"/>
              <a:t>Софії</a:t>
            </a:r>
            <a:r>
              <a:rPr lang="ru-RU" dirty="0" smtClean="0"/>
              <a:t> і </a:t>
            </a:r>
            <a:r>
              <a:rPr lang="ru-RU" dirty="0" err="1" smtClean="0"/>
              <a:t>трагічної</a:t>
            </a:r>
            <a:r>
              <a:rPr lang="ru-RU" dirty="0" smtClean="0"/>
              <a:t> </a:t>
            </a:r>
            <a:r>
              <a:rPr lang="ru-RU" dirty="0" err="1" smtClean="0"/>
              <a:t>подією</a:t>
            </a:r>
            <a:r>
              <a:rPr lang="ru-RU" dirty="0" smtClean="0"/>
              <a:t>,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для </a:t>
            </a:r>
            <a:r>
              <a:rPr lang="ru-RU" dirty="0" err="1" smtClean="0"/>
              <a:t>неї</a:t>
            </a:r>
            <a:r>
              <a:rPr lang="ru-RU" dirty="0" smtClean="0"/>
              <a:t> смерть </a:t>
            </a:r>
            <a:r>
              <a:rPr lang="ru-RU" dirty="0" err="1" smtClean="0"/>
              <a:t>вуйка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Історію</a:t>
            </a:r>
            <a:r>
              <a:rPr lang="ru-RU" dirty="0" smtClean="0"/>
              <a:t> </a:t>
            </a:r>
            <a:r>
              <a:rPr lang="ru-RU" dirty="0" err="1" smtClean="0"/>
              <a:t>кохання</a:t>
            </a:r>
            <a:r>
              <a:rPr lang="ru-RU" dirty="0" smtClean="0"/>
              <a:t> </a:t>
            </a:r>
            <a:r>
              <a:rPr lang="ru-RU" dirty="0" err="1" smtClean="0"/>
              <a:t>Лесі</a:t>
            </a:r>
            <a:r>
              <a:rPr lang="ru-RU" dirty="0" smtClean="0"/>
              <a:t> </a:t>
            </a:r>
            <a:r>
              <a:rPr lang="ru-RU" dirty="0" err="1" smtClean="0"/>
              <a:t>Українки</a:t>
            </a:r>
            <a:r>
              <a:rPr lang="ru-RU" dirty="0" smtClean="0"/>
              <a:t> часто </a:t>
            </a:r>
            <a:r>
              <a:rPr lang="ru-RU" dirty="0" err="1" smtClean="0"/>
              <a:t>розпочинають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Сергія</a:t>
            </a:r>
            <a:r>
              <a:rPr lang="ru-RU" dirty="0" smtClean="0"/>
              <a:t> </a:t>
            </a:r>
            <a:r>
              <a:rPr lang="ru-RU" dirty="0" err="1" smtClean="0"/>
              <a:t>Мержинського</a:t>
            </a:r>
            <a:r>
              <a:rPr lang="ru-RU" dirty="0" smtClean="0"/>
              <a:t>. Приязнь </a:t>
            </a:r>
            <a:r>
              <a:rPr lang="ru-RU" dirty="0" err="1" smtClean="0"/>
              <a:t>Лесі</a:t>
            </a:r>
            <a:r>
              <a:rPr lang="ru-RU" dirty="0" smtClean="0"/>
              <a:t> </a:t>
            </a:r>
            <a:r>
              <a:rPr lang="ru-RU" dirty="0" err="1" smtClean="0"/>
              <a:t>Українки</a:t>
            </a:r>
            <a:r>
              <a:rPr lang="ru-RU" dirty="0" smtClean="0"/>
              <a:t> і Ольги </a:t>
            </a:r>
            <a:r>
              <a:rPr lang="ru-RU" dirty="0" err="1" smtClean="0"/>
              <a:t>Кобилянської</a:t>
            </a:r>
            <a:r>
              <a:rPr lang="ru-RU" dirty="0" smtClean="0"/>
              <a:t> (</a:t>
            </a:r>
            <a:r>
              <a:rPr lang="ru-RU" dirty="0" err="1" smtClean="0"/>
              <a:t>збереглися</a:t>
            </a:r>
            <a:r>
              <a:rPr lang="ru-RU" dirty="0" smtClean="0"/>
              <a:t> </a:t>
            </a:r>
            <a:r>
              <a:rPr lang="ru-RU" dirty="0" err="1" smtClean="0"/>
              <a:t>листи</a:t>
            </a:r>
            <a:r>
              <a:rPr lang="ru-RU" dirty="0" smtClean="0"/>
              <a:t> Л. Косач) </a:t>
            </a:r>
            <a:r>
              <a:rPr lang="ru-RU" dirty="0" err="1" smtClean="0"/>
              <a:t>допомагає</a:t>
            </a:r>
            <a:r>
              <a:rPr lang="ru-RU" dirty="0" smtClean="0"/>
              <a:t> в </a:t>
            </a:r>
            <a:r>
              <a:rPr lang="ru-RU" dirty="0" err="1" smtClean="0"/>
              <a:t>розумінні</a:t>
            </a:r>
            <a:r>
              <a:rPr lang="ru-RU" dirty="0" smtClean="0"/>
              <a:t> Лесиного </a:t>
            </a:r>
            <a:r>
              <a:rPr lang="ru-RU" dirty="0" err="1" smtClean="0"/>
              <a:t>твору</a:t>
            </a:r>
            <a:r>
              <a:rPr lang="ru-RU" dirty="0" smtClean="0"/>
              <a:t> «</a:t>
            </a:r>
            <a:r>
              <a:rPr lang="ru-RU" dirty="0" err="1" smtClean="0"/>
              <a:t>Блакитна</a:t>
            </a:r>
            <a:r>
              <a:rPr lang="ru-RU" dirty="0" smtClean="0"/>
              <a:t> </a:t>
            </a:r>
            <a:r>
              <a:rPr lang="ru-RU" dirty="0" err="1" smtClean="0"/>
              <a:t>троянда</a:t>
            </a:r>
            <a:r>
              <a:rPr lang="ru-RU" dirty="0" smtClean="0"/>
              <a:t>» (1896).</a:t>
            </a:r>
          </a:p>
          <a:p>
            <a:endParaRPr lang="ru-RU" dirty="0" smtClean="0"/>
          </a:p>
          <a:p>
            <a:r>
              <a:rPr lang="ru-RU" dirty="0" err="1" smtClean="0"/>
              <a:t>Вимушені</a:t>
            </a:r>
            <a:r>
              <a:rPr lang="ru-RU" dirty="0" smtClean="0"/>
              <a:t> потребою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подорожі</a:t>
            </a:r>
            <a:r>
              <a:rPr lang="ru-RU" dirty="0" smtClean="0"/>
              <a:t> до </a:t>
            </a:r>
            <a:r>
              <a:rPr lang="ru-RU" dirty="0" err="1" smtClean="0"/>
              <a:t>Німеччини</a:t>
            </a:r>
            <a:r>
              <a:rPr lang="ru-RU" dirty="0" smtClean="0"/>
              <a:t>, Австро-</a:t>
            </a:r>
            <a:r>
              <a:rPr lang="ru-RU" dirty="0" err="1" smtClean="0"/>
              <a:t>Угорщини</a:t>
            </a:r>
            <a:r>
              <a:rPr lang="ru-RU" dirty="0" smtClean="0"/>
              <a:t>, </a:t>
            </a:r>
            <a:r>
              <a:rPr lang="ru-RU" dirty="0" err="1" smtClean="0"/>
              <a:t>Італії</a:t>
            </a:r>
            <a:r>
              <a:rPr lang="ru-RU" dirty="0" smtClean="0"/>
              <a:t>, </a:t>
            </a:r>
            <a:r>
              <a:rPr lang="ru-RU" dirty="0" err="1" smtClean="0"/>
              <a:t>Єгипту</a:t>
            </a:r>
            <a:r>
              <a:rPr lang="ru-RU" dirty="0" smtClean="0"/>
              <a:t>, </a:t>
            </a:r>
            <a:r>
              <a:rPr lang="ru-RU" dirty="0" err="1" smtClean="0"/>
              <a:t>кількаразові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на </a:t>
            </a:r>
            <a:r>
              <a:rPr lang="ru-RU" dirty="0" err="1" smtClean="0"/>
              <a:t>Кавказі</a:t>
            </a:r>
            <a:r>
              <a:rPr lang="ru-RU" dirty="0" smtClean="0"/>
              <a:t>, </a:t>
            </a:r>
            <a:r>
              <a:rPr lang="ru-RU" dirty="0" err="1" smtClean="0"/>
              <a:t>Одещині</a:t>
            </a:r>
            <a:r>
              <a:rPr lang="ru-RU" dirty="0" smtClean="0"/>
              <a:t>, в </a:t>
            </a:r>
            <a:r>
              <a:rPr lang="ru-RU" dirty="0" err="1" smtClean="0"/>
              <a:t>Криму</a:t>
            </a:r>
            <a:r>
              <a:rPr lang="ru-RU" dirty="0" smtClean="0"/>
              <a:t> </a:t>
            </a:r>
            <a:r>
              <a:rPr lang="ru-RU" dirty="0" err="1" smtClean="0"/>
              <a:t>збагатили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враження</a:t>
            </a:r>
            <a:r>
              <a:rPr lang="ru-RU" dirty="0" smtClean="0"/>
              <a:t> та </a:t>
            </a:r>
            <a:r>
              <a:rPr lang="ru-RU" dirty="0" err="1" smtClean="0"/>
              <a:t>сприяли</a:t>
            </a:r>
            <a:r>
              <a:rPr lang="ru-RU" dirty="0" smtClean="0"/>
              <a:t> </a:t>
            </a:r>
            <a:r>
              <a:rPr lang="ru-RU" dirty="0" err="1" smtClean="0"/>
              <a:t>розширенню</a:t>
            </a:r>
            <a:r>
              <a:rPr lang="ru-RU" dirty="0" smtClean="0"/>
              <a:t> кругозору </a:t>
            </a:r>
            <a:r>
              <a:rPr lang="ru-RU" dirty="0" err="1" smtClean="0"/>
              <a:t>письменниці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13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0552" y="764704"/>
            <a:ext cx="3053868" cy="12538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50" b="16750"/>
          <a:stretch>
            <a:fillRect/>
          </a:stretch>
        </p:blipFill>
        <p:spPr>
          <a:xfrm>
            <a:off x="1115616" y="1484784"/>
            <a:ext cx="4114800" cy="4608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64088" y="1628800"/>
            <a:ext cx="3413906" cy="4176464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0070C0"/>
                </a:solidFill>
              </a:rPr>
              <a:t>Сердечна дружба </a:t>
            </a:r>
            <a:r>
              <a:rPr lang="ru-RU" sz="2400" b="1" i="1" dirty="0" err="1">
                <a:solidFill>
                  <a:srgbClr val="0070C0"/>
                </a:solidFill>
              </a:rPr>
              <a:t>єднає</a:t>
            </a:r>
            <a:r>
              <a:rPr lang="ru-RU" sz="2400" b="1" i="1" dirty="0">
                <a:solidFill>
                  <a:srgbClr val="0070C0"/>
                </a:solidFill>
              </a:rPr>
              <a:t> Ларису з </a:t>
            </a:r>
            <a:r>
              <a:rPr lang="ru-RU" sz="2400" b="1" i="1" dirty="0" err="1">
                <a:solidFill>
                  <a:srgbClr val="0070C0"/>
                </a:solidFill>
              </a:rPr>
              <a:t>її</a:t>
            </a:r>
            <a:r>
              <a:rPr lang="ru-RU" sz="2400" b="1" i="1" dirty="0">
                <a:solidFill>
                  <a:srgbClr val="0070C0"/>
                </a:solidFill>
              </a:rPr>
              <a:t> старшим братом </a:t>
            </a:r>
            <a:r>
              <a:rPr lang="ru-RU" sz="2400" b="1" i="1" dirty="0" err="1">
                <a:solidFill>
                  <a:srgbClr val="0070C0"/>
                </a:solidFill>
              </a:rPr>
              <a:t>Михайлом</a:t>
            </a:r>
            <a:r>
              <a:rPr lang="ru-RU" sz="2400" b="1" i="1" dirty="0">
                <a:solidFill>
                  <a:srgbClr val="0070C0"/>
                </a:solidFill>
              </a:rPr>
              <a:t>. За </a:t>
            </a:r>
            <a:r>
              <a:rPr lang="ru-RU" sz="2400" b="1" i="1" dirty="0" err="1">
                <a:solidFill>
                  <a:srgbClr val="0070C0"/>
                </a:solidFill>
              </a:rPr>
              <a:t>нерозлучність</a:t>
            </a:r>
            <a:r>
              <a:rPr lang="ru-RU" sz="2400" b="1" i="1" dirty="0">
                <a:solidFill>
                  <a:srgbClr val="0070C0"/>
                </a:solidFill>
              </a:rPr>
              <a:t> в </a:t>
            </a:r>
            <a:r>
              <a:rPr lang="ru-RU" sz="2400" b="1" i="1" dirty="0" err="1">
                <a:solidFill>
                  <a:srgbClr val="0070C0"/>
                </a:solidFill>
              </a:rPr>
              <a:t>сім'ї</a:t>
            </a:r>
            <a:r>
              <a:rPr lang="ru-RU" sz="2400" b="1" i="1" dirty="0">
                <a:solidFill>
                  <a:srgbClr val="0070C0"/>
                </a:solidFill>
              </a:rPr>
              <a:t> </a:t>
            </a:r>
            <a:r>
              <a:rPr lang="ru-RU" sz="2400" b="1" i="1" dirty="0" err="1">
                <a:solidFill>
                  <a:srgbClr val="0070C0"/>
                </a:solidFill>
              </a:rPr>
              <a:t>їх</a:t>
            </a:r>
            <a:r>
              <a:rPr lang="ru-RU" sz="2400" b="1" i="1" dirty="0">
                <a:solidFill>
                  <a:srgbClr val="0070C0"/>
                </a:solidFill>
              </a:rPr>
              <a:t> </a:t>
            </a:r>
            <a:r>
              <a:rPr lang="ru-RU" sz="2400" b="1" i="1" dirty="0" err="1">
                <a:solidFill>
                  <a:srgbClr val="0070C0"/>
                </a:solidFill>
              </a:rPr>
              <a:t>називали</a:t>
            </a:r>
            <a:r>
              <a:rPr lang="ru-RU" sz="2400" b="1" i="1" dirty="0">
                <a:solidFill>
                  <a:srgbClr val="0070C0"/>
                </a:solidFill>
              </a:rPr>
              <a:t> </a:t>
            </a:r>
            <a:r>
              <a:rPr lang="ru-RU" sz="2400" b="1" i="1" dirty="0" err="1">
                <a:solidFill>
                  <a:srgbClr val="0070C0"/>
                </a:solidFill>
              </a:rPr>
              <a:t>спільним</a:t>
            </a:r>
            <a:r>
              <a:rPr lang="ru-RU" sz="2400" b="1" i="1" dirty="0">
                <a:solidFill>
                  <a:srgbClr val="0070C0"/>
                </a:solidFill>
              </a:rPr>
              <a:t> </a:t>
            </a:r>
            <a:r>
              <a:rPr lang="ru-RU" sz="2400" b="1" i="1" dirty="0" err="1">
                <a:solidFill>
                  <a:srgbClr val="0070C0"/>
                </a:solidFill>
              </a:rPr>
              <a:t>ім'ям</a:t>
            </a:r>
            <a:r>
              <a:rPr lang="ru-RU" sz="2400" b="1" i="1" dirty="0">
                <a:solidFill>
                  <a:srgbClr val="0070C0"/>
                </a:solidFill>
              </a:rPr>
              <a:t> «</a:t>
            </a:r>
            <a:r>
              <a:rPr lang="ru-RU" sz="2400" b="1" i="1" dirty="0" err="1">
                <a:solidFill>
                  <a:srgbClr val="0070C0"/>
                </a:solidFill>
              </a:rPr>
              <a:t>Мишолосіє</a:t>
            </a:r>
            <a:r>
              <a:rPr lang="ru-RU" sz="2400" b="1" i="1" dirty="0">
                <a:solidFill>
                  <a:srgbClr val="0070C0"/>
                </a:solidFill>
              </a:rPr>
              <a:t>», </a:t>
            </a:r>
            <a:r>
              <a:rPr lang="ru-RU" sz="2400" b="1" i="1" dirty="0" err="1">
                <a:solidFill>
                  <a:srgbClr val="0070C0"/>
                </a:solidFill>
              </a:rPr>
              <a:t>пізніше</a:t>
            </a:r>
            <a:r>
              <a:rPr lang="ru-RU" sz="2400" b="1" i="1" dirty="0">
                <a:solidFill>
                  <a:srgbClr val="0070C0"/>
                </a:solidFill>
              </a:rPr>
              <a:t> Ларису </a:t>
            </a:r>
            <a:r>
              <a:rPr lang="ru-RU" sz="2400" b="1" i="1" dirty="0" err="1">
                <a:solidFill>
                  <a:srgbClr val="0070C0"/>
                </a:solidFill>
              </a:rPr>
              <a:t>перезвали</a:t>
            </a:r>
            <a:r>
              <a:rPr lang="ru-RU" sz="2400" b="1" i="1" dirty="0">
                <a:solidFill>
                  <a:srgbClr val="0070C0"/>
                </a:solidFill>
              </a:rPr>
              <a:t> в </a:t>
            </a:r>
            <a:r>
              <a:rPr lang="ru-RU" sz="2400" b="1" i="1" dirty="0" err="1">
                <a:solidFill>
                  <a:srgbClr val="0070C0"/>
                </a:solidFill>
              </a:rPr>
              <a:t>сім'ї</a:t>
            </a:r>
            <a:r>
              <a:rPr lang="ru-RU" sz="2400" b="1" i="1" dirty="0">
                <a:solidFill>
                  <a:srgbClr val="0070C0"/>
                </a:solidFill>
              </a:rPr>
              <a:t> на Лесю.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0"/>
            <a:ext cx="83237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Леся </a:t>
            </a:r>
            <a:r>
              <a:rPr lang="uk-UA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 братом Михайлом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737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96536" y="908720"/>
            <a:ext cx="3528392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4000" cy="2286000"/>
          </a:xfrm>
        </p:spPr>
      </p:pic>
      <p:sp>
        <p:nvSpPr>
          <p:cNvPr id="5" name="Прямоугольник 4"/>
          <p:cNvSpPr/>
          <p:nvPr/>
        </p:nvSpPr>
        <p:spPr>
          <a:xfrm>
            <a:off x="1907704" y="143292"/>
            <a:ext cx="44438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5400" b="1" spc="50" dirty="0" smtClean="0">
                <a:ln w="11430"/>
                <a:gradFill>
                  <a:gsLst>
                    <a:gs pos="25000">
                      <a:srgbClr val="CCAF0A">
                        <a:satMod val="155000"/>
                      </a:srgbClr>
                    </a:gs>
                    <a:gs pos="100000">
                      <a:srgbClr val="CCAF0A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ТВОРЧІСТЬ</a:t>
            </a:r>
            <a:endParaRPr lang="ru-RU" sz="5400" b="1" spc="50" dirty="0">
              <a:ln w="11430"/>
              <a:gradFill>
                <a:gsLst>
                  <a:gs pos="25000">
                    <a:srgbClr val="CCAF0A">
                      <a:satMod val="155000"/>
                    </a:srgbClr>
                  </a:gs>
                  <a:gs pos="100000">
                    <a:srgbClr val="CCAF0A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672" y="2708920"/>
            <a:ext cx="1847850" cy="24669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76873"/>
            <a:ext cx="1475656" cy="208823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108" y="4365104"/>
            <a:ext cx="1537929" cy="26515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19126" y="1196752"/>
            <a:ext cx="697335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0070C0"/>
                </a:solidFill>
              </a:rPr>
              <a:t>До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найвизначніших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творів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Лесі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Українки</a:t>
            </a:r>
            <a:r>
              <a:rPr lang="ru-RU" sz="2000" b="1" i="1" dirty="0" smtClean="0">
                <a:solidFill>
                  <a:srgbClr val="0070C0"/>
                </a:solidFill>
              </a:rPr>
              <a:t> належать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драми</a:t>
            </a:r>
            <a:r>
              <a:rPr lang="ru-RU" sz="2000" b="1" i="1" dirty="0" smtClean="0">
                <a:solidFill>
                  <a:srgbClr val="0070C0"/>
                </a:solidFill>
              </a:rPr>
              <a:t> «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Камінний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господар</a:t>
            </a:r>
            <a:r>
              <a:rPr lang="ru-RU" sz="2000" b="1" i="1" dirty="0" smtClean="0">
                <a:solidFill>
                  <a:srgbClr val="0070C0"/>
                </a:solidFill>
              </a:rPr>
              <a:t>» і «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Лісова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пісня</a:t>
            </a:r>
            <a:r>
              <a:rPr lang="ru-RU" sz="2000" b="1" i="1" dirty="0" smtClean="0">
                <a:solidFill>
                  <a:srgbClr val="0070C0"/>
                </a:solidFill>
              </a:rPr>
              <a:t>».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Традиційна</a:t>
            </a:r>
            <a:r>
              <a:rPr lang="ru-RU" sz="2000" b="1" i="1" dirty="0" smtClean="0">
                <a:solidFill>
                  <a:srgbClr val="0070C0"/>
                </a:solidFill>
              </a:rPr>
              <a:t> тема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світової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літератури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знайшла</a:t>
            </a:r>
            <a:r>
              <a:rPr lang="ru-RU" sz="2000" b="1" i="1" dirty="0" smtClean="0">
                <a:solidFill>
                  <a:srgbClr val="0070C0"/>
                </a:solidFill>
              </a:rPr>
              <a:t> в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драматичній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поемі</a:t>
            </a:r>
            <a:r>
              <a:rPr lang="ru-RU" sz="2000" b="1" i="1" dirty="0" smtClean="0">
                <a:solidFill>
                  <a:srgbClr val="0070C0"/>
                </a:solidFill>
              </a:rPr>
              <a:t> «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Камінний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господар</a:t>
            </a:r>
            <a:r>
              <a:rPr lang="ru-RU" sz="2000" b="1" i="1" dirty="0" smtClean="0">
                <a:solidFill>
                  <a:srgbClr val="0070C0"/>
                </a:solidFill>
              </a:rPr>
              <a:t>» (1912)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цілком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оригінальне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трактування</a:t>
            </a:r>
            <a:r>
              <a:rPr lang="ru-RU" sz="2000" b="1" i="1" dirty="0" smtClean="0">
                <a:solidFill>
                  <a:srgbClr val="0070C0"/>
                </a:solidFill>
              </a:rPr>
              <a:t> образу Дон-Жуана.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Жіночність</a:t>
            </a:r>
            <a:r>
              <a:rPr lang="ru-RU" sz="2000" b="1" i="1" dirty="0" smtClean="0">
                <a:solidFill>
                  <a:srgbClr val="0070C0"/>
                </a:solidFill>
              </a:rPr>
              <a:t> героя і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чоловіча</a:t>
            </a:r>
            <a:r>
              <a:rPr lang="ru-RU" sz="2000" b="1" i="1" dirty="0" smtClean="0">
                <a:solidFill>
                  <a:srgbClr val="0070C0"/>
                </a:solidFill>
              </a:rPr>
              <a:t> постава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Донни</a:t>
            </a:r>
            <a:r>
              <a:rPr lang="ru-RU" sz="2000" b="1" i="1" dirty="0" smtClean="0">
                <a:solidFill>
                  <a:srgbClr val="0070C0"/>
                </a:solidFill>
              </a:rPr>
              <a:t> Анни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континує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класичну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традицію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зміни</a:t>
            </a:r>
            <a:r>
              <a:rPr lang="ru-RU" sz="2000" b="1" i="1" dirty="0" smtClean="0">
                <a:solidFill>
                  <a:srgbClr val="0070C0"/>
                </a:solidFill>
              </a:rPr>
              <a:t> ролей, яка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призводить</a:t>
            </a:r>
            <a:r>
              <a:rPr lang="ru-RU" sz="2000" b="1" i="1" dirty="0" smtClean="0">
                <a:solidFill>
                  <a:srgbClr val="0070C0"/>
                </a:solidFill>
              </a:rPr>
              <a:t> до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символічної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смерті</a:t>
            </a:r>
            <a:r>
              <a:rPr lang="ru-RU" sz="2000" b="1" i="1" dirty="0" smtClean="0">
                <a:solidFill>
                  <a:srgbClr val="0070C0"/>
                </a:solidFill>
              </a:rPr>
              <a:t> Дон-Жуана. «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Лісова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пісня</a:t>
            </a:r>
            <a:r>
              <a:rPr lang="ru-RU" sz="2000" b="1" i="1" dirty="0" smtClean="0">
                <a:solidFill>
                  <a:srgbClr val="0070C0"/>
                </a:solidFill>
              </a:rPr>
              <a:t>» (1911) — вершина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творчості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Лесі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Українки</a:t>
            </a:r>
            <a:r>
              <a:rPr lang="ru-RU" sz="2000" b="1" i="1" dirty="0" smtClean="0">
                <a:solidFill>
                  <a:srgbClr val="0070C0"/>
                </a:solidFill>
              </a:rPr>
              <a:t>. У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ній</a:t>
            </a:r>
            <a:r>
              <a:rPr lang="ru-RU" sz="2000" b="1" i="1" dirty="0" smtClean="0">
                <a:solidFill>
                  <a:srgbClr val="0070C0"/>
                </a:solidFill>
              </a:rPr>
              <a:t> показано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конфлікт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між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високим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ідеалом</a:t>
            </a:r>
            <a:r>
              <a:rPr lang="ru-RU" sz="2000" b="1" i="1" dirty="0" smtClean="0">
                <a:solidFill>
                  <a:srgbClr val="0070C0"/>
                </a:solidFill>
              </a:rPr>
              <a:t> і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прозаїчною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дріб'язковою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буденщиною</a:t>
            </a:r>
            <a:r>
              <a:rPr lang="ru-RU" sz="2000" b="1" i="1" dirty="0" smtClean="0">
                <a:solidFill>
                  <a:srgbClr val="0070C0"/>
                </a:solidFill>
              </a:rPr>
              <a:t>. Головна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героїня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драми-феєрії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Мавка</a:t>
            </a:r>
            <a:r>
              <a:rPr lang="ru-RU" sz="2000" b="1" i="1" dirty="0" smtClean="0">
                <a:solidFill>
                  <a:srgbClr val="0070C0"/>
                </a:solidFill>
              </a:rPr>
              <a:t> — не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тільки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поетичний</a:t>
            </a:r>
            <a:r>
              <a:rPr lang="ru-RU" sz="2000" b="1" i="1" dirty="0" smtClean="0">
                <a:solidFill>
                  <a:srgbClr val="0070C0"/>
                </a:solidFill>
              </a:rPr>
              <a:t> образ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казкової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істоти</a:t>
            </a:r>
            <a:r>
              <a:rPr lang="ru-RU" sz="2000" b="1" i="1" dirty="0" smtClean="0">
                <a:solidFill>
                  <a:srgbClr val="0070C0"/>
                </a:solidFill>
              </a:rPr>
              <a:t>, а й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філософське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узагальнення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всього</a:t>
            </a:r>
            <a:r>
              <a:rPr lang="ru-RU" sz="2000" b="1" i="1" dirty="0" smtClean="0">
                <a:solidFill>
                  <a:srgbClr val="0070C0"/>
                </a:solidFill>
              </a:rPr>
              <a:t> прекрасного,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вічно</a:t>
            </a:r>
            <a:r>
              <a:rPr lang="ru-RU" sz="2000" b="1" i="1" dirty="0" smtClean="0">
                <a:solidFill>
                  <a:srgbClr val="0070C0"/>
                </a:solidFill>
              </a:rPr>
              <a:t> живого.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Циклічність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натури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протиставляється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людському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життю</a:t>
            </a:r>
            <a:r>
              <a:rPr lang="ru-RU" sz="2000" b="1" i="1" dirty="0" smtClean="0">
                <a:solidFill>
                  <a:srgbClr val="0070C0"/>
                </a:solidFill>
              </a:rPr>
              <a:t>. І то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власне</a:t>
            </a:r>
            <a:r>
              <a:rPr lang="ru-RU" sz="2000" b="1" i="1" dirty="0" smtClean="0">
                <a:solidFill>
                  <a:srgbClr val="0070C0"/>
                </a:solidFill>
              </a:rPr>
              <a:t> натура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перемагає</a:t>
            </a:r>
            <a:r>
              <a:rPr lang="ru-RU" sz="2000" b="1" i="1" dirty="0" smtClean="0">
                <a:solidFill>
                  <a:srgbClr val="0070C0"/>
                </a:solidFill>
              </a:rPr>
              <a:t>,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байдужа</a:t>
            </a:r>
            <a:r>
              <a:rPr lang="ru-RU" sz="2000" b="1" i="1" dirty="0" smtClean="0">
                <a:solidFill>
                  <a:srgbClr val="0070C0"/>
                </a:solidFill>
              </a:rPr>
              <a:t> до 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трагедій</a:t>
            </a:r>
            <a:r>
              <a:rPr lang="ru-RU" sz="2000" b="1" i="1" dirty="0" smtClean="0">
                <a:solidFill>
                  <a:srgbClr val="0070C0"/>
                </a:solidFill>
              </a:rPr>
              <a:t>.</a:t>
            </a:r>
            <a:endParaRPr lang="ru-RU" sz="20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15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573016"/>
            <a:ext cx="7467600" cy="1143000"/>
          </a:xfrm>
        </p:spPr>
        <p:txBody>
          <a:bodyPr/>
          <a:lstStyle/>
          <a:p>
            <a:r>
              <a:rPr lang="uk-UA" dirty="0" smtClean="0"/>
              <a:t>р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" y="923330"/>
            <a:ext cx="2402131" cy="5934670"/>
          </a:xfrm>
          <a:noFill/>
        </p:spPr>
      </p:pic>
      <p:sp>
        <p:nvSpPr>
          <p:cNvPr id="6" name="Прямоугольник 5"/>
          <p:cNvSpPr/>
          <p:nvPr/>
        </p:nvSpPr>
        <p:spPr>
          <a:xfrm>
            <a:off x="2311820" y="0"/>
            <a:ext cx="47500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Останні роки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1196752"/>
            <a:ext cx="59766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>
                <a:solidFill>
                  <a:srgbClr val="0070C0"/>
                </a:solidFill>
              </a:rPr>
              <a:t>Останні</a:t>
            </a:r>
            <a:r>
              <a:rPr lang="ru-RU" b="1" i="1" dirty="0" smtClean="0">
                <a:solidFill>
                  <a:srgbClr val="0070C0"/>
                </a:solidFill>
              </a:rPr>
              <a:t> роки </a:t>
            </a:r>
            <a:r>
              <a:rPr lang="ru-RU" b="1" i="1" dirty="0" err="1" smtClean="0">
                <a:solidFill>
                  <a:srgbClr val="0070C0"/>
                </a:solidFill>
              </a:rPr>
              <a:t>життя</a:t>
            </a:r>
            <a:r>
              <a:rPr lang="ru-RU" b="1" i="1" dirty="0" smtClean="0">
                <a:solidFill>
                  <a:srgbClr val="0070C0"/>
                </a:solidFill>
              </a:rPr>
              <a:t> Л. Косач-</a:t>
            </a:r>
            <a:r>
              <a:rPr lang="ru-RU" b="1" i="1" dirty="0" err="1" smtClean="0">
                <a:solidFill>
                  <a:srgbClr val="0070C0"/>
                </a:solidFill>
              </a:rPr>
              <a:t>Квітки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пройшли</a:t>
            </a:r>
            <a:r>
              <a:rPr lang="ru-RU" b="1" i="1" dirty="0" smtClean="0">
                <a:solidFill>
                  <a:srgbClr val="0070C0"/>
                </a:solidFill>
              </a:rPr>
              <a:t> в </a:t>
            </a:r>
            <a:r>
              <a:rPr lang="ru-RU" b="1" i="1" dirty="0" err="1" smtClean="0">
                <a:solidFill>
                  <a:srgbClr val="0070C0"/>
                </a:solidFill>
              </a:rPr>
              <a:t>подорожах</a:t>
            </a:r>
            <a:r>
              <a:rPr lang="ru-RU" b="1" i="1" dirty="0" smtClean="0">
                <a:solidFill>
                  <a:srgbClr val="0070C0"/>
                </a:solidFill>
              </a:rPr>
              <a:t> на </a:t>
            </a:r>
            <a:r>
              <a:rPr lang="ru-RU" b="1" i="1" dirty="0" err="1" smtClean="0">
                <a:solidFill>
                  <a:srgbClr val="0070C0"/>
                </a:solidFill>
              </a:rPr>
              <a:t>лікування</a:t>
            </a:r>
            <a:r>
              <a:rPr lang="ru-RU" b="1" i="1" dirty="0" smtClean="0">
                <a:solidFill>
                  <a:srgbClr val="0070C0"/>
                </a:solidFill>
              </a:rPr>
              <a:t> до </a:t>
            </a:r>
            <a:r>
              <a:rPr lang="ru-RU" b="1" i="1" dirty="0" err="1" smtClean="0">
                <a:solidFill>
                  <a:srgbClr val="0070C0"/>
                </a:solidFill>
              </a:rPr>
              <a:t>Єгипту</a:t>
            </a:r>
            <a:r>
              <a:rPr lang="ru-RU" b="1" i="1" dirty="0" smtClean="0">
                <a:solidFill>
                  <a:srgbClr val="0070C0"/>
                </a:solidFill>
              </a:rPr>
              <a:t> й на Кавказ. Разом </a:t>
            </a:r>
            <a:r>
              <a:rPr lang="ru-RU" b="1" i="1" dirty="0" err="1" smtClean="0">
                <a:solidFill>
                  <a:srgbClr val="0070C0"/>
                </a:solidFill>
              </a:rPr>
              <a:t>із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чоловіком</a:t>
            </a:r>
            <a:r>
              <a:rPr lang="ru-RU" b="1" i="1" dirty="0" smtClean="0">
                <a:solidFill>
                  <a:srgbClr val="0070C0"/>
                </a:solidFill>
              </a:rPr>
              <a:t>, </a:t>
            </a:r>
            <a:r>
              <a:rPr lang="ru-RU" b="1" i="1" dirty="0" err="1" smtClean="0">
                <a:solidFill>
                  <a:srgbClr val="0070C0"/>
                </a:solidFill>
              </a:rPr>
              <a:t>Климентієм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Квіткою</a:t>
            </a:r>
            <a:r>
              <a:rPr lang="ru-RU" b="1" i="1" dirty="0" smtClean="0">
                <a:solidFill>
                  <a:srgbClr val="0070C0"/>
                </a:solidFill>
              </a:rPr>
              <a:t>, вона </a:t>
            </a:r>
            <a:r>
              <a:rPr lang="ru-RU" b="1" i="1" dirty="0" err="1" smtClean="0">
                <a:solidFill>
                  <a:srgbClr val="0070C0"/>
                </a:solidFill>
              </a:rPr>
              <a:t>працювала</a:t>
            </a:r>
            <a:r>
              <a:rPr lang="ru-RU" b="1" i="1" dirty="0" smtClean="0">
                <a:solidFill>
                  <a:srgbClr val="0070C0"/>
                </a:solidFill>
              </a:rPr>
              <a:t> над </a:t>
            </a:r>
            <a:r>
              <a:rPr lang="ru-RU" b="1" i="1" dirty="0" err="1" smtClean="0">
                <a:solidFill>
                  <a:srgbClr val="0070C0"/>
                </a:solidFill>
              </a:rPr>
              <a:t>зібранням</a:t>
            </a:r>
            <a:r>
              <a:rPr lang="ru-RU" b="1" i="1" dirty="0" smtClean="0">
                <a:solidFill>
                  <a:srgbClr val="0070C0"/>
                </a:solidFill>
              </a:rPr>
              <a:t> фольклору, </a:t>
            </a:r>
            <a:r>
              <a:rPr lang="ru-RU" b="1" i="1" dirty="0" err="1" smtClean="0">
                <a:solidFill>
                  <a:srgbClr val="0070C0"/>
                </a:solidFill>
              </a:rPr>
              <a:t>інтенсивно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опрацьовувала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власні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драми</a:t>
            </a:r>
            <a:r>
              <a:rPr lang="ru-RU" b="1" i="1" dirty="0" smtClean="0">
                <a:solidFill>
                  <a:srgbClr val="0070C0"/>
                </a:solidFill>
              </a:rPr>
              <a:t>. На </a:t>
            </a:r>
            <a:r>
              <a:rPr lang="ru-RU" b="1" i="1" dirty="0" err="1" smtClean="0">
                <a:solidFill>
                  <a:srgbClr val="0070C0"/>
                </a:solidFill>
              </a:rPr>
              <a:t>звістку</a:t>
            </a:r>
            <a:r>
              <a:rPr lang="ru-RU" b="1" i="1" dirty="0" smtClean="0">
                <a:solidFill>
                  <a:srgbClr val="0070C0"/>
                </a:solidFill>
              </a:rPr>
              <a:t> про </a:t>
            </a:r>
            <a:r>
              <a:rPr lang="ru-RU" b="1" i="1" dirty="0" err="1" smtClean="0">
                <a:solidFill>
                  <a:srgbClr val="0070C0"/>
                </a:solidFill>
              </a:rPr>
              <a:t>важкий</a:t>
            </a:r>
            <a:r>
              <a:rPr lang="ru-RU" b="1" i="1" dirty="0" smtClean="0">
                <a:solidFill>
                  <a:srgbClr val="0070C0"/>
                </a:solidFill>
              </a:rPr>
              <a:t> стан </a:t>
            </a:r>
            <a:r>
              <a:rPr lang="ru-RU" b="1" i="1" dirty="0" err="1" smtClean="0">
                <a:solidFill>
                  <a:srgbClr val="0070C0"/>
                </a:solidFill>
              </a:rPr>
              <a:t>Лариси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Петрівни</a:t>
            </a:r>
            <a:r>
              <a:rPr lang="ru-RU" b="1" i="1" dirty="0" smtClean="0">
                <a:solidFill>
                  <a:srgbClr val="0070C0"/>
                </a:solidFill>
              </a:rPr>
              <a:t> в </a:t>
            </a:r>
            <a:r>
              <a:rPr lang="ru-RU" b="1" i="1" dirty="0" err="1" smtClean="0">
                <a:solidFill>
                  <a:srgbClr val="0070C0"/>
                </a:solidFill>
              </a:rPr>
              <a:t>Грузію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приїхала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її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мати</a:t>
            </a:r>
            <a:r>
              <a:rPr lang="ru-RU" b="1" i="1" dirty="0" smtClean="0">
                <a:solidFill>
                  <a:srgbClr val="0070C0"/>
                </a:solidFill>
              </a:rPr>
              <a:t>. То </a:t>
            </a:r>
            <a:r>
              <a:rPr lang="ru-RU" b="1" i="1" dirty="0" err="1" smtClean="0">
                <a:solidFill>
                  <a:srgbClr val="0070C0"/>
                </a:solidFill>
              </a:rPr>
              <a:t>власне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їй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письменниця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диктувала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проекти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своєї</a:t>
            </a:r>
            <a:r>
              <a:rPr lang="ru-RU" b="1" i="1" dirty="0" smtClean="0">
                <a:solidFill>
                  <a:srgbClr val="0070C0"/>
                </a:solidFill>
              </a:rPr>
              <a:t> так і </a:t>
            </a:r>
            <a:r>
              <a:rPr lang="ru-RU" b="1" i="1" dirty="0" err="1" smtClean="0">
                <a:solidFill>
                  <a:srgbClr val="0070C0"/>
                </a:solidFill>
              </a:rPr>
              <a:t>ненаписаної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драми</a:t>
            </a:r>
            <a:r>
              <a:rPr lang="ru-RU" b="1" i="1" dirty="0" smtClean="0">
                <a:solidFill>
                  <a:srgbClr val="0070C0"/>
                </a:solidFill>
              </a:rPr>
              <a:t> «На берегах </a:t>
            </a:r>
            <a:r>
              <a:rPr lang="ru-RU" b="1" i="1" dirty="0" err="1" smtClean="0">
                <a:solidFill>
                  <a:srgbClr val="0070C0"/>
                </a:solidFill>
              </a:rPr>
              <a:t>Александрії</a:t>
            </a:r>
            <a:r>
              <a:rPr lang="ru-RU" b="1" i="1" dirty="0" smtClean="0">
                <a:solidFill>
                  <a:srgbClr val="0070C0"/>
                </a:solidFill>
              </a:rPr>
              <a:t>». </a:t>
            </a:r>
            <a:r>
              <a:rPr lang="ru-RU" b="1" i="1" dirty="0" err="1" smtClean="0">
                <a:solidFill>
                  <a:srgbClr val="0070C0"/>
                </a:solidFill>
              </a:rPr>
              <a:t>Символічне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значення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її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творчості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можна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прочитати</a:t>
            </a:r>
            <a:r>
              <a:rPr lang="ru-RU" b="1" i="1" dirty="0" smtClean="0">
                <a:solidFill>
                  <a:srgbClr val="0070C0"/>
                </a:solidFill>
              </a:rPr>
              <a:t> в </a:t>
            </a:r>
            <a:r>
              <a:rPr lang="ru-RU" b="1" i="1" dirty="0" err="1" smtClean="0">
                <a:solidFill>
                  <a:srgbClr val="0070C0"/>
                </a:solidFill>
              </a:rPr>
              <a:t>молитві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дітей</a:t>
            </a:r>
            <a:r>
              <a:rPr lang="ru-RU" b="1" i="1" dirty="0" smtClean="0">
                <a:solidFill>
                  <a:srgbClr val="0070C0"/>
                </a:solidFill>
              </a:rPr>
              <a:t> до </a:t>
            </a:r>
            <a:r>
              <a:rPr lang="ru-RU" b="1" i="1" dirty="0" err="1" smtClean="0">
                <a:solidFill>
                  <a:srgbClr val="0070C0"/>
                </a:solidFill>
              </a:rPr>
              <a:t>Геліоса</a:t>
            </a:r>
            <a:r>
              <a:rPr lang="ru-RU" b="1" i="1" dirty="0" smtClean="0">
                <a:solidFill>
                  <a:srgbClr val="0070C0"/>
                </a:solidFill>
              </a:rPr>
              <a:t> над манускриптами.</a:t>
            </a:r>
          </a:p>
          <a:p>
            <a:endParaRPr lang="ru-RU" b="1" i="1" dirty="0" smtClean="0">
              <a:solidFill>
                <a:srgbClr val="0070C0"/>
              </a:solidFill>
            </a:endParaRPr>
          </a:p>
          <a:p>
            <a:r>
              <a:rPr lang="ru-RU" b="1" i="1" dirty="0" smtClean="0">
                <a:solidFill>
                  <a:srgbClr val="0070C0"/>
                </a:solidFill>
              </a:rPr>
              <a:t>Померла 19 </a:t>
            </a:r>
            <a:r>
              <a:rPr lang="ru-RU" b="1" i="1" dirty="0" err="1" smtClean="0">
                <a:solidFill>
                  <a:srgbClr val="0070C0"/>
                </a:solidFill>
              </a:rPr>
              <a:t>липня</a:t>
            </a:r>
            <a:r>
              <a:rPr lang="ru-RU" b="1" i="1" dirty="0" smtClean="0">
                <a:solidFill>
                  <a:srgbClr val="0070C0"/>
                </a:solidFill>
              </a:rPr>
              <a:t> (1 </a:t>
            </a:r>
            <a:r>
              <a:rPr lang="ru-RU" b="1" i="1" dirty="0" err="1" smtClean="0">
                <a:solidFill>
                  <a:srgbClr val="0070C0"/>
                </a:solidFill>
              </a:rPr>
              <a:t>серпня</a:t>
            </a:r>
            <a:r>
              <a:rPr lang="ru-RU" b="1" i="1" dirty="0" smtClean="0">
                <a:solidFill>
                  <a:srgbClr val="0070C0"/>
                </a:solidFill>
              </a:rPr>
              <a:t>) 1913 року в </a:t>
            </a:r>
            <a:r>
              <a:rPr lang="ru-RU" b="1" i="1" dirty="0" err="1" smtClean="0">
                <a:solidFill>
                  <a:srgbClr val="0070C0"/>
                </a:solidFill>
              </a:rPr>
              <a:t>Сурамі</a:t>
            </a:r>
            <a:r>
              <a:rPr lang="ru-RU" b="1" i="1" dirty="0" smtClean="0">
                <a:solidFill>
                  <a:srgbClr val="0070C0"/>
                </a:solidFill>
              </a:rPr>
              <a:t> у </a:t>
            </a:r>
            <a:r>
              <a:rPr lang="ru-RU" b="1" i="1" dirty="0" err="1" smtClean="0">
                <a:solidFill>
                  <a:srgbClr val="0070C0"/>
                </a:solidFill>
              </a:rPr>
              <a:t>віці</a:t>
            </a:r>
            <a:r>
              <a:rPr lang="ru-RU" b="1" i="1" dirty="0" smtClean="0">
                <a:solidFill>
                  <a:srgbClr val="0070C0"/>
                </a:solidFill>
              </a:rPr>
              <a:t> 42 </a:t>
            </a:r>
            <a:r>
              <a:rPr lang="ru-RU" b="1" i="1" dirty="0" err="1" smtClean="0">
                <a:solidFill>
                  <a:srgbClr val="0070C0"/>
                </a:solidFill>
              </a:rPr>
              <a:t>років</a:t>
            </a:r>
            <a:r>
              <a:rPr lang="ru-RU" b="1" i="1" dirty="0" smtClean="0">
                <a:solidFill>
                  <a:srgbClr val="0070C0"/>
                </a:solidFill>
              </a:rPr>
              <a:t>. </a:t>
            </a:r>
            <a:r>
              <a:rPr lang="ru-RU" b="1" i="1" dirty="0" err="1" smtClean="0">
                <a:solidFill>
                  <a:srgbClr val="0070C0"/>
                </a:solidFill>
              </a:rPr>
              <a:t>Похована</a:t>
            </a:r>
            <a:r>
              <a:rPr lang="ru-RU" b="1" i="1" dirty="0" smtClean="0">
                <a:solidFill>
                  <a:srgbClr val="0070C0"/>
                </a:solidFill>
              </a:rPr>
              <a:t> на Байковому </a:t>
            </a:r>
            <a:r>
              <a:rPr lang="ru-RU" b="1" i="1" dirty="0" err="1" smtClean="0">
                <a:solidFill>
                  <a:srgbClr val="0070C0"/>
                </a:solidFill>
              </a:rPr>
              <a:t>кладовищі</a:t>
            </a:r>
            <a:r>
              <a:rPr lang="ru-RU" b="1" i="1" dirty="0" smtClean="0">
                <a:solidFill>
                  <a:srgbClr val="0070C0"/>
                </a:solidFill>
              </a:rPr>
              <a:t> в </a:t>
            </a:r>
            <a:r>
              <a:rPr lang="ru-RU" b="1" i="1" dirty="0" err="1" smtClean="0">
                <a:solidFill>
                  <a:srgbClr val="0070C0"/>
                </a:solidFill>
              </a:rPr>
              <a:t>Києві</a:t>
            </a:r>
            <a:r>
              <a:rPr lang="ru-RU" b="1" i="1" dirty="0" smtClean="0">
                <a:solidFill>
                  <a:srgbClr val="0070C0"/>
                </a:solidFill>
              </a:rPr>
              <a:t> (</a:t>
            </a:r>
            <a:r>
              <a:rPr lang="ru-RU" b="1" i="1" dirty="0" err="1" smtClean="0">
                <a:solidFill>
                  <a:srgbClr val="0070C0"/>
                </a:solidFill>
              </a:rPr>
              <a:t>надгробний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пам'ятник</a:t>
            </a:r>
            <a:r>
              <a:rPr lang="ru-RU" b="1" i="1" dirty="0" smtClean="0">
                <a:solidFill>
                  <a:srgbClr val="0070C0"/>
                </a:solidFill>
              </a:rPr>
              <a:t> — бронза, </a:t>
            </a:r>
            <a:r>
              <a:rPr lang="ru-RU" b="1" i="1" dirty="0" err="1" smtClean="0">
                <a:solidFill>
                  <a:srgbClr val="0070C0"/>
                </a:solidFill>
              </a:rPr>
              <a:t>граніт</a:t>
            </a:r>
            <a:r>
              <a:rPr lang="ru-RU" b="1" i="1" dirty="0" smtClean="0">
                <a:solidFill>
                  <a:srgbClr val="0070C0"/>
                </a:solidFill>
              </a:rPr>
              <a:t>; скульптор Г. Л. </a:t>
            </a:r>
            <a:r>
              <a:rPr lang="ru-RU" b="1" i="1" dirty="0" err="1" smtClean="0">
                <a:solidFill>
                  <a:srgbClr val="0070C0"/>
                </a:solidFill>
              </a:rPr>
              <a:t>Петрашевич</a:t>
            </a:r>
            <a:r>
              <a:rPr lang="ru-RU" b="1" i="1" dirty="0" smtClean="0">
                <a:solidFill>
                  <a:srgbClr val="0070C0"/>
                </a:solidFill>
              </a:rPr>
              <a:t>; </a:t>
            </a:r>
            <a:r>
              <a:rPr lang="ru-RU" b="1" i="1" dirty="0" err="1" smtClean="0">
                <a:solidFill>
                  <a:srgbClr val="0070C0"/>
                </a:solidFill>
              </a:rPr>
              <a:t>встановлений</a:t>
            </a:r>
            <a:r>
              <a:rPr lang="ru-RU" b="1" i="1" dirty="0" smtClean="0">
                <a:solidFill>
                  <a:srgbClr val="0070C0"/>
                </a:solidFill>
              </a:rPr>
              <a:t> у 1939 </a:t>
            </a:r>
            <a:r>
              <a:rPr lang="ru-RU" b="1" i="1" dirty="0" err="1" smtClean="0">
                <a:solidFill>
                  <a:srgbClr val="0070C0"/>
                </a:solidFill>
              </a:rPr>
              <a:t>році</a:t>
            </a:r>
            <a:r>
              <a:rPr lang="ru-RU" b="1" i="1" dirty="0" smtClean="0">
                <a:solidFill>
                  <a:srgbClr val="0070C0"/>
                </a:solidFill>
              </a:rPr>
              <a:t>)[18].</a:t>
            </a:r>
            <a:endParaRPr lang="ru-RU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85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82</TotalTime>
  <Words>1044</Words>
  <Application>Microsoft Office PowerPoint</Application>
  <PresentationFormat>Экран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1871-1915</vt:lpstr>
      <vt:lpstr>Презентация PowerPoint</vt:lpstr>
      <vt:lpstr>Презентация PowerPoint</vt:lpstr>
      <vt:lpstr>Презентация PowerPoint</vt:lpstr>
      <vt:lpstr>Презентация PowerPoint</vt:lpstr>
      <vt:lpstr>р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1871-1915</dc:title>
  <dc:creator>HOME</dc:creator>
  <cp:lastModifiedBy>HOME</cp:lastModifiedBy>
  <cp:revision>8</cp:revision>
  <dcterms:created xsi:type="dcterms:W3CDTF">2013-09-16T14:17:19Z</dcterms:created>
  <dcterms:modified xsi:type="dcterms:W3CDTF">2013-09-16T15:40:12Z</dcterms:modified>
</cp:coreProperties>
</file>