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7" r:id="rId5"/>
    <p:sldId id="265" r:id="rId6"/>
    <p:sldId id="260" r:id="rId7"/>
    <p:sldId id="263" r:id="rId8"/>
    <p:sldId id="267" r:id="rId9"/>
    <p:sldId id="268" r:id="rId10"/>
    <p:sldId id="262" r:id="rId11"/>
    <p:sldId id="266" r:id="rId12"/>
    <p:sldId id="272" r:id="rId13"/>
    <p:sldId id="273" r:id="rId14"/>
    <p:sldId id="269" r:id="rId15"/>
    <p:sldId id="274" r:id="rId16"/>
    <p:sldId id="276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965"/>
    <a:srgbClr val="F8A45E"/>
    <a:srgbClr val="FABA86"/>
    <a:srgbClr val="FFCC99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CC6600">
              <a:alpha val="1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F74E-50D2-498C-93A6-338FD8FBD707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C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C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C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C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C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latin typeface="Ariston" pitchFamily="66" charset="0"/>
              </a:rPr>
              <a:t>Огляд творчості Григіра Тютюнника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err="1" smtClean="0">
                <a:solidFill>
                  <a:schemeClr val="bg1"/>
                </a:solidFill>
              </a:rPr>
              <a:t>Від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людини</a:t>
            </a:r>
            <a:r>
              <a:rPr lang="ru-RU" b="1" dirty="0" smtClean="0">
                <a:solidFill>
                  <a:schemeClr val="bg1"/>
                </a:solidFill>
              </a:rPr>
              <a:t> я </a:t>
            </a:r>
            <a:r>
              <a:rPr lang="ru-RU" b="1" dirty="0" err="1" smtClean="0">
                <a:solidFill>
                  <a:schemeClr val="bg1"/>
                </a:solidFill>
              </a:rPr>
              <a:t>чекаю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завжди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чогось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хорошого</a:t>
            </a:r>
            <a:r>
              <a:rPr lang="uk-UA" b="1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6429396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 Манакова Світлана 11-А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39" y="214290"/>
            <a:ext cx="8501122" cy="1470025"/>
          </a:xfr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40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40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новели —</a:t>
            </a:r>
            <a:r>
              <a:rPr lang="ru-RU" sz="40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40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насамперед</a:t>
            </a:r>
            <a:r>
              <a:rPr lang="ru-RU" sz="40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біль</a:t>
            </a:r>
            <a:r>
              <a:rPr lang="ru-RU" sz="40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40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страждання</a:t>
            </a:r>
            <a:r>
              <a:rPr lang="ru-RU" sz="40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sz="40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людину</a:t>
            </a:r>
            <a:r>
              <a:rPr lang="ru-RU" sz="40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4000" b="1" i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64875906_1286220918_07_yapfiles.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265176" y="4989573"/>
            <a:ext cx="2133604" cy="1603251"/>
          </a:xfrm>
          <a:prstGeom prst="rect">
            <a:avLst/>
          </a:prstGeom>
        </p:spPr>
      </p:pic>
      <p:pic>
        <p:nvPicPr>
          <p:cNvPr id="6" name="Рисунок 5" descr="64875906_1286220918_07_yapfiles.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 flipH="1">
            <a:off x="7275572" y="4989572"/>
            <a:ext cx="2133604" cy="160325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39" y="1785926"/>
            <a:ext cx="8501122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«</a:t>
            </a:r>
            <a:r>
              <a:rPr lang="ru-RU" sz="3600" dirty="0" err="1" smtClean="0">
                <a:solidFill>
                  <a:schemeClr val="bg1"/>
                </a:solidFill>
              </a:rPr>
              <a:t>Іноді</a:t>
            </a:r>
            <a:r>
              <a:rPr lang="ru-RU" sz="3600" dirty="0" smtClean="0">
                <a:solidFill>
                  <a:schemeClr val="bg1"/>
                </a:solidFill>
              </a:rPr>
              <a:t> я </a:t>
            </a:r>
            <a:r>
              <a:rPr lang="ru-RU" sz="3600" dirty="0" err="1" smtClean="0">
                <a:solidFill>
                  <a:schemeClr val="bg1"/>
                </a:solidFill>
              </a:rPr>
              <a:t>відчуваю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людину</a:t>
            </a:r>
            <a:r>
              <a:rPr lang="ru-RU" sz="3600" dirty="0" smtClean="0">
                <a:solidFill>
                  <a:schemeClr val="bg1"/>
                </a:solidFill>
              </a:rPr>
              <a:t>, як рана </a:t>
            </a:r>
            <a:r>
              <a:rPr lang="ru-RU" sz="3600" dirty="0" err="1" smtClean="0">
                <a:solidFill>
                  <a:schemeClr val="bg1"/>
                </a:solidFill>
              </a:rPr>
              <a:t>сіль</a:t>
            </a:r>
            <a:r>
              <a:rPr lang="ru-RU" sz="3600" dirty="0" smtClean="0">
                <a:solidFill>
                  <a:schemeClr val="bg1"/>
                </a:solidFill>
              </a:rPr>
              <a:t>»,— писав у </a:t>
            </a:r>
            <a:r>
              <a:rPr lang="ru-RU" sz="3600" dirty="0" err="1" smtClean="0">
                <a:solidFill>
                  <a:schemeClr val="bg1"/>
                </a:solidFill>
              </a:rPr>
              <a:t>щоденнику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87961266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91112" y="943769"/>
            <a:ext cx="35052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4114800" cy="5411807"/>
          </a:xfrm>
        </p:spPr>
        <p:txBody>
          <a:bodyPr anchor="ctr"/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Після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закінчення</a:t>
            </a:r>
            <a:r>
              <a:rPr lang="ru-RU" sz="2800" dirty="0" smtClean="0">
                <a:solidFill>
                  <a:schemeClr val="bg1"/>
                </a:solidFill>
              </a:rPr>
              <a:t> у 1962 </a:t>
            </a:r>
            <a:r>
              <a:rPr lang="ru-RU" sz="2800" dirty="0" err="1" smtClean="0">
                <a:solidFill>
                  <a:schemeClr val="bg1"/>
                </a:solidFill>
              </a:rPr>
              <a:t>році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Харківського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університету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майбутній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письменник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починає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публікації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редакції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газети</a:t>
            </a:r>
            <a:r>
              <a:rPr lang="ru-RU" sz="2800" dirty="0" smtClean="0">
                <a:solidFill>
                  <a:schemeClr val="bg1"/>
                </a:solidFill>
              </a:rPr>
              <a:t> "</a:t>
            </a:r>
            <a:r>
              <a:rPr lang="ru-RU" sz="2800" dirty="0" err="1" smtClean="0">
                <a:solidFill>
                  <a:schemeClr val="bg1"/>
                </a:solidFill>
              </a:rPr>
              <a:t>Літературна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Україна</a:t>
            </a:r>
            <a:r>
              <a:rPr lang="ru-RU" sz="2800" dirty="0" smtClean="0">
                <a:solidFill>
                  <a:schemeClr val="bg1"/>
                </a:solidFill>
              </a:rPr>
              <a:t>". </a:t>
            </a:r>
            <a:r>
              <a:rPr lang="ru-RU" sz="2800" dirty="0" err="1" smtClean="0">
                <a:solidFill>
                  <a:schemeClr val="bg1"/>
                </a:solidFill>
              </a:rPr>
              <a:t>Це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перші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оповідання</a:t>
            </a:r>
            <a:r>
              <a:rPr lang="ru-RU" sz="2800" dirty="0" smtClean="0">
                <a:solidFill>
                  <a:schemeClr val="bg1"/>
                </a:solidFill>
              </a:rPr>
              <a:t> "</a:t>
            </a:r>
            <a:r>
              <a:rPr lang="ru-RU" sz="2800" dirty="0" err="1" smtClean="0">
                <a:solidFill>
                  <a:schemeClr val="bg1"/>
                </a:solidFill>
              </a:rPr>
              <a:t>Дивак</a:t>
            </a:r>
            <a:r>
              <a:rPr lang="ru-RU" sz="2800" dirty="0" smtClean="0">
                <a:solidFill>
                  <a:schemeClr val="bg1"/>
                </a:solidFill>
              </a:rPr>
              <a:t>", новели "</a:t>
            </a:r>
            <a:r>
              <a:rPr lang="ru-RU" sz="2800" dirty="0" err="1" smtClean="0">
                <a:solidFill>
                  <a:schemeClr val="bg1"/>
                </a:solidFill>
              </a:rPr>
              <a:t>Місячні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ночі</a:t>
            </a:r>
            <a:r>
              <a:rPr lang="ru-RU" sz="2800" dirty="0" smtClean="0">
                <a:solidFill>
                  <a:schemeClr val="bg1"/>
                </a:solidFill>
              </a:rPr>
              <a:t>", "На </a:t>
            </a:r>
            <a:r>
              <a:rPr lang="ru-RU" sz="2800" dirty="0" err="1" smtClean="0">
                <a:solidFill>
                  <a:schemeClr val="bg1"/>
                </a:solidFill>
              </a:rPr>
              <a:t>згарищі</a:t>
            </a:r>
            <a:r>
              <a:rPr lang="ru-RU" sz="2800" dirty="0" smtClean="0">
                <a:solidFill>
                  <a:schemeClr val="bg1"/>
                </a:solidFill>
              </a:rPr>
              <a:t>".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latin typeface="Ariston" pitchFamily="66" charset="0"/>
              </a:rPr>
              <a:t>Творчість</a:t>
            </a:r>
            <a:endParaRPr lang="ru-RU" sz="4800" dirty="0">
              <a:latin typeface="Ariston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anchor="t">
            <a:normAutofit fontScale="85000" lnSpcReduction="20000"/>
          </a:bodyPr>
          <a:lstStyle/>
          <a:p>
            <a:pPr algn="ctr"/>
            <a:r>
              <a:rPr lang="ru-RU" dirty="0" smtClean="0"/>
              <a:t>У 1966 р. </a:t>
            </a:r>
            <a:r>
              <a:rPr lang="ru-RU" dirty="0" err="1" smtClean="0"/>
              <a:t>виходить</a:t>
            </a:r>
            <a:r>
              <a:rPr lang="ru-RU" dirty="0" smtClean="0"/>
              <a:t> перша книжка </a:t>
            </a:r>
            <a:r>
              <a:rPr lang="ru-RU" i="1" u="sng" dirty="0" smtClean="0"/>
              <a:t>«</a:t>
            </a:r>
            <a:r>
              <a:rPr lang="ru-RU" i="1" u="sng" dirty="0" err="1" smtClean="0"/>
              <a:t>Зав'язь</a:t>
            </a:r>
            <a:r>
              <a:rPr lang="ru-RU" i="1" u="sng" dirty="0" smtClean="0"/>
              <a:t>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ru-RU" dirty="0" smtClean="0"/>
              <a:t>1968 р.— </a:t>
            </a:r>
            <a:r>
              <a:rPr lang="ru-RU" i="1" u="sng" dirty="0" smtClean="0"/>
              <a:t>«</a:t>
            </a:r>
            <a:r>
              <a:rPr lang="ru-RU" i="1" u="sng" dirty="0" err="1" smtClean="0"/>
              <a:t>Деревій</a:t>
            </a:r>
            <a:r>
              <a:rPr lang="ru-RU" i="1" u="sng" dirty="0" smtClean="0"/>
              <a:t>»</a:t>
            </a:r>
            <a:endParaRPr lang="ru-RU" dirty="0"/>
          </a:p>
        </p:txBody>
      </p:sp>
      <p:pic>
        <p:nvPicPr>
          <p:cNvPr id="8" name="Содержимое 7" descr="Grigor_Tyutyunnik__Tysyachelistnik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72066" y="2357430"/>
            <a:ext cx="3214710" cy="4146976"/>
          </a:xfrm>
        </p:spPr>
      </p:pic>
      <p:pic>
        <p:nvPicPr>
          <p:cNvPr id="12" name="Рисунок 11" descr="100531164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18675" t="201" r="18073" b="7028"/>
          <a:stretch>
            <a:fillRect/>
          </a:stretch>
        </p:blipFill>
        <p:spPr>
          <a:xfrm>
            <a:off x="1000100" y="2357430"/>
            <a:ext cx="2857520" cy="419102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643050"/>
            <a:ext cx="20002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00108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 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3071810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  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5604" name="Picture 4" descr="http://ukrtvoru.info/wp-content/uploads/2013/12/272-206x3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10254"/>
            <a:ext cx="1428760" cy="2080719"/>
          </a:xfrm>
          <a:prstGeom prst="rect">
            <a:avLst/>
          </a:prstGeom>
          <a:noFill/>
        </p:spPr>
      </p:pic>
      <p:pic>
        <p:nvPicPr>
          <p:cNvPr id="25608" name="Picture 8" descr="http://chytanka.com.ua/ebooks/files/obkl/lasochka-310309.jpg"/>
          <p:cNvPicPr>
            <a:picLocks noChangeAspect="1" noChangeArrowheads="1"/>
          </p:cNvPicPr>
          <p:nvPr/>
        </p:nvPicPr>
        <p:blipFill>
          <a:blip r:embed="rId4" cstate="print"/>
          <a:srcRect l="4265" r="1906"/>
          <a:stretch>
            <a:fillRect/>
          </a:stretch>
        </p:blipFill>
        <p:spPr bwMode="auto">
          <a:xfrm>
            <a:off x="7311032" y="3786191"/>
            <a:ext cx="1625830" cy="2143140"/>
          </a:xfrm>
          <a:prstGeom prst="rect">
            <a:avLst/>
          </a:prstGeom>
          <a:noFill/>
        </p:spPr>
      </p:pic>
      <p:pic>
        <p:nvPicPr>
          <p:cNvPr id="25610" name="Picture 10" descr="http://nashformat.ua/upload/imager/05fbc4337c5803c038c652662a1238b8.jpeg"/>
          <p:cNvPicPr>
            <a:picLocks noChangeAspect="1" noChangeArrowheads="1"/>
          </p:cNvPicPr>
          <p:nvPr/>
        </p:nvPicPr>
        <p:blipFill>
          <a:blip r:embed="rId5" cstate="print"/>
          <a:srcRect b="6249"/>
          <a:stretch>
            <a:fillRect/>
          </a:stretch>
        </p:blipFill>
        <p:spPr bwMode="auto">
          <a:xfrm>
            <a:off x="5572132" y="2428868"/>
            <a:ext cx="1461516" cy="2000264"/>
          </a:xfrm>
          <a:prstGeom prst="rect">
            <a:avLst/>
          </a:prstGeom>
          <a:noFill/>
        </p:spPr>
      </p:pic>
      <p:pic>
        <p:nvPicPr>
          <p:cNvPr id="25612" name="Picture 12" descr="http://aukroreg.s3.amazonaws.com/photos/400x300/24/05/51/98/2405519829"/>
          <p:cNvPicPr>
            <a:picLocks noChangeAspect="1" noChangeArrowheads="1"/>
          </p:cNvPicPr>
          <p:nvPr/>
        </p:nvPicPr>
        <p:blipFill>
          <a:blip r:embed="rId6" cstate="print"/>
          <a:srcRect l="6472" t="3125" r="6028" b="3125"/>
          <a:stretch>
            <a:fillRect/>
          </a:stretch>
        </p:blipFill>
        <p:spPr bwMode="auto">
          <a:xfrm>
            <a:off x="7286644" y="928670"/>
            <a:ext cx="1650218" cy="2357454"/>
          </a:xfrm>
          <a:prstGeom prst="rect">
            <a:avLst/>
          </a:prstGeom>
          <a:noFill/>
        </p:spPr>
      </p:pic>
      <p:pic>
        <p:nvPicPr>
          <p:cNvPr id="25614" name="Picture 14" descr="http://chytanka.com.ua/ebooks/files/obkl2/lisova_storozhka_101013.gif"/>
          <p:cNvPicPr>
            <a:picLocks noChangeAspect="1" noChangeArrowheads="1"/>
          </p:cNvPicPr>
          <p:nvPr/>
        </p:nvPicPr>
        <p:blipFill>
          <a:blip r:embed="rId7" cstate="print"/>
          <a:srcRect l="4348" r="4348"/>
          <a:stretch>
            <a:fillRect/>
          </a:stretch>
        </p:blipFill>
        <p:spPr bwMode="auto">
          <a:xfrm>
            <a:off x="5572132" y="4643446"/>
            <a:ext cx="1500198" cy="2032224"/>
          </a:xfrm>
          <a:prstGeom prst="rect">
            <a:avLst/>
          </a:prstGeom>
          <a:noFill/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14282" y="642918"/>
          <a:ext cx="5143536" cy="5699760"/>
        </p:xfrm>
        <a:graphic>
          <a:graphicData uri="http://schemas.openxmlformats.org/drawingml/2006/table">
            <a:tbl>
              <a:tblPr bandRow="1" bandCol="1">
                <a:tableStyleId>{306799F8-075E-4A3A-A7F6-7FBC6576F1A4}</a:tableStyleId>
              </a:tblPr>
              <a:tblGrid>
                <a:gridCol w="2012687"/>
                <a:gridCol w="3130849"/>
              </a:tblGrid>
              <a:tr h="65020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n w="11430"/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У 70-х «</a:t>
                      </a:r>
                      <a:r>
                        <a:rPr lang="ru-RU" sz="2400" dirty="0" err="1" smtClean="0">
                          <a:ln w="11430"/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застійних</a:t>
                      </a:r>
                      <a:r>
                        <a:rPr lang="ru-RU" sz="2400" dirty="0" smtClean="0">
                          <a:ln w="11430"/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» </a:t>
                      </a:r>
                      <a:r>
                        <a:rPr lang="ru-RU" sz="2400" dirty="0" err="1" smtClean="0">
                          <a:ln w="11430"/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побачили</a:t>
                      </a:r>
                      <a:r>
                        <a:rPr lang="ru-RU" sz="2400" dirty="0" smtClean="0">
                          <a:ln w="11430"/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dirty="0" err="1" smtClean="0">
                          <a:ln w="11430"/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світ</a:t>
                      </a:r>
                      <a:r>
                        <a:rPr lang="ru-RU" sz="2400" dirty="0" smtClean="0">
                          <a:ln w="11430"/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dirty="0" err="1" smtClean="0">
                          <a:ln w="11430"/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його</a:t>
                      </a:r>
                      <a:r>
                        <a:rPr lang="ru-RU" sz="2400" dirty="0" smtClean="0">
                          <a:ln w="11430"/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книги новел</a:t>
                      </a:r>
                    </a:p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/>
                        <a:t>«</a:t>
                      </a:r>
                      <a:r>
                        <a:rPr lang="ru-RU" sz="2000" u="sng" dirty="0" err="1" smtClean="0"/>
                        <a:t>Батьківські</a:t>
                      </a:r>
                      <a:r>
                        <a:rPr lang="ru-RU" sz="2000" u="sng" dirty="0" smtClean="0"/>
                        <a:t> пороги»</a:t>
                      </a:r>
                    </a:p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02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dirty="0" smtClean="0"/>
                        <a:t>«</a:t>
                      </a:r>
                      <a:r>
                        <a:rPr lang="ru-RU" sz="2000" u="sng" dirty="0" err="1" smtClean="0"/>
                        <a:t>Крайнебо</a:t>
                      </a:r>
                      <a:r>
                        <a:rPr lang="ru-RU" sz="2000" u="sng" dirty="0" smtClean="0"/>
                        <a:t>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sng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50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dirty="0" smtClean="0"/>
                        <a:t>«</a:t>
                      </a:r>
                      <a:r>
                        <a:rPr lang="ru-RU" sz="2000" u="sng" dirty="0" err="1" smtClean="0"/>
                        <a:t>Коріння</a:t>
                      </a:r>
                      <a:r>
                        <a:rPr lang="ru-RU" sz="2000" u="sng" dirty="0" smtClean="0"/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200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n w="11430"/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ru-RU" sz="2800" dirty="0" err="1" smtClean="0">
                          <a:ln w="11430"/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повісті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dirty="0" smtClean="0"/>
                        <a:t>«Климко»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02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dirty="0" smtClean="0"/>
                        <a:t>«</a:t>
                      </a:r>
                      <a:r>
                        <a:rPr lang="ru-RU" sz="2000" u="sng" dirty="0" err="1" smtClean="0"/>
                        <a:t>Вогник</a:t>
                      </a:r>
                      <a:r>
                        <a:rPr lang="ru-RU" sz="2000" u="sng" dirty="0" smtClean="0"/>
                        <a:t> далеко в степу»</a:t>
                      </a:r>
                      <a:r>
                        <a:rPr lang="ru-RU" sz="20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20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 smtClean="0">
                          <a:ln w="11430"/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збірки</a:t>
                      </a:r>
                      <a:r>
                        <a:rPr lang="ru-RU" sz="2800" dirty="0" smtClean="0">
                          <a:ln w="11430"/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 для </a:t>
                      </a:r>
                      <a:r>
                        <a:rPr lang="ru-RU" sz="2800" dirty="0" err="1" smtClean="0">
                          <a:ln w="11430"/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дітей</a:t>
                      </a:r>
                      <a:endParaRPr lang="ru-RU" sz="2800" dirty="0" smtClean="0">
                        <a:ln w="11430"/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dirty="0" smtClean="0"/>
                        <a:t>«</a:t>
                      </a:r>
                      <a:r>
                        <a:rPr lang="ru-RU" sz="2000" u="sng" dirty="0" err="1" smtClean="0"/>
                        <a:t>Степова</a:t>
                      </a:r>
                      <a:r>
                        <a:rPr lang="ru-RU" sz="2000" u="sng" dirty="0" smtClean="0"/>
                        <a:t> </a:t>
                      </a:r>
                      <a:r>
                        <a:rPr lang="ru-RU" sz="2000" u="sng" dirty="0" err="1" smtClean="0"/>
                        <a:t>казка</a:t>
                      </a:r>
                      <a:r>
                        <a:rPr lang="ru-RU" sz="2000" u="sng" dirty="0" smtClean="0"/>
                        <a:t>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02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dirty="0" smtClean="0"/>
                        <a:t>«Ласочка»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02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dirty="0" smtClean="0"/>
                        <a:t>«</a:t>
                      </a:r>
                      <a:r>
                        <a:rPr lang="ru-RU" sz="2000" u="sng" dirty="0" err="1" smtClean="0"/>
                        <a:t>Лісова</a:t>
                      </a:r>
                      <a:r>
                        <a:rPr lang="ru-RU" sz="2000" u="sng" dirty="0" smtClean="0"/>
                        <a:t> сторожка»</a:t>
                      </a:r>
                      <a:endParaRPr lang="ru-RU" sz="2000" u="none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 anchor="b">
            <a:normAutofit fontScale="90000"/>
          </a:bodyPr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збірки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новел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оповідань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</a:t>
            </a:r>
            <a:r>
              <a:rPr lang="ru-RU" sz="4000" dirty="0" err="1" smtClean="0"/>
              <a:t>Зав'язь</a:t>
            </a:r>
            <a:r>
              <a:rPr lang="ru-RU" sz="4000" dirty="0" smtClean="0"/>
              <a:t>» (1966);</a:t>
            </a:r>
          </a:p>
          <a:p>
            <a:r>
              <a:rPr lang="ru-RU" sz="4000" dirty="0" smtClean="0"/>
              <a:t>«</a:t>
            </a:r>
            <a:r>
              <a:rPr lang="ru-RU" sz="4000" dirty="0" err="1" smtClean="0"/>
              <a:t>Деревій</a:t>
            </a:r>
            <a:r>
              <a:rPr lang="ru-RU" sz="4000" dirty="0" smtClean="0"/>
              <a:t>» (1969);</a:t>
            </a:r>
          </a:p>
          <a:p>
            <a:r>
              <a:rPr lang="ru-RU" sz="4000" dirty="0" smtClean="0"/>
              <a:t>«</a:t>
            </a:r>
            <a:r>
              <a:rPr lang="ru-RU" sz="4000" dirty="0" err="1" smtClean="0"/>
              <a:t>Батьківські</a:t>
            </a:r>
            <a:r>
              <a:rPr lang="ru-RU" sz="4000" dirty="0" smtClean="0"/>
              <a:t> пороги» (1972);</a:t>
            </a:r>
          </a:p>
          <a:p>
            <a:r>
              <a:rPr lang="ru-RU" sz="4000" dirty="0" smtClean="0"/>
              <a:t>«Край неба» (1975);</a:t>
            </a:r>
          </a:p>
          <a:p>
            <a:r>
              <a:rPr lang="ru-RU" sz="4000" dirty="0" smtClean="0"/>
              <a:t>«</a:t>
            </a:r>
            <a:r>
              <a:rPr lang="ru-RU" sz="4000" dirty="0" err="1" smtClean="0"/>
              <a:t>Коріння</a:t>
            </a:r>
            <a:r>
              <a:rPr lang="ru-RU" sz="4000" dirty="0" smtClean="0"/>
              <a:t>» (1976).</a:t>
            </a:r>
            <a:endParaRPr lang="ru-RU" sz="4000" dirty="0"/>
          </a:p>
        </p:txBody>
      </p:sp>
      <p:pic>
        <p:nvPicPr>
          <p:cNvPr id="4" name="Рисунок 3" descr="12013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429000"/>
            <a:ext cx="3181506" cy="250985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199"/>
            <a:ext cx="8229600" cy="5643602"/>
          </a:xfrm>
        </p:spPr>
        <p:txBody>
          <a:bodyPr anchor="ctr"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1967 року журнал "Дружба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відзначив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оповідання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Гр.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Тютюнника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кращі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публікаціях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1968 року "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газета" присудила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премію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оповідання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Деревій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книги "Климко"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Вогник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далеко в степу" Гр.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Тютюннику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присуджено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республіканську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літературну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премію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Лесі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1989 року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посмертно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відзначено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Державною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премією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Т. Г.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vox.com.ua/data/main/data/upimages/andriy/tyutyunn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857232"/>
            <a:ext cx="3810025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61461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Ariston" pitchFamily="66" charset="0"/>
              </a:rPr>
              <a:t>Григір</a:t>
            </a:r>
            <a:r>
              <a:rPr lang="ru-RU" dirty="0" smtClean="0">
                <a:latin typeface="Ariston" pitchFamily="66" charset="0"/>
              </a:rPr>
              <a:t> </a:t>
            </a:r>
            <a:r>
              <a:rPr lang="ru-RU" dirty="0" err="1" smtClean="0">
                <a:latin typeface="Ariston" pitchFamily="66" charset="0"/>
              </a:rPr>
              <a:t>Тютюнник</a:t>
            </a:r>
            <a:r>
              <a:rPr lang="ru-RU" dirty="0" smtClean="0"/>
              <a:t> </a:t>
            </a:r>
            <a:r>
              <a:rPr lang="ru-RU" sz="2800" dirty="0" smtClean="0"/>
              <a:t>– </a:t>
            </a:r>
            <a:r>
              <a:rPr lang="ru-RU" sz="2800" dirty="0" err="1" smtClean="0"/>
              <a:t>блискучий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новеліст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повістяр</a:t>
            </a:r>
            <a:r>
              <a:rPr lang="ru-RU" sz="2800" dirty="0" smtClean="0"/>
              <a:t>, </a:t>
            </a:r>
            <a:r>
              <a:rPr lang="ru-RU" sz="2800" dirty="0" err="1" smtClean="0"/>
              <a:t>творчість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вмістилася</a:t>
            </a:r>
            <a:r>
              <a:rPr lang="ru-RU" sz="2800" dirty="0" smtClean="0"/>
              <a:t>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в </a:t>
            </a:r>
            <a:r>
              <a:rPr lang="ru-RU" sz="2800" dirty="0" err="1" smtClean="0"/>
              <a:t>двох</a:t>
            </a:r>
            <a:r>
              <a:rPr lang="ru-RU" sz="2800" dirty="0" smtClean="0"/>
              <a:t> томах. </a:t>
            </a:r>
            <a:r>
              <a:rPr lang="ru-RU" sz="2800" dirty="0" err="1" smtClean="0"/>
              <a:t>Однак</a:t>
            </a:r>
            <a:r>
              <a:rPr lang="ru-RU" sz="2800" dirty="0" smtClean="0"/>
              <a:t> </a:t>
            </a:r>
            <a:r>
              <a:rPr lang="ru-RU" sz="2800" dirty="0" err="1" smtClean="0"/>
              <a:t>цінність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літературної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спадщини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вимірюється</a:t>
            </a:r>
            <a:r>
              <a:rPr lang="ru-RU" sz="2800" dirty="0" smtClean="0"/>
              <a:t> не </a:t>
            </a:r>
            <a:r>
              <a:rPr lang="ru-RU" sz="2800" dirty="0" err="1" smtClean="0"/>
              <a:t>обсягом</a:t>
            </a:r>
            <a:r>
              <a:rPr lang="ru-RU" sz="2800" dirty="0" smtClean="0"/>
              <a:t>, а </a:t>
            </a:r>
            <a:r>
              <a:rPr lang="ru-RU" sz="2800" dirty="0" err="1" smtClean="0"/>
              <a:t>змістом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душею</a:t>
            </a:r>
            <a:r>
              <a:rPr lang="ru-RU" sz="2800" dirty="0" smtClean="0"/>
              <a:t> </a:t>
            </a:r>
            <a:r>
              <a:rPr lang="ru-RU" sz="2800" dirty="0" err="1" smtClean="0"/>
              <a:t>письменника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2" descr="http://mynews-in.net/upload/news/2011/12/05/287053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4290"/>
            <a:ext cx="4572032" cy="3657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2400" dirty="0" smtClean="0"/>
              <a:t>Проблематика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прози</a:t>
            </a:r>
            <a:r>
              <a:rPr lang="ru-RU" sz="2400" dirty="0" smtClean="0"/>
              <a:t> глобальна: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dirty="0" smtClean="0"/>
              <a:t>добро </a:t>
            </a:r>
            <a:r>
              <a:rPr lang="ru-RU" sz="2800" dirty="0" err="1" smtClean="0"/>
              <a:t>і</a:t>
            </a:r>
            <a:r>
              <a:rPr lang="ru-RU" sz="2800" dirty="0" smtClean="0"/>
              <a:t> зло, </a:t>
            </a:r>
            <a:r>
              <a:rPr lang="ru-RU" sz="2800" dirty="0" err="1" smtClean="0"/>
              <a:t>гуманізм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моральний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вибір</a:t>
            </a:r>
            <a:r>
              <a:rPr lang="ru-RU" sz="2800" dirty="0" smtClean="0"/>
              <a:t>, </a:t>
            </a:r>
            <a:r>
              <a:rPr lang="ru-RU" sz="2800" dirty="0" err="1" smtClean="0"/>
              <a:t>любов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зрада</a:t>
            </a:r>
            <a:r>
              <a:rPr lang="ru-RU" sz="2800" dirty="0" smtClean="0"/>
              <a:t>, </a:t>
            </a:r>
            <a:r>
              <a:rPr lang="ru-RU" sz="2800" dirty="0" err="1" smtClean="0"/>
              <a:t>війна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мир… </a:t>
            </a:r>
            <a:endParaRPr lang="en-US" sz="2800" dirty="0"/>
          </a:p>
        </p:txBody>
      </p:sp>
      <p:pic>
        <p:nvPicPr>
          <p:cNvPr id="5" name="Picture 2" descr="http://stat8.blog.ru/lr/0b189390a20e0a147447a6b5852f802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4552" y="273050"/>
            <a:ext cx="4572745" cy="58531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Тема творів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2114552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Загальною</a:t>
            </a:r>
            <a:r>
              <a:rPr lang="ru-RU" dirty="0" smtClean="0"/>
              <a:t> темою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правдиве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дійсності</a:t>
            </a:r>
            <a:r>
              <a:rPr lang="ru-RU" dirty="0" smtClean="0"/>
              <a:t> в </a:t>
            </a:r>
            <a:r>
              <a:rPr lang="ru-RU" dirty="0" err="1" smtClean="0"/>
              <a:t>усій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складності</a:t>
            </a:r>
            <a:r>
              <a:rPr lang="ru-RU" dirty="0" smtClean="0"/>
              <a:t>, </a:t>
            </a:r>
            <a:r>
              <a:rPr lang="ru-RU" dirty="0" err="1" smtClean="0"/>
              <a:t>розкриття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образах </a:t>
            </a:r>
            <a:r>
              <a:rPr lang="ru-RU" dirty="0" err="1" smtClean="0"/>
              <a:t>героїв</a:t>
            </a:r>
            <a:r>
              <a:rPr lang="ru-RU" dirty="0" smtClean="0"/>
              <a:t> рис </a:t>
            </a:r>
            <a:r>
              <a:rPr lang="ru-RU" dirty="0" err="1" smtClean="0"/>
              <a:t>українського</a:t>
            </a:r>
            <a:r>
              <a:rPr lang="ru-RU" dirty="0" smtClean="0"/>
              <a:t> характеру.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http://img01.chitalnya.ru/upload2/186/8147269631735980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857628"/>
            <a:ext cx="1528701" cy="2714644"/>
          </a:xfrm>
          <a:prstGeom prst="rect">
            <a:avLst/>
          </a:prstGeom>
          <a:noFill/>
        </p:spPr>
      </p:pic>
      <p:pic>
        <p:nvPicPr>
          <p:cNvPr id="7" name="Рисунок 6" descr="man-studying-bi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857628"/>
            <a:ext cx="23080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https://pp.vk.me/c608917/v608917739/6a6f/HHHBfO_6Iv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714752"/>
            <a:ext cx="2886056" cy="296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7686" y="2000240"/>
            <a:ext cx="4572000" cy="3335354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Улюбленим жанром Тютюнника є новела – жанр, що вимагав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нсивної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думки,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суворої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вимогливості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зосередженості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ru-RU" dirty="0"/>
          </a:p>
        </p:txBody>
      </p:sp>
      <p:pic>
        <p:nvPicPr>
          <p:cNvPr id="5" name="Picture 2" descr="http://www.utr.tv/uploads/posts/2013-04/1366033052_grigor-tyutyun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3786214" cy="5405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5573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«Я все </a:t>
            </a:r>
            <a:r>
              <a:rPr lang="ru-RU" sz="2800" dirty="0" err="1" smtClean="0"/>
              <a:t>роблю</a:t>
            </a:r>
            <a:r>
              <a:rPr lang="ru-RU" sz="2800" dirty="0" smtClean="0"/>
              <a:t> через деталь», – так </a:t>
            </a:r>
            <a:r>
              <a:rPr lang="ru-RU" sz="2800" dirty="0" err="1" smtClean="0"/>
              <a:t>пояснював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оригінальність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власного</a:t>
            </a:r>
            <a:r>
              <a:rPr lang="ru-RU" sz="2800" dirty="0" smtClean="0"/>
              <a:t> стилю.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 descr="http://gdb.rferl.org/4F967507-D871-41B5-8728-D7DCBAF88311_mw1024_n_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b="7253"/>
          <a:stretch>
            <a:fillRect/>
          </a:stretch>
        </p:blipFill>
        <p:spPr bwMode="auto">
          <a:xfrm>
            <a:off x="1792288" y="612775"/>
            <a:ext cx="5486400" cy="381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5720" y="3429000"/>
            <a:ext cx="8501122" cy="321470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Митець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знав,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проміння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цілющого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людського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тепла,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нічим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заміниш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таким теплом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пронизаний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твір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«Три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зозулі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поклоном»,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автобіографічні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моменти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поштовхом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написання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послужила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сліпого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бандуриста про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нещасливе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кохання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вічне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страждання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500042"/>
            <a:ext cx="8715436" cy="1714511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Якось</a:t>
            </a:r>
            <a:r>
              <a:rPr lang="ru-RU" sz="2400" dirty="0" smtClean="0">
                <a:solidFill>
                  <a:schemeClr val="bg1"/>
                </a:solidFill>
              </a:rPr>
              <a:t> один </a:t>
            </a:r>
            <a:r>
              <a:rPr lang="ru-RU" sz="2400" dirty="0" err="1" smtClean="0">
                <a:solidFill>
                  <a:schemeClr val="bg1"/>
                </a:solidFill>
              </a:rPr>
              <a:t>початківець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допитувався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Григора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Тютюнника</a:t>
            </a:r>
            <a:r>
              <a:rPr lang="ru-RU" sz="2400" dirty="0" smtClean="0">
                <a:solidFill>
                  <a:schemeClr val="bg1"/>
                </a:solidFill>
              </a:rPr>
              <a:t> про секрет </a:t>
            </a:r>
            <a:r>
              <a:rPr lang="ru-RU" sz="2400" dirty="0" err="1" smtClean="0">
                <a:solidFill>
                  <a:schemeClr val="bg1"/>
                </a:solidFill>
              </a:rPr>
              <a:t>творчості</a:t>
            </a:r>
            <a:r>
              <a:rPr lang="ru-RU" sz="2400" dirty="0" smtClean="0">
                <a:solidFill>
                  <a:schemeClr val="bg1"/>
                </a:solidFill>
              </a:rPr>
              <a:t>. І так </a:t>
            </a:r>
            <a:r>
              <a:rPr lang="ru-RU" sz="2400" dirty="0" err="1" smtClean="0">
                <a:solidFill>
                  <a:schemeClr val="bg1"/>
                </a:solidFill>
              </a:rPr>
              <a:t>напосідав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вивів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письменника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рівноваги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2857496"/>
            <a:ext cx="55721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 err="1" smtClean="0">
                <a:solidFill>
                  <a:schemeClr val="bg1"/>
                </a:solidFill>
              </a:rPr>
              <a:t>Слухайте</a:t>
            </a:r>
            <a:r>
              <a:rPr lang="ru-RU" sz="2400" dirty="0" smtClean="0">
                <a:solidFill>
                  <a:schemeClr val="bg1"/>
                </a:solidFill>
              </a:rPr>
              <a:t>, голубе..Я знаю,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сім'ї</a:t>
            </a:r>
            <a:r>
              <a:rPr lang="ru-RU" sz="2400" dirty="0" smtClean="0">
                <a:solidFill>
                  <a:schemeClr val="bg1"/>
                </a:solidFill>
              </a:rPr>
              <a:t>, яка </a:t>
            </a:r>
            <a:r>
              <a:rPr lang="ru-RU" sz="2400" dirty="0" err="1" smtClean="0">
                <a:solidFill>
                  <a:schemeClr val="bg1"/>
                </a:solidFill>
              </a:rPr>
              <a:t>ніколи</a:t>
            </a:r>
            <a:r>
              <a:rPr lang="ru-RU" sz="2400" dirty="0" smtClean="0">
                <a:solidFill>
                  <a:schemeClr val="bg1"/>
                </a:solidFill>
              </a:rPr>
              <a:t> не знала </a:t>
            </a:r>
            <a:r>
              <a:rPr lang="ru-RU" sz="2400" dirty="0" err="1" smtClean="0">
                <a:solidFill>
                  <a:schemeClr val="bg1"/>
                </a:solidFill>
              </a:rPr>
              <a:t>нестатків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Ви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ніколи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по-справжньому</a:t>
            </a:r>
            <a:r>
              <a:rPr lang="ru-RU" sz="2400" dirty="0" smtClean="0">
                <a:solidFill>
                  <a:schemeClr val="bg1"/>
                </a:solidFill>
              </a:rPr>
              <a:t> не мерзли на </a:t>
            </a:r>
            <a:r>
              <a:rPr lang="ru-RU" sz="2400" dirty="0" err="1" smtClean="0">
                <a:solidFill>
                  <a:schemeClr val="bg1"/>
                </a:solidFill>
              </a:rPr>
              <a:t>морозі</a:t>
            </a:r>
            <a:r>
              <a:rPr lang="ru-RU" sz="2400" dirty="0" smtClean="0">
                <a:solidFill>
                  <a:schemeClr val="bg1"/>
                </a:solidFill>
              </a:rPr>
              <a:t>, не </a:t>
            </a:r>
            <a:r>
              <a:rPr lang="ru-RU" sz="2400" dirty="0" err="1" smtClean="0">
                <a:solidFill>
                  <a:schemeClr val="bg1"/>
                </a:solidFill>
              </a:rPr>
              <a:t>обливалися</a:t>
            </a:r>
            <a:r>
              <a:rPr lang="ru-RU" sz="2400" dirty="0" smtClean="0">
                <a:solidFill>
                  <a:schemeClr val="bg1"/>
                </a:solidFill>
              </a:rPr>
              <a:t> потом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роботи</a:t>
            </a:r>
            <a:r>
              <a:rPr lang="ru-RU" sz="2400" dirty="0" smtClean="0">
                <a:solidFill>
                  <a:schemeClr val="bg1"/>
                </a:solidFill>
              </a:rPr>
              <a:t>. У вас </a:t>
            </a:r>
            <a:r>
              <a:rPr lang="ru-RU" sz="2400" dirty="0" err="1" smtClean="0">
                <a:solidFill>
                  <a:schemeClr val="bg1"/>
                </a:solidFill>
              </a:rPr>
              <a:t>завжди</a:t>
            </a:r>
            <a:r>
              <a:rPr lang="ru-RU" sz="2400" dirty="0" smtClean="0">
                <a:solidFill>
                  <a:schemeClr val="bg1"/>
                </a:solidFill>
              </a:rPr>
              <a:t> все </a:t>
            </a:r>
            <a:r>
              <a:rPr lang="ru-RU" sz="2400" dirty="0" err="1" smtClean="0">
                <a:solidFill>
                  <a:schemeClr val="bg1"/>
                </a:solidFill>
              </a:rPr>
              <a:t>було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все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є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Відповідно</a:t>
            </a:r>
            <a:r>
              <a:rPr lang="ru-RU" sz="2400" dirty="0" smtClean="0">
                <a:solidFill>
                  <a:schemeClr val="bg1"/>
                </a:solidFill>
              </a:rPr>
              <a:t> вам </a:t>
            </a:r>
            <a:r>
              <a:rPr lang="ru-RU" sz="2400" dirty="0" err="1" smtClean="0">
                <a:solidFill>
                  <a:schemeClr val="bg1"/>
                </a:solidFill>
              </a:rPr>
              <a:t>здається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так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всіх</a:t>
            </a:r>
            <a:r>
              <a:rPr lang="ru-RU" sz="2400" dirty="0" smtClean="0">
                <a:solidFill>
                  <a:schemeClr val="bg1"/>
                </a:solidFill>
              </a:rPr>
              <a:t>. Вас не </a:t>
            </a:r>
            <a:r>
              <a:rPr lang="ru-RU" sz="2400" dirty="0" err="1" smtClean="0">
                <a:solidFill>
                  <a:schemeClr val="bg1"/>
                </a:solidFill>
              </a:rPr>
              <a:t>кольне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серце</a:t>
            </a:r>
            <a:r>
              <a:rPr lang="ru-RU" sz="2400" dirty="0" smtClean="0">
                <a:solidFill>
                  <a:schemeClr val="bg1"/>
                </a:solidFill>
              </a:rPr>
              <a:t>, коли </a:t>
            </a:r>
            <a:r>
              <a:rPr lang="ru-RU" sz="2400" dirty="0" err="1" smtClean="0">
                <a:solidFill>
                  <a:schemeClr val="bg1"/>
                </a:solidFill>
              </a:rPr>
              <a:t>побачите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побиту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життям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людину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відчуєте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її</a:t>
            </a:r>
            <a:r>
              <a:rPr lang="ru-RU" sz="2400" dirty="0" smtClean="0">
                <a:solidFill>
                  <a:schemeClr val="bg1"/>
                </a:solidFill>
              </a:rPr>
              <a:t> стану. </a:t>
            </a:r>
          </a:p>
          <a:p>
            <a:pPr algn="r"/>
            <a:r>
              <a:rPr lang="ru-RU" sz="2400" dirty="0" err="1" smtClean="0">
                <a:solidFill>
                  <a:schemeClr val="bg1"/>
                </a:solidFill>
              </a:rPr>
              <a:t>Пишіть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собі</a:t>
            </a:r>
            <a:r>
              <a:rPr lang="ru-RU" sz="2400" dirty="0" smtClean="0">
                <a:solidFill>
                  <a:schemeClr val="bg1"/>
                </a:solidFill>
              </a:rPr>
              <a:t> те,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пишете...»</a:t>
            </a:r>
            <a:endParaRPr lang="ru-RU" sz="2400" dirty="0"/>
          </a:p>
        </p:txBody>
      </p:sp>
      <p:pic>
        <p:nvPicPr>
          <p:cNvPr id="5" name="Picture 2" descr="http://fakty.ictv.ua/images/gallery/2011/12/15/thumbnail-20111215150640n.jpg"/>
          <p:cNvPicPr>
            <a:picLocks noChangeAspect="1" noChangeArrowheads="1"/>
          </p:cNvPicPr>
          <p:nvPr/>
        </p:nvPicPr>
        <p:blipFill>
          <a:blip r:embed="rId2" cstate="print"/>
          <a:srcRect l="59270" t="18750" r="9999" b="30310"/>
          <a:stretch>
            <a:fillRect/>
          </a:stretch>
        </p:blipFill>
        <p:spPr bwMode="auto">
          <a:xfrm>
            <a:off x="571472" y="3000372"/>
            <a:ext cx="2357454" cy="3126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animated_bo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1142984"/>
            <a:ext cx="2214578" cy="1761964"/>
          </a:xfrm>
          <a:prstGeom prst="rect">
            <a:avLst/>
          </a:prstGeom>
        </p:spPr>
      </p:pic>
      <p:pic>
        <p:nvPicPr>
          <p:cNvPr id="29" name="Picture 4" descr="http://vsiknygy.net.ua/wp-content/uploads/2012/04/tut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00596" y="2928934"/>
            <a:ext cx="4143404" cy="3314724"/>
          </a:xfrm>
          <a:prstGeom prst="rect">
            <a:avLst/>
          </a:prstGeom>
          <a:noFill/>
        </p:spPr>
      </p:pic>
      <p:pic>
        <p:nvPicPr>
          <p:cNvPr id="7" name="Рисунок 6" descr="7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500042"/>
            <a:ext cx="2000264" cy="2468645"/>
          </a:xfrm>
          <a:prstGeom prst="rect">
            <a:avLst/>
          </a:prstGeom>
        </p:spPr>
      </p:pic>
      <p:sp>
        <p:nvSpPr>
          <p:cNvPr id="31" name="Овальная выноска 30"/>
          <p:cNvSpPr/>
          <p:nvPr/>
        </p:nvSpPr>
        <p:spPr>
          <a:xfrm rot="550167">
            <a:off x="3369892" y="106884"/>
            <a:ext cx="4214842" cy="2286016"/>
          </a:xfrm>
          <a:prstGeom prst="wedgeEllipseCallout">
            <a:avLst>
              <a:gd name="adj1" fmla="val -41511"/>
              <a:gd name="adj2" fmla="val 67500"/>
            </a:avLst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— Ну все ж таки, секрет </a:t>
            </a:r>
            <a:r>
              <a:rPr lang="ru-RU" sz="28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</a:t>
            </a:r>
            <a:r>
              <a:rPr lang="ru-RU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Овальная выноска 31"/>
          <p:cNvSpPr/>
          <p:nvPr/>
        </p:nvSpPr>
        <p:spPr>
          <a:xfrm rot="21105219" flipH="1">
            <a:off x="195280" y="3353243"/>
            <a:ext cx="5143504" cy="3093808"/>
          </a:xfrm>
          <a:prstGeom prst="wedgeEllipseCallout">
            <a:avLst>
              <a:gd name="adj1" fmla="val -51290"/>
              <a:gd name="adj2" fmla="val 52903"/>
            </a:avLst>
          </a:prstGeom>
          <a:blipFill>
            <a:blip r:embed="rId7" cstate="print"/>
            <a:stretch>
              <a:fillRect/>
            </a:stretch>
          </a:blip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— Та </a:t>
            </a:r>
            <a:r>
              <a:rPr lang="ru-RU" sz="28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</a:t>
            </a:r>
            <a:r>
              <a:rPr lang="ru-RU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 Є! </a:t>
            </a:r>
            <a:r>
              <a:rPr lang="ru-RU" sz="28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Повна</a:t>
            </a:r>
            <a:r>
              <a:rPr lang="ru-RU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душа болю! Передаю секрет—</a:t>
            </a:r>
            <a:r>
              <a:rPr lang="ru-RU" sz="28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біль</a:t>
            </a:r>
            <a:r>
              <a:rPr lang="ru-RU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... так </a:t>
            </a:r>
            <a:r>
              <a:rPr lang="ru-RU" sz="28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</a:t>
            </a:r>
            <a:r>
              <a:rPr lang="ru-RU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 </a:t>
            </a:r>
            <a:r>
              <a:rPr lang="ru-RU" sz="28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його</a:t>
            </a:r>
            <a:r>
              <a:rPr lang="ru-RU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sz="28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візьмете</a:t>
            </a:r>
            <a:r>
              <a:rPr lang="ru-RU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...».</a:t>
            </a:r>
            <a:endParaRPr lang="ru-RU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" name="Рисунок 32" descr="tema-0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15338" y="2500306"/>
            <a:ext cx="642942" cy="271241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RU_RU_Ed_5_OpenBook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0BBBFD-AEF8-4896-BBF8-8B04058838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MSC_MS_RU_RU_Ed_5_OpenBook_2007v_Russia</Template>
  <TotalTime>507</TotalTime>
  <Words>476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MSC_MS_RU_RU_Ed_5_OpenBook_2007v_Russia</vt:lpstr>
      <vt:lpstr>Огляд творчості Григіра Тютюнника</vt:lpstr>
      <vt:lpstr>Слайд 2</vt:lpstr>
      <vt:lpstr>Проблематика його прози глобальна:</vt:lpstr>
      <vt:lpstr>Тема творів</vt:lpstr>
      <vt:lpstr>Слайд 5</vt:lpstr>
      <vt:lpstr>«Я все роблю через деталь», – так пояснював він оригінальність власного стилю. </vt:lpstr>
      <vt:lpstr>Слайд 7</vt:lpstr>
      <vt:lpstr>Слайд 8</vt:lpstr>
      <vt:lpstr>Слайд 9</vt:lpstr>
      <vt:lpstr>Його новели —це насамперед біль, страждання за людину.</vt:lpstr>
      <vt:lpstr>Слайд 11</vt:lpstr>
      <vt:lpstr>Творчість</vt:lpstr>
      <vt:lpstr>Слайд 13</vt:lpstr>
      <vt:lpstr>Основні збірки його новел і оповідань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Огляд творчості Григіра Тютюнника</dc:title>
  <dc:subject>Шаблон оформления</dc:subject>
  <dc:creator>Admin</dc:creator>
  <cp:keywords/>
  <dc:description>Шаблон оформления
Корпорация Майкрософт</dc:description>
  <cp:lastModifiedBy>Пользователь</cp:lastModifiedBy>
  <cp:revision>56</cp:revision>
  <dcterms:created xsi:type="dcterms:W3CDTF">2014-04-27T12:23:48Z</dcterms:created>
  <dcterms:modified xsi:type="dcterms:W3CDTF">2014-06-03T15:49:54Z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TC019087019991</vt:lpwstr>
  </property>
</Properties>
</file>