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E9FB82-96BA-420E-8C99-98FDFCCEF9F4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25DE9E9-158E-4549-AC40-D5E1F7AD9D4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Меркурій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є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ендогенне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пасивною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планетою і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знаходиться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, очевидно, на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примітивній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стадії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корового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розвитку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. Планета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розташована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відстані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58 млн. км.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Повний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оберт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небі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завершує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за 88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діб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період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обертання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Меркурія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своєї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осі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дорівнює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58,65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Доби.Таке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обертання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є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динамічно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стійким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Сонячна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доба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Меркурії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триває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 176 </a:t>
          </a:r>
          <a:r>
            <a:rPr lang="ru-RU" sz="1800" dirty="0" err="1" smtClean="0">
              <a:solidFill>
                <a:schemeClr val="tx2"/>
              </a:solidFill>
              <a:latin typeface="Comic Sans MS" pitchFamily="66" charset="0"/>
            </a:rPr>
            <a:t>днів</a:t>
          </a:r>
          <a:r>
            <a:rPr lang="ru-RU" sz="180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sz="1800" dirty="0">
            <a:solidFill>
              <a:schemeClr val="tx2"/>
            </a:solidFill>
            <a:latin typeface="Comic Sans MS" pitchFamily="66" charset="0"/>
          </a:endParaRPr>
        </a:p>
      </dgm:t>
    </dgm:pt>
    <dgm:pt modelId="{CA470528-C32A-40F2-98F3-252F92AEC5E5}" type="parTrans" cxnId="{A302E176-5295-4B46-A729-0900744F1B29}">
      <dgm:prSet/>
      <dgm:spPr/>
      <dgm:t>
        <a:bodyPr/>
        <a:lstStyle/>
        <a:p>
          <a:endParaRPr lang="ru-RU" sz="1600">
            <a:solidFill>
              <a:schemeClr val="tx2"/>
            </a:solidFill>
            <a:latin typeface="Comic Sans MS" pitchFamily="66" charset="0"/>
          </a:endParaRPr>
        </a:p>
      </dgm:t>
    </dgm:pt>
    <dgm:pt modelId="{06AED5B6-A7F0-41ED-A9F8-488BF2CE7C35}" type="sibTrans" cxnId="{A302E176-5295-4B46-A729-0900744F1B29}">
      <dgm:prSet/>
      <dgm:spPr/>
      <dgm:t>
        <a:bodyPr/>
        <a:lstStyle/>
        <a:p>
          <a:endParaRPr lang="ru-RU" sz="1600">
            <a:solidFill>
              <a:schemeClr val="tx2"/>
            </a:solidFill>
            <a:latin typeface="Comic Sans MS" pitchFamily="66" charset="0"/>
          </a:endParaRPr>
        </a:p>
      </dgm:t>
    </dgm:pt>
    <dgm:pt modelId="{1A75770D-71F7-46A2-A50D-6B829B6780EE}" type="pres">
      <dgm:prSet presAssocID="{76E9FB82-96BA-420E-8C99-98FDFCCEF9F4}" presName="linear" presStyleCnt="0">
        <dgm:presLayoutVars>
          <dgm:animLvl val="lvl"/>
          <dgm:resizeHandles val="exact"/>
        </dgm:presLayoutVars>
      </dgm:prSet>
      <dgm:spPr/>
    </dgm:pt>
    <dgm:pt modelId="{177A72CF-0277-4EBB-979B-007D44F42DF9}" type="pres">
      <dgm:prSet presAssocID="{C25DE9E9-158E-4549-AC40-D5E1F7AD9D4B}" presName="parentText" presStyleLbl="node1" presStyleIdx="0" presStyleCnt="1" custLinFactX="-44039" custLinFactNeighborX="-100000" custLinFactNeighborY="-52668">
        <dgm:presLayoutVars>
          <dgm:chMax val="0"/>
          <dgm:bulletEnabled val="1"/>
        </dgm:presLayoutVars>
      </dgm:prSet>
      <dgm:spPr/>
    </dgm:pt>
  </dgm:ptLst>
  <dgm:cxnLst>
    <dgm:cxn modelId="{89CD5B37-E110-4C04-8194-2565520294C1}" type="presOf" srcId="{76E9FB82-96BA-420E-8C99-98FDFCCEF9F4}" destId="{1A75770D-71F7-46A2-A50D-6B829B6780EE}" srcOrd="0" destOrd="0" presId="urn:microsoft.com/office/officeart/2005/8/layout/vList2"/>
    <dgm:cxn modelId="{A302E176-5295-4B46-A729-0900744F1B29}" srcId="{76E9FB82-96BA-420E-8C99-98FDFCCEF9F4}" destId="{C25DE9E9-158E-4549-AC40-D5E1F7AD9D4B}" srcOrd="0" destOrd="0" parTransId="{CA470528-C32A-40F2-98F3-252F92AEC5E5}" sibTransId="{06AED5B6-A7F0-41ED-A9F8-488BF2CE7C35}"/>
    <dgm:cxn modelId="{9A914EAE-FDC6-4B87-ABB2-1B390EDE9097}" type="presOf" srcId="{C25DE9E9-158E-4549-AC40-D5E1F7AD9D4B}" destId="{177A72CF-0277-4EBB-979B-007D44F42DF9}" srcOrd="0" destOrd="0" presId="urn:microsoft.com/office/officeart/2005/8/layout/vList2"/>
    <dgm:cxn modelId="{739B8F51-F2C2-45EE-AE77-6985364DA7E8}" type="presParOf" srcId="{1A75770D-71F7-46A2-A50D-6B829B6780EE}" destId="{177A72CF-0277-4EBB-979B-007D44F42D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0AF4590-B278-4F6F-A05B-02685A682E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3292E88-9D97-4561-BFC5-FB87AFBA3600}">
      <dgm:prSet/>
      <dgm:spPr/>
      <dgm:t>
        <a:bodyPr/>
        <a:lstStyle/>
        <a:p>
          <a:pPr rtl="0"/>
          <a:r>
            <a:rPr lang="ru-RU" b="0" smtClean="0">
              <a:solidFill>
                <a:schemeClr val="tx2"/>
              </a:solidFill>
              <a:latin typeface="Comic Sans MS" pitchFamily="66" charset="0"/>
            </a:rPr>
            <a:t>Велику частину поверхні Землі (до 71%) займає Світовий океан. На континентах планети поширені рівнини, переважно низинні, незначну частину поверхні планети займають гори і глибоководні западини на дні океанів.</a:t>
          </a:r>
          <a:endParaRPr lang="ru-RU" b="0">
            <a:solidFill>
              <a:schemeClr val="tx2"/>
            </a:solidFill>
            <a:latin typeface="Comic Sans MS" pitchFamily="66" charset="0"/>
          </a:endParaRPr>
        </a:p>
      </dgm:t>
    </dgm:pt>
    <dgm:pt modelId="{D8067F86-71C6-41BA-B09A-B4892BD4ADE8}" type="parTrans" cxnId="{37A3996A-AEFF-430B-BA56-4A236AAB66BA}">
      <dgm:prSet/>
      <dgm:spPr/>
      <dgm:t>
        <a:bodyPr/>
        <a:lstStyle/>
        <a:p>
          <a:endParaRPr lang="ru-RU"/>
        </a:p>
      </dgm:t>
    </dgm:pt>
    <dgm:pt modelId="{8F5647E0-580E-456C-97E5-8BCB8F1B489C}" type="sibTrans" cxnId="{37A3996A-AEFF-430B-BA56-4A236AAB66BA}">
      <dgm:prSet/>
      <dgm:spPr/>
      <dgm:t>
        <a:bodyPr/>
        <a:lstStyle/>
        <a:p>
          <a:endParaRPr lang="ru-RU"/>
        </a:p>
      </dgm:t>
    </dgm:pt>
    <dgm:pt modelId="{159ADB91-7811-4A63-ABAC-0220191C49B2}" type="pres">
      <dgm:prSet presAssocID="{20AF4590-B278-4F6F-A05B-02685A682E30}" presName="linear" presStyleCnt="0">
        <dgm:presLayoutVars>
          <dgm:animLvl val="lvl"/>
          <dgm:resizeHandles val="exact"/>
        </dgm:presLayoutVars>
      </dgm:prSet>
      <dgm:spPr/>
    </dgm:pt>
    <dgm:pt modelId="{582A019D-B0D3-4917-BCA8-F7E81B38F895}" type="pres">
      <dgm:prSet presAssocID="{03292E88-9D97-4561-BFC5-FB87AFBA3600}" presName="parentText" presStyleLbl="node1" presStyleIdx="0" presStyleCnt="1" custLinFactX="34341" custLinFactNeighborX="100000" custLinFactNeighborY="-71326">
        <dgm:presLayoutVars>
          <dgm:chMax val="0"/>
          <dgm:bulletEnabled val="1"/>
        </dgm:presLayoutVars>
      </dgm:prSet>
      <dgm:spPr/>
    </dgm:pt>
  </dgm:ptLst>
  <dgm:cxnLst>
    <dgm:cxn modelId="{37A3996A-AEFF-430B-BA56-4A236AAB66BA}" srcId="{20AF4590-B278-4F6F-A05B-02685A682E30}" destId="{03292E88-9D97-4561-BFC5-FB87AFBA3600}" srcOrd="0" destOrd="0" parTransId="{D8067F86-71C6-41BA-B09A-B4892BD4ADE8}" sibTransId="{8F5647E0-580E-456C-97E5-8BCB8F1B489C}"/>
    <dgm:cxn modelId="{14E8133B-60A5-4215-AA4B-8F5F8682B05E}" type="presOf" srcId="{03292E88-9D97-4561-BFC5-FB87AFBA3600}" destId="{582A019D-B0D3-4917-BCA8-F7E81B38F895}" srcOrd="0" destOrd="0" presId="urn:microsoft.com/office/officeart/2005/8/layout/vList2"/>
    <dgm:cxn modelId="{B6C240FA-6327-4F96-81E1-151322853DE7}" type="presOf" srcId="{20AF4590-B278-4F6F-A05B-02685A682E30}" destId="{159ADB91-7811-4A63-ABAC-0220191C49B2}" srcOrd="0" destOrd="0" presId="urn:microsoft.com/office/officeart/2005/8/layout/vList2"/>
    <dgm:cxn modelId="{2427CC99-C2EC-4581-ABB1-6D638255C68B}" type="presParOf" srcId="{159ADB91-7811-4A63-ABAC-0220191C49B2}" destId="{582A019D-B0D3-4917-BCA8-F7E81B38F89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94485F-54FA-4AF5-BF1D-3689F27963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2E138E6-4F86-4ACB-A00D-F9FFB0741DE2}">
      <dgm:prSet/>
      <dgm:spPr/>
      <dgm:t>
        <a:bodyPr/>
        <a:lstStyle/>
        <a:p>
          <a:pPr rtl="0"/>
          <a:r>
            <a:rPr lang="ru-RU" b="0" smtClean="0">
              <a:solidFill>
                <a:schemeClr val="tx2"/>
              </a:solidFill>
              <a:latin typeface="Comic Sans MS" pitchFamily="66" charset="0"/>
            </a:rPr>
            <a:t>Основними газами, що входять до складу нижніх шарів атмосфери, є азот (близько 78%), кисень (близько 21%) і аргон (близько 1%). Інших газів в атмосфері Землі дуже мало, наприклад вуглекислого газу близько 0,03%. </a:t>
          </a:r>
          <a:endParaRPr lang="ru-RU" b="0">
            <a:solidFill>
              <a:schemeClr val="tx2"/>
            </a:solidFill>
            <a:latin typeface="Comic Sans MS" pitchFamily="66" charset="0"/>
          </a:endParaRPr>
        </a:p>
      </dgm:t>
    </dgm:pt>
    <dgm:pt modelId="{9A21C299-7B93-40FA-86C7-1D1CD8C4794B}" type="parTrans" cxnId="{BE4DAEAD-B28D-466D-898C-C6799A2A9600}">
      <dgm:prSet/>
      <dgm:spPr/>
      <dgm:t>
        <a:bodyPr/>
        <a:lstStyle/>
        <a:p>
          <a:endParaRPr lang="ru-RU" b="0">
            <a:solidFill>
              <a:schemeClr val="tx2"/>
            </a:solidFill>
            <a:latin typeface="Comic Sans MS" pitchFamily="66" charset="0"/>
          </a:endParaRPr>
        </a:p>
      </dgm:t>
    </dgm:pt>
    <dgm:pt modelId="{231D825B-C252-4F62-B4E9-693C94659FE5}" type="sibTrans" cxnId="{BE4DAEAD-B28D-466D-898C-C6799A2A9600}">
      <dgm:prSet/>
      <dgm:spPr/>
      <dgm:t>
        <a:bodyPr/>
        <a:lstStyle/>
        <a:p>
          <a:endParaRPr lang="ru-RU" b="0">
            <a:solidFill>
              <a:schemeClr val="tx2"/>
            </a:solidFill>
            <a:latin typeface="Comic Sans MS" pitchFamily="66" charset="0"/>
          </a:endParaRPr>
        </a:p>
      </dgm:t>
    </dgm:pt>
    <dgm:pt modelId="{D42D64C0-C922-43FD-874E-122C2676FBC3}" type="pres">
      <dgm:prSet presAssocID="{6F94485F-54FA-4AF5-BF1D-3689F279636E}" presName="linear" presStyleCnt="0">
        <dgm:presLayoutVars>
          <dgm:animLvl val="lvl"/>
          <dgm:resizeHandles val="exact"/>
        </dgm:presLayoutVars>
      </dgm:prSet>
      <dgm:spPr/>
    </dgm:pt>
    <dgm:pt modelId="{0F9ADB67-DBB9-444C-BBA5-BF59D377D825}" type="pres">
      <dgm:prSet presAssocID="{D2E138E6-4F86-4ACB-A00D-F9FFB0741DE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4DAEAD-B28D-466D-898C-C6799A2A9600}" srcId="{6F94485F-54FA-4AF5-BF1D-3689F279636E}" destId="{D2E138E6-4F86-4ACB-A00D-F9FFB0741DE2}" srcOrd="0" destOrd="0" parTransId="{9A21C299-7B93-40FA-86C7-1D1CD8C4794B}" sibTransId="{231D825B-C252-4F62-B4E9-693C94659FE5}"/>
    <dgm:cxn modelId="{3928AB69-066C-41E9-9204-1B62CBF79A29}" type="presOf" srcId="{D2E138E6-4F86-4ACB-A00D-F9FFB0741DE2}" destId="{0F9ADB67-DBB9-444C-BBA5-BF59D377D825}" srcOrd="0" destOrd="0" presId="urn:microsoft.com/office/officeart/2005/8/layout/vList2"/>
    <dgm:cxn modelId="{27A73882-AD11-446B-B4AA-DA4445100EB2}" type="presOf" srcId="{6F94485F-54FA-4AF5-BF1D-3689F279636E}" destId="{D42D64C0-C922-43FD-874E-122C2676FBC3}" srcOrd="0" destOrd="0" presId="urn:microsoft.com/office/officeart/2005/8/layout/vList2"/>
    <dgm:cxn modelId="{62F5081D-5B81-45F3-80AB-40AC81AEE8DB}" type="presParOf" srcId="{D42D64C0-C922-43FD-874E-122C2676FBC3}" destId="{0F9ADB67-DBB9-444C-BBA5-BF59D377D8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6B528E-04D6-40C8-8036-3A2FA14ECE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5944198-80F9-48F1-BE0C-58A52564ED19}">
      <dgm:prSet/>
      <dgm:spPr/>
      <dgm:t>
        <a:bodyPr/>
        <a:lstStyle/>
        <a:p>
          <a:pPr rtl="0"/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На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зоряному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небі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вона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виглядає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як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немиготлива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цятка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червоного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кольору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, яка час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часу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значно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перевершує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за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блиском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зорі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першої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величини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. Марс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періодично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підходить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відстань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до 57 млн. км,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значно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ближче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ніж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будь-яка планета,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крім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Венери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b="0" dirty="0">
            <a:solidFill>
              <a:schemeClr val="tx2"/>
            </a:solidFill>
            <a:latin typeface="Comic Sans MS" pitchFamily="66" charset="0"/>
          </a:endParaRPr>
        </a:p>
      </dgm:t>
    </dgm:pt>
    <dgm:pt modelId="{72646E2C-1F8A-481C-87EE-156543AC025F}" type="parTrans" cxnId="{6EB2C15D-D9A9-482D-8D34-33D6103CAE18}">
      <dgm:prSet/>
      <dgm:spPr/>
      <dgm:t>
        <a:bodyPr/>
        <a:lstStyle/>
        <a:p>
          <a:endParaRPr lang="ru-RU"/>
        </a:p>
      </dgm:t>
    </dgm:pt>
    <dgm:pt modelId="{337DBC51-9E0A-4B4F-8C9F-CF99B23B44C5}" type="sibTrans" cxnId="{6EB2C15D-D9A9-482D-8D34-33D6103CAE18}">
      <dgm:prSet/>
      <dgm:spPr/>
      <dgm:t>
        <a:bodyPr/>
        <a:lstStyle/>
        <a:p>
          <a:endParaRPr lang="ru-RU"/>
        </a:p>
      </dgm:t>
    </dgm:pt>
    <dgm:pt modelId="{C9537951-96FE-4729-9BBC-8BEDD669C1A1}" type="pres">
      <dgm:prSet presAssocID="{B86B528E-04D6-40C8-8036-3A2FA14ECEBE}" presName="linear" presStyleCnt="0">
        <dgm:presLayoutVars>
          <dgm:animLvl val="lvl"/>
          <dgm:resizeHandles val="exact"/>
        </dgm:presLayoutVars>
      </dgm:prSet>
      <dgm:spPr/>
    </dgm:pt>
    <dgm:pt modelId="{CFA83AFA-9BA7-4567-BC96-34DB5FC80577}" type="pres">
      <dgm:prSet presAssocID="{B5944198-80F9-48F1-BE0C-58A52564ED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A7F6B87-91C2-4B8C-AE4B-2E846AFB8FD3}" type="presOf" srcId="{B5944198-80F9-48F1-BE0C-58A52564ED19}" destId="{CFA83AFA-9BA7-4567-BC96-34DB5FC80577}" srcOrd="0" destOrd="0" presId="urn:microsoft.com/office/officeart/2005/8/layout/vList2"/>
    <dgm:cxn modelId="{9DBE0BF5-EB80-4E5E-B14C-26A03F02CC06}" type="presOf" srcId="{B86B528E-04D6-40C8-8036-3A2FA14ECEBE}" destId="{C9537951-96FE-4729-9BBC-8BEDD669C1A1}" srcOrd="0" destOrd="0" presId="urn:microsoft.com/office/officeart/2005/8/layout/vList2"/>
    <dgm:cxn modelId="{6EB2C15D-D9A9-482D-8D34-33D6103CAE18}" srcId="{B86B528E-04D6-40C8-8036-3A2FA14ECEBE}" destId="{B5944198-80F9-48F1-BE0C-58A52564ED19}" srcOrd="0" destOrd="0" parTransId="{72646E2C-1F8A-481C-87EE-156543AC025F}" sibTransId="{337DBC51-9E0A-4B4F-8C9F-CF99B23B44C5}"/>
    <dgm:cxn modelId="{D353E6EB-4CE8-40FE-A47C-E07ACA0B0B3C}" type="presParOf" srcId="{C9537951-96FE-4729-9BBC-8BEDD669C1A1}" destId="{CFA83AFA-9BA7-4567-BC96-34DB5FC805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7A06A1-49E5-4CA9-A17A-0C0D27A15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F29132A-5D9F-4091-B77D-5E8821EF8E6B}">
      <dgm:prSet/>
      <dgm:spPr/>
      <dgm:t>
        <a:bodyPr/>
        <a:lstStyle/>
        <a:p>
          <a:pPr rtl="0"/>
          <a:r>
            <a:rPr lang="ru-RU" b="0" smtClean="0">
              <a:solidFill>
                <a:schemeClr val="tx2"/>
              </a:solidFill>
              <a:latin typeface="Comic Sans MS" pitchFamily="66" charset="0"/>
            </a:rPr>
            <a:t>В атмосфері Марса спостерігаються хмари і присутній більш-менш щільний серпанок із дрібних часток пилу й кристаликів льоду. За відсутності хмар видно, Що газова оболонка Марса значно прозоріша, ніж земна, і ультрафіолетові промені, небезпечні для живих організмів, впливають на планету. Сонячна доба на Марсі триває 24 години 39 хв. Марсіанський рік триває близько 686,9 днів.</a:t>
          </a:r>
          <a:endParaRPr lang="ru-RU" b="0">
            <a:solidFill>
              <a:schemeClr val="tx2"/>
            </a:solidFill>
            <a:latin typeface="Comic Sans MS" pitchFamily="66" charset="0"/>
          </a:endParaRPr>
        </a:p>
      </dgm:t>
    </dgm:pt>
    <dgm:pt modelId="{68A2F16B-5D11-4473-82FB-F842596FF5DE}" type="parTrans" cxnId="{95080968-29CF-4F1B-B664-7A67889184E1}">
      <dgm:prSet/>
      <dgm:spPr/>
      <dgm:t>
        <a:bodyPr/>
        <a:lstStyle/>
        <a:p>
          <a:endParaRPr lang="ru-RU"/>
        </a:p>
      </dgm:t>
    </dgm:pt>
    <dgm:pt modelId="{B4AAE007-A1B2-4A69-9EF0-11C106AE1368}" type="sibTrans" cxnId="{95080968-29CF-4F1B-B664-7A67889184E1}">
      <dgm:prSet/>
      <dgm:spPr/>
      <dgm:t>
        <a:bodyPr/>
        <a:lstStyle/>
        <a:p>
          <a:endParaRPr lang="ru-RU"/>
        </a:p>
      </dgm:t>
    </dgm:pt>
    <dgm:pt modelId="{994B7344-210A-4F6C-BB2D-2783BDACEEB0}" type="pres">
      <dgm:prSet presAssocID="{B77A06A1-49E5-4CA9-A17A-0C0D27A157D8}" presName="linear" presStyleCnt="0">
        <dgm:presLayoutVars>
          <dgm:animLvl val="lvl"/>
          <dgm:resizeHandles val="exact"/>
        </dgm:presLayoutVars>
      </dgm:prSet>
      <dgm:spPr/>
    </dgm:pt>
    <dgm:pt modelId="{7D767DF3-8BC3-44A6-A901-98D7B3877E30}" type="pres">
      <dgm:prSet presAssocID="{4F29132A-5D9F-4091-B77D-5E8821EF8E6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893811B-16DD-4844-9696-B78829A6CCD4}" type="presOf" srcId="{4F29132A-5D9F-4091-B77D-5E8821EF8E6B}" destId="{7D767DF3-8BC3-44A6-A901-98D7B3877E30}" srcOrd="0" destOrd="0" presId="urn:microsoft.com/office/officeart/2005/8/layout/vList2"/>
    <dgm:cxn modelId="{943B7C19-0BD8-4D28-B3BF-8D6A739D0F8F}" type="presOf" srcId="{B77A06A1-49E5-4CA9-A17A-0C0D27A157D8}" destId="{994B7344-210A-4F6C-BB2D-2783BDACEEB0}" srcOrd="0" destOrd="0" presId="urn:microsoft.com/office/officeart/2005/8/layout/vList2"/>
    <dgm:cxn modelId="{95080968-29CF-4F1B-B664-7A67889184E1}" srcId="{B77A06A1-49E5-4CA9-A17A-0C0D27A157D8}" destId="{4F29132A-5D9F-4091-B77D-5E8821EF8E6B}" srcOrd="0" destOrd="0" parTransId="{68A2F16B-5D11-4473-82FB-F842596FF5DE}" sibTransId="{B4AAE007-A1B2-4A69-9EF0-11C106AE1368}"/>
    <dgm:cxn modelId="{E5A1018A-A839-45AF-BAF8-3E078F1BC20C}" type="presParOf" srcId="{994B7344-210A-4F6C-BB2D-2783BDACEEB0}" destId="{7D767DF3-8BC3-44A6-A901-98D7B3877E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2FABFA8-ACEB-4EEE-905E-131E2C5A064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0809F6-329F-4C44-969E-9740F39BF782}">
      <dgm:prSet/>
      <dgm:spPr/>
      <dgm:t>
        <a:bodyPr/>
        <a:lstStyle/>
        <a:p>
          <a:pPr rtl="0"/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Марса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дуже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розчленована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, на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ній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є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великі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каньйони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численні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високі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уступи й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схили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. У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зразках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ґрунту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з Марса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був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виявлений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великий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вміст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окислів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силіцію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й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феруму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. </a:t>
          </a:r>
          <a:endParaRPr lang="ru-RU" b="0" dirty="0">
            <a:solidFill>
              <a:schemeClr val="tx2"/>
            </a:solidFill>
            <a:latin typeface="Comic Sans MS" pitchFamily="66" charset="0"/>
          </a:endParaRPr>
        </a:p>
      </dgm:t>
    </dgm:pt>
    <dgm:pt modelId="{4FA61FD2-B1C3-4E69-93DA-34D445421194}" type="parTrans" cxnId="{0E910A36-00DD-4F0F-A0AB-237107E9DE93}">
      <dgm:prSet/>
      <dgm:spPr/>
      <dgm:t>
        <a:bodyPr/>
        <a:lstStyle/>
        <a:p>
          <a:endParaRPr lang="ru-RU"/>
        </a:p>
      </dgm:t>
    </dgm:pt>
    <dgm:pt modelId="{08A1A0CB-D907-41F6-A93B-C8D46659F89C}" type="sibTrans" cxnId="{0E910A36-00DD-4F0F-A0AB-237107E9DE93}">
      <dgm:prSet/>
      <dgm:spPr/>
      <dgm:t>
        <a:bodyPr/>
        <a:lstStyle/>
        <a:p>
          <a:endParaRPr lang="ru-RU"/>
        </a:p>
      </dgm:t>
    </dgm:pt>
    <dgm:pt modelId="{5BC15ACC-4387-496F-AD18-AACDED2BDA7A}" type="pres">
      <dgm:prSet presAssocID="{22FABFA8-ACEB-4EEE-905E-131E2C5A064C}" presName="linear" presStyleCnt="0">
        <dgm:presLayoutVars>
          <dgm:animLvl val="lvl"/>
          <dgm:resizeHandles val="exact"/>
        </dgm:presLayoutVars>
      </dgm:prSet>
      <dgm:spPr/>
    </dgm:pt>
    <dgm:pt modelId="{3FE066FB-B297-40E3-AF00-6C371CF18144}" type="pres">
      <dgm:prSet presAssocID="{1F0809F6-329F-4C44-969E-9740F39BF78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2AD5328-DD50-4BDB-82FA-E02D0E3E7C40}" type="presOf" srcId="{1F0809F6-329F-4C44-969E-9740F39BF782}" destId="{3FE066FB-B297-40E3-AF00-6C371CF18144}" srcOrd="0" destOrd="0" presId="urn:microsoft.com/office/officeart/2005/8/layout/vList2"/>
    <dgm:cxn modelId="{0E910A36-00DD-4F0F-A0AB-237107E9DE93}" srcId="{22FABFA8-ACEB-4EEE-905E-131E2C5A064C}" destId="{1F0809F6-329F-4C44-969E-9740F39BF782}" srcOrd="0" destOrd="0" parTransId="{4FA61FD2-B1C3-4E69-93DA-34D445421194}" sibTransId="{08A1A0CB-D907-41F6-A93B-C8D46659F89C}"/>
    <dgm:cxn modelId="{291C0015-439A-4B00-9B22-7B99D50ED770}" type="presOf" srcId="{22FABFA8-ACEB-4EEE-905E-131E2C5A064C}" destId="{5BC15ACC-4387-496F-AD18-AACDED2BDA7A}" srcOrd="0" destOrd="0" presId="urn:microsoft.com/office/officeart/2005/8/layout/vList2"/>
    <dgm:cxn modelId="{79607BD6-7CC7-44D9-857A-51B413F513BE}" type="presParOf" srcId="{5BC15ACC-4387-496F-AD18-AACDED2BDA7A}" destId="{3FE066FB-B297-40E3-AF00-6C371CF18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35EED-10A0-4B87-8B86-45C4CB14FA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00D15F6-0125-4BA2-9156-682472DF543E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вся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поцяткована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кратерами,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утворення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яких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можна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пояснити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метеоритним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бомбардуванням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Меркурія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відбувалося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на перших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етапах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еволюції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мільярди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років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тому. Великим кратерам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надано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імена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видатних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людей (Бетховен, Бах,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Шекспір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і т.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ін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.). Кратер Бетховена,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наприклад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має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діаметр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близько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625 км, а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улоговина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Калорис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- 1300 км.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Величезна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улоговина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має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пласку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поверхню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вона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поцяткована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тріщинами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й грядами.</a:t>
          </a:r>
          <a:endParaRPr lang="ru-RU" dirty="0">
            <a:solidFill>
              <a:schemeClr val="tx2"/>
            </a:solidFill>
            <a:latin typeface="Comic Sans MS" pitchFamily="66" charset="0"/>
          </a:endParaRPr>
        </a:p>
      </dgm:t>
    </dgm:pt>
    <dgm:pt modelId="{8C03FDDF-4DCD-45F2-BE32-6343001F699F}" type="parTrans" cxnId="{B81D111A-14F8-4529-8BD3-A8D358DCB7F9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68F9CA75-A7E3-4822-AB42-8D10EEBC3141}" type="sibTrans" cxnId="{B81D111A-14F8-4529-8BD3-A8D358DCB7F9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C5C9F315-ADED-424B-B034-06E558AB9870}" type="pres">
      <dgm:prSet presAssocID="{C0F35EED-10A0-4B87-8B86-45C4CB14FACD}" presName="linear" presStyleCnt="0">
        <dgm:presLayoutVars>
          <dgm:animLvl val="lvl"/>
          <dgm:resizeHandles val="exact"/>
        </dgm:presLayoutVars>
      </dgm:prSet>
      <dgm:spPr/>
    </dgm:pt>
    <dgm:pt modelId="{7A5B5CE9-DEDE-4BC5-89B2-820DE8217615}" type="pres">
      <dgm:prSet presAssocID="{600D15F6-0125-4BA2-9156-682472DF543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81D111A-14F8-4529-8BD3-A8D358DCB7F9}" srcId="{C0F35EED-10A0-4B87-8B86-45C4CB14FACD}" destId="{600D15F6-0125-4BA2-9156-682472DF543E}" srcOrd="0" destOrd="0" parTransId="{8C03FDDF-4DCD-45F2-BE32-6343001F699F}" sibTransId="{68F9CA75-A7E3-4822-AB42-8D10EEBC3141}"/>
    <dgm:cxn modelId="{67FEE12E-9EB3-4E88-B11E-837B8075BEAE}" type="presOf" srcId="{600D15F6-0125-4BA2-9156-682472DF543E}" destId="{7A5B5CE9-DEDE-4BC5-89B2-820DE8217615}" srcOrd="0" destOrd="0" presId="urn:microsoft.com/office/officeart/2005/8/layout/vList2"/>
    <dgm:cxn modelId="{2AA0AA9A-B589-4249-9394-0AF4F8391330}" type="presOf" srcId="{C0F35EED-10A0-4B87-8B86-45C4CB14FACD}" destId="{C5C9F315-ADED-424B-B034-06E558AB9870}" srcOrd="0" destOrd="0" presId="urn:microsoft.com/office/officeart/2005/8/layout/vList2"/>
    <dgm:cxn modelId="{B8CEF5B6-1AD3-4D67-AEE0-8400268FCA95}" type="presParOf" srcId="{C5C9F315-ADED-424B-B034-06E558AB9870}" destId="{7A5B5CE9-DEDE-4BC5-89B2-820DE82176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B38FF9-5E9B-4688-ABB8-C07C0F26C1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7DE54B5-AFF9-4E23-8581-0FB5EE2AB327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  <a:latin typeface="Comic Sans MS" pitchFamily="66" charset="0"/>
            </a:rPr>
            <a:t>Атмосфера Меркурія, у порівнянні із земною, сильно розріджена. За даними, отриманими з міжпланетної станції "Маринер-10", її густина не перевершує густину земної атмосфери на висоті 620 км. У складі атмосфери виявлена невелика кількість водню, гелію й кисню, містяться й деякі інертні гази, наприклад, аргон і неон.</a:t>
          </a:r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DA5CE27B-513E-4706-A756-EAB9A5E96927}" type="parTrans" cxnId="{5BDBFE58-A533-42F6-82EA-201BE9F9E5CA}">
      <dgm:prSet/>
      <dgm:spPr/>
      <dgm:t>
        <a:bodyPr/>
        <a:lstStyle/>
        <a:p>
          <a:endParaRPr lang="ru-RU"/>
        </a:p>
      </dgm:t>
    </dgm:pt>
    <dgm:pt modelId="{09AE2AE4-7BDA-4AC0-A0FA-5E89775F7D65}" type="sibTrans" cxnId="{5BDBFE58-A533-42F6-82EA-201BE9F9E5CA}">
      <dgm:prSet/>
      <dgm:spPr/>
      <dgm:t>
        <a:bodyPr/>
        <a:lstStyle/>
        <a:p>
          <a:endParaRPr lang="ru-RU"/>
        </a:p>
      </dgm:t>
    </dgm:pt>
    <dgm:pt modelId="{C3DAE705-801A-4A1C-A75F-3B086C175494}" type="pres">
      <dgm:prSet presAssocID="{74B38FF9-5E9B-4688-ABB8-C07C0F26C108}" presName="linear" presStyleCnt="0">
        <dgm:presLayoutVars>
          <dgm:animLvl val="lvl"/>
          <dgm:resizeHandles val="exact"/>
        </dgm:presLayoutVars>
      </dgm:prSet>
      <dgm:spPr/>
    </dgm:pt>
    <dgm:pt modelId="{4284314F-45C2-41B0-84F4-C960814058F1}" type="pres">
      <dgm:prSet presAssocID="{E7DE54B5-AFF9-4E23-8581-0FB5EE2AB32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AA7470-FAB6-4F94-88FB-39F967DAACD1}" type="presOf" srcId="{E7DE54B5-AFF9-4E23-8581-0FB5EE2AB327}" destId="{4284314F-45C2-41B0-84F4-C960814058F1}" srcOrd="0" destOrd="0" presId="urn:microsoft.com/office/officeart/2005/8/layout/vList2"/>
    <dgm:cxn modelId="{5BDBFE58-A533-42F6-82EA-201BE9F9E5CA}" srcId="{74B38FF9-5E9B-4688-ABB8-C07C0F26C108}" destId="{E7DE54B5-AFF9-4E23-8581-0FB5EE2AB327}" srcOrd="0" destOrd="0" parTransId="{DA5CE27B-513E-4706-A756-EAB9A5E96927}" sibTransId="{09AE2AE4-7BDA-4AC0-A0FA-5E89775F7D65}"/>
    <dgm:cxn modelId="{DE82D062-2398-4876-BE63-D72DFC02927B}" type="presOf" srcId="{74B38FF9-5E9B-4688-ABB8-C07C0F26C108}" destId="{C3DAE705-801A-4A1C-A75F-3B086C175494}" srcOrd="0" destOrd="0" presId="urn:microsoft.com/office/officeart/2005/8/layout/vList2"/>
    <dgm:cxn modelId="{64D23BD4-6A21-451D-BCF3-61D776E98E84}" type="presParOf" srcId="{C3DAE705-801A-4A1C-A75F-3B086C175494}" destId="{4284314F-45C2-41B0-84F4-C960814058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2EB690-9707-4204-A78F-EAEE1298BD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D87632B-817F-4D63-A7F7-9DE18C80E5D6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  <a:latin typeface="Comic Sans MS" pitchFamily="66" charset="0"/>
            </a:rPr>
            <a:t>У Меркурія виявлене власне дуже слабке магнітне поле, що свідчить про неповну консолідацію планети. Напруженість цього магнітного поля менша, ніж у Землі, і більша, ніж у Марса. </a:t>
          </a:r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1DA5B76D-0F15-44AE-8D60-79B44DB3C754}" type="parTrans" cxnId="{EADA3C5D-07BD-4D90-97F7-E9F716B5A613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130F1ED3-CE96-4827-AB41-6EFBD987B8A0}" type="sibTrans" cxnId="{EADA3C5D-07BD-4D90-97F7-E9F716B5A613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872C23B1-D4B5-4D4C-9222-4314D30E94A9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  <a:latin typeface="Comic Sans MS" pitchFamily="66" charset="0"/>
            </a:rPr>
            <a:t>У Меркурія виявлене власне дуже слабке </a:t>
          </a:r>
          <a:r>
            <a:rPr lang="ru-RU" b="1" smtClean="0">
              <a:solidFill>
                <a:schemeClr val="tx2"/>
              </a:solidFill>
              <a:latin typeface="Comic Sans MS" pitchFamily="66" charset="0"/>
            </a:rPr>
            <a:t>магнітне поле,</a:t>
          </a:r>
          <a:r>
            <a:rPr lang="ru-RU" smtClean="0">
              <a:solidFill>
                <a:schemeClr val="tx2"/>
              </a:solidFill>
              <a:latin typeface="Comic Sans MS" pitchFamily="66" charset="0"/>
            </a:rPr>
            <a:t> що свідчить про неповну консолідацію планети. Напруженість цього магнітного поля менша, ніж у Землі, і більша, ніж у Марса. </a:t>
          </a:r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EC7AD9D5-E6EC-48B4-B1EE-7CE25065209C}" type="parTrans" cxnId="{3E34681F-B38B-4BC4-895C-D2EC6D04AC39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F6E8781C-5DC3-49AB-84D2-2076DBDC5B01}" type="sibTrans" cxnId="{3E34681F-B38B-4BC4-895C-D2EC6D04AC39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6D8DDDD8-74FA-49C3-85CA-47BC36BA03D4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  <a:latin typeface="Comic Sans MS" pitchFamily="66" charset="0"/>
            </a:rPr>
            <a:t>Про життя на Меркурії не може бути й мови, оскільки на ньому дуже висока денна температура і відсутня вода.</a:t>
          </a:r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E49B25D9-785F-4BC1-959D-EC1AF9D3E828}" type="parTrans" cxnId="{3BC8680C-2D3F-4658-967A-5FEB8098473B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8C1E129F-D6D6-4A2F-A850-8C469AB1CCAA}" type="sibTrans" cxnId="{3BC8680C-2D3F-4658-967A-5FEB8098473B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52A4D0CC-4296-4741-821D-E02756855588}" type="pres">
      <dgm:prSet presAssocID="{EB2EB690-9707-4204-A78F-EAEE1298BDA1}" presName="linear" presStyleCnt="0">
        <dgm:presLayoutVars>
          <dgm:animLvl val="lvl"/>
          <dgm:resizeHandles val="exact"/>
        </dgm:presLayoutVars>
      </dgm:prSet>
      <dgm:spPr/>
    </dgm:pt>
    <dgm:pt modelId="{EF519139-7ECA-44D6-83C1-8E642B7DA728}" type="pres">
      <dgm:prSet presAssocID="{2D87632B-817F-4D63-A7F7-9DE18C80E5D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94DF4C8-711F-4F65-AD39-32801F8C187E}" type="pres">
      <dgm:prSet presAssocID="{130F1ED3-CE96-4827-AB41-6EFBD987B8A0}" presName="spacer" presStyleCnt="0"/>
      <dgm:spPr/>
    </dgm:pt>
    <dgm:pt modelId="{0444B09A-73A3-4BEF-BE2F-061D5964254C}" type="pres">
      <dgm:prSet presAssocID="{872C23B1-D4B5-4D4C-9222-4314D30E94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F5EC87-FB23-439C-89D8-558037977A71}" type="pres">
      <dgm:prSet presAssocID="{F6E8781C-5DC3-49AB-84D2-2076DBDC5B01}" presName="spacer" presStyleCnt="0"/>
      <dgm:spPr/>
    </dgm:pt>
    <dgm:pt modelId="{5A4B933D-0A44-4C14-B406-970C1B694A27}" type="pres">
      <dgm:prSet presAssocID="{6D8DDDD8-74FA-49C3-85CA-47BC36BA03D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5C9A1B-F211-40BB-AC7D-4F8B892DCFB2}" type="presOf" srcId="{EB2EB690-9707-4204-A78F-EAEE1298BDA1}" destId="{52A4D0CC-4296-4741-821D-E02756855588}" srcOrd="0" destOrd="0" presId="urn:microsoft.com/office/officeart/2005/8/layout/vList2"/>
    <dgm:cxn modelId="{3476B58A-D3C9-4B15-A59B-F58B61A952C9}" type="presOf" srcId="{872C23B1-D4B5-4D4C-9222-4314D30E94A9}" destId="{0444B09A-73A3-4BEF-BE2F-061D5964254C}" srcOrd="0" destOrd="0" presId="urn:microsoft.com/office/officeart/2005/8/layout/vList2"/>
    <dgm:cxn modelId="{EADA3C5D-07BD-4D90-97F7-E9F716B5A613}" srcId="{EB2EB690-9707-4204-A78F-EAEE1298BDA1}" destId="{2D87632B-817F-4D63-A7F7-9DE18C80E5D6}" srcOrd="0" destOrd="0" parTransId="{1DA5B76D-0F15-44AE-8D60-79B44DB3C754}" sibTransId="{130F1ED3-CE96-4827-AB41-6EFBD987B8A0}"/>
    <dgm:cxn modelId="{3BC8680C-2D3F-4658-967A-5FEB8098473B}" srcId="{EB2EB690-9707-4204-A78F-EAEE1298BDA1}" destId="{6D8DDDD8-74FA-49C3-85CA-47BC36BA03D4}" srcOrd="2" destOrd="0" parTransId="{E49B25D9-785F-4BC1-959D-EC1AF9D3E828}" sibTransId="{8C1E129F-D6D6-4A2F-A850-8C469AB1CCAA}"/>
    <dgm:cxn modelId="{7445671D-4312-4217-A150-5469E17D907E}" type="presOf" srcId="{6D8DDDD8-74FA-49C3-85CA-47BC36BA03D4}" destId="{5A4B933D-0A44-4C14-B406-970C1B694A27}" srcOrd="0" destOrd="0" presId="urn:microsoft.com/office/officeart/2005/8/layout/vList2"/>
    <dgm:cxn modelId="{3E34681F-B38B-4BC4-895C-D2EC6D04AC39}" srcId="{EB2EB690-9707-4204-A78F-EAEE1298BDA1}" destId="{872C23B1-D4B5-4D4C-9222-4314D30E94A9}" srcOrd="1" destOrd="0" parTransId="{EC7AD9D5-E6EC-48B4-B1EE-7CE25065209C}" sibTransId="{F6E8781C-5DC3-49AB-84D2-2076DBDC5B01}"/>
    <dgm:cxn modelId="{A1734D3C-038C-4FD5-AE97-7D8E55F6EABF}" type="presOf" srcId="{2D87632B-817F-4D63-A7F7-9DE18C80E5D6}" destId="{EF519139-7ECA-44D6-83C1-8E642B7DA728}" srcOrd="0" destOrd="0" presId="urn:microsoft.com/office/officeart/2005/8/layout/vList2"/>
    <dgm:cxn modelId="{3A9760B0-7A62-4774-A734-FE79DA65425A}" type="presParOf" srcId="{52A4D0CC-4296-4741-821D-E02756855588}" destId="{EF519139-7ECA-44D6-83C1-8E642B7DA728}" srcOrd="0" destOrd="0" presId="urn:microsoft.com/office/officeart/2005/8/layout/vList2"/>
    <dgm:cxn modelId="{A890F0E1-CD95-4F49-AF4C-128F6F9E6201}" type="presParOf" srcId="{52A4D0CC-4296-4741-821D-E02756855588}" destId="{694DF4C8-711F-4F65-AD39-32801F8C187E}" srcOrd="1" destOrd="0" presId="urn:microsoft.com/office/officeart/2005/8/layout/vList2"/>
    <dgm:cxn modelId="{03068959-A303-423A-A891-219DF7F0BEB6}" type="presParOf" srcId="{52A4D0CC-4296-4741-821D-E02756855588}" destId="{0444B09A-73A3-4BEF-BE2F-061D5964254C}" srcOrd="2" destOrd="0" presId="urn:microsoft.com/office/officeart/2005/8/layout/vList2"/>
    <dgm:cxn modelId="{B3972B7B-917C-406D-BC24-C1649E4835EC}" type="presParOf" srcId="{52A4D0CC-4296-4741-821D-E02756855588}" destId="{8DF5EC87-FB23-439C-89D8-558037977A71}" srcOrd="3" destOrd="0" presId="urn:microsoft.com/office/officeart/2005/8/layout/vList2"/>
    <dgm:cxn modelId="{A038B821-2CCC-400A-A2CC-545CF7FC7A63}" type="presParOf" srcId="{52A4D0CC-4296-4741-821D-E02756855588}" destId="{5A4B933D-0A44-4C14-B406-970C1B694A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EDFD34-695B-4B1B-8B5B-1FD082CD839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2CCD83C-81D0-4C3A-9A4C-3A09A148843A}">
      <dgm:prSet/>
      <dgm:spPr/>
      <dgm:t>
        <a:bodyPr/>
        <a:lstStyle/>
        <a:p>
          <a:pPr rtl="0"/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Венера - друга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(108 млн. км) і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найближча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 планета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Сонячної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системи.Період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обертання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- 225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діб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Під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час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нижніх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з'єднань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може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наближатися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до 40 млн. км,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тобто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ближче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будь-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якої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іншої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великої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Сонячної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b="0" dirty="0" err="1" smtClean="0">
              <a:solidFill>
                <a:schemeClr val="tx2"/>
              </a:solidFill>
              <a:latin typeface="Comic Sans MS" pitchFamily="66" charset="0"/>
            </a:rPr>
            <a:t>системи</a:t>
          </a:r>
          <a:r>
            <a:rPr lang="ru-RU" b="0" dirty="0" smtClean="0">
              <a:solidFill>
                <a:schemeClr val="tx2"/>
              </a:solidFill>
              <a:latin typeface="Comic Sans MS" pitchFamily="66" charset="0"/>
            </a:rPr>
            <a:t>. </a:t>
          </a:r>
          <a:endParaRPr lang="ru-RU" b="0" dirty="0">
            <a:solidFill>
              <a:schemeClr val="tx2"/>
            </a:solidFill>
            <a:latin typeface="Comic Sans MS" pitchFamily="66" charset="0"/>
          </a:endParaRPr>
        </a:p>
      </dgm:t>
    </dgm:pt>
    <dgm:pt modelId="{02BAD3C6-8D88-414C-A7B3-54B14FE7F027}" type="parTrans" cxnId="{DC55589E-3DB0-4F28-9FDD-7E7872393210}">
      <dgm:prSet/>
      <dgm:spPr/>
      <dgm:t>
        <a:bodyPr/>
        <a:lstStyle/>
        <a:p>
          <a:endParaRPr lang="ru-RU" b="0">
            <a:solidFill>
              <a:schemeClr val="tx2"/>
            </a:solidFill>
            <a:latin typeface="Comic Sans MS" pitchFamily="66" charset="0"/>
          </a:endParaRPr>
        </a:p>
      </dgm:t>
    </dgm:pt>
    <dgm:pt modelId="{5381D513-ABDB-412B-B463-6427E0EE586D}" type="sibTrans" cxnId="{DC55589E-3DB0-4F28-9FDD-7E7872393210}">
      <dgm:prSet/>
      <dgm:spPr/>
      <dgm:t>
        <a:bodyPr/>
        <a:lstStyle/>
        <a:p>
          <a:endParaRPr lang="ru-RU" b="0">
            <a:solidFill>
              <a:schemeClr val="tx2"/>
            </a:solidFill>
            <a:latin typeface="Comic Sans MS" pitchFamily="66" charset="0"/>
          </a:endParaRPr>
        </a:p>
      </dgm:t>
    </dgm:pt>
    <dgm:pt modelId="{23BA89E5-EF4C-4519-AA4A-1AAB2A432A9C}" type="pres">
      <dgm:prSet presAssocID="{4FEDFD34-695B-4B1B-8B5B-1FD082CD8390}" presName="linear" presStyleCnt="0">
        <dgm:presLayoutVars>
          <dgm:animLvl val="lvl"/>
          <dgm:resizeHandles val="exact"/>
        </dgm:presLayoutVars>
      </dgm:prSet>
      <dgm:spPr/>
    </dgm:pt>
    <dgm:pt modelId="{A680E7A5-ABE0-45C7-A9FF-932FF99CE881}" type="pres">
      <dgm:prSet presAssocID="{32CCD83C-81D0-4C3A-9A4C-3A09A148843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7CE0101-467A-465B-8226-66700114C48D}" type="presOf" srcId="{4FEDFD34-695B-4B1B-8B5B-1FD082CD8390}" destId="{23BA89E5-EF4C-4519-AA4A-1AAB2A432A9C}" srcOrd="0" destOrd="0" presId="urn:microsoft.com/office/officeart/2005/8/layout/vList2"/>
    <dgm:cxn modelId="{DC55589E-3DB0-4F28-9FDD-7E7872393210}" srcId="{4FEDFD34-695B-4B1B-8B5B-1FD082CD8390}" destId="{32CCD83C-81D0-4C3A-9A4C-3A09A148843A}" srcOrd="0" destOrd="0" parTransId="{02BAD3C6-8D88-414C-A7B3-54B14FE7F027}" sibTransId="{5381D513-ABDB-412B-B463-6427E0EE586D}"/>
    <dgm:cxn modelId="{0E8F4B9B-45FD-4F3D-9F26-AD8B19D02EDA}" type="presOf" srcId="{32CCD83C-81D0-4C3A-9A4C-3A09A148843A}" destId="{A680E7A5-ABE0-45C7-A9FF-932FF99CE881}" srcOrd="0" destOrd="0" presId="urn:microsoft.com/office/officeart/2005/8/layout/vList2"/>
    <dgm:cxn modelId="{AA122129-0B11-41E9-BC6C-31F10D33B39D}" type="presParOf" srcId="{23BA89E5-EF4C-4519-AA4A-1AAB2A432A9C}" destId="{A680E7A5-ABE0-45C7-A9FF-932FF99CE8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90156B-4D7B-4A99-8B34-A623B4E44C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491424-5EF7-4698-A7E7-C9AF7C0943CD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Дослідження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цієї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надзвичайно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ускладнене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через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її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дуже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щільну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і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могутню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атмосферу,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складається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на 95% з молекул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вуглекислого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газу С0</a:t>
          </a:r>
          <a:r>
            <a:rPr lang="ru-RU" baseline="-25000" dirty="0" smtClean="0">
              <a:solidFill>
                <a:schemeClr val="tx2"/>
              </a:solidFill>
              <a:latin typeface="Comic Sans MS" pitchFamily="66" charset="0"/>
            </a:rPr>
            <a:t>2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приблизно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2% азоту й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інертних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газів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близько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0,1%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кисню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невеликої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кількості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окису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карбону,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хромоводню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й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фтороводню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і 0,1%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водяної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пари.</a:t>
          </a:r>
          <a:endParaRPr lang="ru-RU" dirty="0">
            <a:solidFill>
              <a:schemeClr val="tx2"/>
            </a:solidFill>
            <a:latin typeface="Comic Sans MS" pitchFamily="66" charset="0"/>
          </a:endParaRPr>
        </a:p>
      </dgm:t>
    </dgm:pt>
    <dgm:pt modelId="{7C0DA4B4-6658-44EB-B731-ECDF7C8432DF}" type="parTrans" cxnId="{C0921B70-7FCA-4BAB-B2D6-37271EA8C48D}">
      <dgm:prSet/>
      <dgm:spPr/>
      <dgm:t>
        <a:bodyPr/>
        <a:lstStyle/>
        <a:p>
          <a:endParaRPr lang="ru-RU"/>
        </a:p>
      </dgm:t>
    </dgm:pt>
    <dgm:pt modelId="{BE2E0C3B-C947-487E-ACBE-4C75D576B6D4}" type="sibTrans" cxnId="{C0921B70-7FCA-4BAB-B2D6-37271EA8C48D}">
      <dgm:prSet/>
      <dgm:spPr/>
      <dgm:t>
        <a:bodyPr/>
        <a:lstStyle/>
        <a:p>
          <a:endParaRPr lang="ru-RU"/>
        </a:p>
      </dgm:t>
    </dgm:pt>
    <dgm:pt modelId="{A15B0CCD-A370-47DD-8318-3B6FDB4D454A}" type="pres">
      <dgm:prSet presAssocID="{6690156B-4D7B-4A99-8B34-A623B4E44CE3}" presName="linear" presStyleCnt="0">
        <dgm:presLayoutVars>
          <dgm:animLvl val="lvl"/>
          <dgm:resizeHandles val="exact"/>
        </dgm:presLayoutVars>
      </dgm:prSet>
      <dgm:spPr/>
    </dgm:pt>
    <dgm:pt modelId="{6BD4B424-8302-4A43-85BE-9C0E7DCC1EE7}" type="pres">
      <dgm:prSet presAssocID="{65491424-5EF7-4698-A7E7-C9AF7C0943C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0921B70-7FCA-4BAB-B2D6-37271EA8C48D}" srcId="{6690156B-4D7B-4A99-8B34-A623B4E44CE3}" destId="{65491424-5EF7-4698-A7E7-C9AF7C0943CD}" srcOrd="0" destOrd="0" parTransId="{7C0DA4B4-6658-44EB-B731-ECDF7C8432DF}" sibTransId="{BE2E0C3B-C947-487E-ACBE-4C75D576B6D4}"/>
    <dgm:cxn modelId="{74E48C1C-034A-4EB0-9ABD-CF519E67B91A}" type="presOf" srcId="{65491424-5EF7-4698-A7E7-C9AF7C0943CD}" destId="{6BD4B424-8302-4A43-85BE-9C0E7DCC1EE7}" srcOrd="0" destOrd="0" presId="urn:microsoft.com/office/officeart/2005/8/layout/vList2"/>
    <dgm:cxn modelId="{1A63D5CC-E8F9-4FCA-A3B5-7DC8A2EBB437}" type="presOf" srcId="{6690156B-4D7B-4A99-8B34-A623B4E44CE3}" destId="{A15B0CCD-A370-47DD-8318-3B6FDB4D454A}" srcOrd="0" destOrd="0" presId="urn:microsoft.com/office/officeart/2005/8/layout/vList2"/>
    <dgm:cxn modelId="{2C936FBA-387B-4FBE-B956-FC5CEEAA39F4}" type="presParOf" srcId="{A15B0CCD-A370-47DD-8318-3B6FDB4D454A}" destId="{6BD4B424-8302-4A43-85BE-9C0E7DCC1EE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A776F9-BE99-4FC8-A9EA-22157E9189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0B7134-9B78-4AEB-ADC9-250C3053D965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Рельєф:складчасті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гірські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системи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з перепадом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висот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2 до З км,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терасові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вулканічні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кальдери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протяжні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лавові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потоки і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заплутана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мережа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розламів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Цей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рельєф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виник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у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період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інтенсивної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ендогенної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активності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Венери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припинилася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менш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1 млрд.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років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тому.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Венери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відносно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більш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гладка,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ніж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Місяця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dirty="0">
            <a:solidFill>
              <a:schemeClr val="tx2"/>
            </a:solidFill>
            <a:latin typeface="Comic Sans MS" pitchFamily="66" charset="0"/>
          </a:endParaRPr>
        </a:p>
      </dgm:t>
    </dgm:pt>
    <dgm:pt modelId="{A2380667-7A9B-4D13-AFE0-3DE7D389603A}" type="parTrans" cxnId="{92F9B855-32EB-4882-82BA-77A0665E8960}">
      <dgm:prSet/>
      <dgm:spPr/>
      <dgm:t>
        <a:bodyPr/>
        <a:lstStyle/>
        <a:p>
          <a:endParaRPr lang="ru-RU"/>
        </a:p>
      </dgm:t>
    </dgm:pt>
    <dgm:pt modelId="{28741065-B15B-4690-802E-A41F9B2122E2}" type="sibTrans" cxnId="{92F9B855-32EB-4882-82BA-77A0665E8960}">
      <dgm:prSet/>
      <dgm:spPr/>
      <dgm:t>
        <a:bodyPr/>
        <a:lstStyle/>
        <a:p>
          <a:endParaRPr lang="ru-RU"/>
        </a:p>
      </dgm:t>
    </dgm:pt>
    <dgm:pt modelId="{6F469D2C-155C-4692-A723-676D202248A9}" type="pres">
      <dgm:prSet presAssocID="{9FA776F9-BE99-4FC8-A9EA-22157E918971}" presName="linear" presStyleCnt="0">
        <dgm:presLayoutVars>
          <dgm:animLvl val="lvl"/>
          <dgm:resizeHandles val="exact"/>
        </dgm:presLayoutVars>
      </dgm:prSet>
      <dgm:spPr/>
    </dgm:pt>
    <dgm:pt modelId="{EB29D73D-B10E-4010-B113-011F2C39EACC}" type="pres">
      <dgm:prSet presAssocID="{5F0B7134-9B78-4AEB-ADC9-250C3053D96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2F9B855-32EB-4882-82BA-77A0665E8960}" srcId="{9FA776F9-BE99-4FC8-A9EA-22157E918971}" destId="{5F0B7134-9B78-4AEB-ADC9-250C3053D965}" srcOrd="0" destOrd="0" parTransId="{A2380667-7A9B-4D13-AFE0-3DE7D389603A}" sibTransId="{28741065-B15B-4690-802E-A41F9B2122E2}"/>
    <dgm:cxn modelId="{C85D2EF7-68EB-467A-BD52-CD356B6DBA6F}" type="presOf" srcId="{5F0B7134-9B78-4AEB-ADC9-250C3053D965}" destId="{EB29D73D-B10E-4010-B113-011F2C39EACC}" srcOrd="0" destOrd="0" presId="urn:microsoft.com/office/officeart/2005/8/layout/vList2"/>
    <dgm:cxn modelId="{5368D4C4-224E-4EF5-8B83-C4C56FC87CEB}" type="presOf" srcId="{9FA776F9-BE99-4FC8-A9EA-22157E918971}" destId="{6F469D2C-155C-4692-A723-676D202248A9}" srcOrd="0" destOrd="0" presId="urn:microsoft.com/office/officeart/2005/8/layout/vList2"/>
    <dgm:cxn modelId="{12BD9CD3-E8E7-47C2-A7A4-B525E8744D0A}" type="presParOf" srcId="{6F469D2C-155C-4692-A723-676D202248A9}" destId="{EB29D73D-B10E-4010-B113-011F2C39EA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66754E4-FDD8-438A-8A7F-2E13B85AB9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F7D0DD-E9A4-4E33-9FE9-CE697FB62CBC}">
      <dgm:prSet/>
      <dgm:spPr/>
      <dgm:t>
        <a:bodyPr/>
        <a:lstStyle/>
        <a:p>
          <a:pPr rtl="0"/>
          <a:r>
            <a:rPr lang="ru-RU" b="0" i="0" smtClean="0">
              <a:solidFill>
                <a:schemeClr val="tx2"/>
              </a:solidFill>
              <a:latin typeface="Comic Sans MS" pitchFamily="66" charset="0"/>
            </a:rPr>
            <a:t>Венера обертається в зворотний бік у порівнянні із Землею й іншими планетами.</a:t>
          </a:r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89DC1EB1-E13B-4F13-BB00-554B1C333E10}" type="parTrans" cxnId="{B46374FF-D62C-412D-BA9E-68B6D21E9CAA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7CF02E49-41D6-446A-8E15-66603B62B578}" type="sibTrans" cxnId="{B46374FF-D62C-412D-BA9E-68B6D21E9CAA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DA2851EF-7DCB-477C-9905-E3AE8B80C445}">
      <dgm:prSet/>
      <dgm:spPr/>
      <dgm:t>
        <a:bodyPr/>
        <a:lstStyle/>
        <a:p>
          <a:pPr rtl="0"/>
          <a:r>
            <a:rPr lang="ru-RU" smtClean="0">
              <a:solidFill>
                <a:schemeClr val="tx2"/>
              </a:solidFill>
              <a:latin typeface="Comic Sans MS" pitchFamily="66" charset="0"/>
            </a:rPr>
            <a:t>За морфологічним виглядом поверхні Венера, як і Марс, є "мертвою" планетою, що втратила ендогенну активність і магнітне поле. Супутників Венера не має.</a:t>
          </a:r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BC97A653-32DB-403F-BF42-A5569E188D58}" type="parTrans" cxnId="{9FF6E738-9D89-4D1B-B936-D01D26BA8677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AAA84E99-223E-4AAA-84EC-C0E69193D713}" type="sibTrans" cxnId="{9FF6E738-9D89-4D1B-B936-D01D26BA8677}">
      <dgm:prSet/>
      <dgm:spPr/>
      <dgm:t>
        <a:bodyPr/>
        <a:lstStyle/>
        <a:p>
          <a:endParaRPr lang="ru-RU">
            <a:solidFill>
              <a:schemeClr val="tx2"/>
            </a:solidFill>
            <a:latin typeface="Comic Sans MS" pitchFamily="66" charset="0"/>
          </a:endParaRPr>
        </a:p>
      </dgm:t>
    </dgm:pt>
    <dgm:pt modelId="{B4B2ADDC-16C1-4190-BCE2-2722ACA1FFA7}" type="pres">
      <dgm:prSet presAssocID="{C66754E4-FDD8-438A-8A7F-2E13B85AB9C9}" presName="linear" presStyleCnt="0">
        <dgm:presLayoutVars>
          <dgm:animLvl val="lvl"/>
          <dgm:resizeHandles val="exact"/>
        </dgm:presLayoutVars>
      </dgm:prSet>
      <dgm:spPr/>
    </dgm:pt>
    <dgm:pt modelId="{B07E96CF-A08E-422C-A735-EC0CCE3437F0}" type="pres">
      <dgm:prSet presAssocID="{7EF7D0DD-E9A4-4E33-9FE9-CE697FB62CB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153B99-D9CE-4B70-B375-FB9892F522E4}" type="pres">
      <dgm:prSet presAssocID="{7CF02E49-41D6-446A-8E15-66603B62B578}" presName="spacer" presStyleCnt="0"/>
      <dgm:spPr/>
    </dgm:pt>
    <dgm:pt modelId="{C1EA430D-1070-4BB1-B82D-57846CBBD23A}" type="pres">
      <dgm:prSet presAssocID="{DA2851EF-7DCB-477C-9905-E3AE8B80C44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FF6E738-9D89-4D1B-B936-D01D26BA8677}" srcId="{C66754E4-FDD8-438A-8A7F-2E13B85AB9C9}" destId="{DA2851EF-7DCB-477C-9905-E3AE8B80C445}" srcOrd="1" destOrd="0" parTransId="{BC97A653-32DB-403F-BF42-A5569E188D58}" sibTransId="{AAA84E99-223E-4AAA-84EC-C0E69193D713}"/>
    <dgm:cxn modelId="{FD932625-DDD1-42B6-8E71-8F7E4FC1AD06}" type="presOf" srcId="{DA2851EF-7DCB-477C-9905-E3AE8B80C445}" destId="{C1EA430D-1070-4BB1-B82D-57846CBBD23A}" srcOrd="0" destOrd="0" presId="urn:microsoft.com/office/officeart/2005/8/layout/vList2"/>
    <dgm:cxn modelId="{D6E47514-2CD0-461B-80C7-E0C9B1E7709D}" type="presOf" srcId="{C66754E4-FDD8-438A-8A7F-2E13B85AB9C9}" destId="{B4B2ADDC-16C1-4190-BCE2-2722ACA1FFA7}" srcOrd="0" destOrd="0" presId="urn:microsoft.com/office/officeart/2005/8/layout/vList2"/>
    <dgm:cxn modelId="{D142FC7D-B1F5-4516-9D5A-DFA894A42A21}" type="presOf" srcId="{7EF7D0DD-E9A4-4E33-9FE9-CE697FB62CBC}" destId="{B07E96CF-A08E-422C-A735-EC0CCE3437F0}" srcOrd="0" destOrd="0" presId="urn:microsoft.com/office/officeart/2005/8/layout/vList2"/>
    <dgm:cxn modelId="{B46374FF-D62C-412D-BA9E-68B6D21E9CAA}" srcId="{C66754E4-FDD8-438A-8A7F-2E13B85AB9C9}" destId="{7EF7D0DD-E9A4-4E33-9FE9-CE697FB62CBC}" srcOrd="0" destOrd="0" parTransId="{89DC1EB1-E13B-4F13-BB00-554B1C333E10}" sibTransId="{7CF02E49-41D6-446A-8E15-66603B62B578}"/>
    <dgm:cxn modelId="{F75696D9-809B-4D50-93A2-F3738CC8F800}" type="presParOf" srcId="{B4B2ADDC-16C1-4190-BCE2-2722ACA1FFA7}" destId="{B07E96CF-A08E-422C-A735-EC0CCE3437F0}" srcOrd="0" destOrd="0" presId="urn:microsoft.com/office/officeart/2005/8/layout/vList2"/>
    <dgm:cxn modelId="{2EB21E0F-0313-4353-9B6D-C59228BAF133}" type="presParOf" srcId="{B4B2ADDC-16C1-4190-BCE2-2722ACA1FFA7}" destId="{40153B99-D9CE-4B70-B375-FB9892F522E4}" srcOrd="1" destOrd="0" presId="urn:microsoft.com/office/officeart/2005/8/layout/vList2"/>
    <dgm:cxn modelId="{16E35FC5-2D5E-4697-9DE8-AEACD17A58AF}" type="presParOf" srcId="{B4B2ADDC-16C1-4190-BCE2-2722ACA1FFA7}" destId="{C1EA430D-1070-4BB1-B82D-57846CBBD2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400DE5-B576-42B1-8A70-6D2C5D70C7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219A9D-CEFA-4B39-88F3-5DB647A18308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Ендогенна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активність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триває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вже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протягом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4,6 млрд.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років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Подібно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інших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планет, Земля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рухається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по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еліптичній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орбіті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Відстань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в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різних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точках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орбіти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неоднакова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Середня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відстань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складає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приблизно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149,6 млн. км. У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процесі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руху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нашої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площина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земного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екватора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(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нахилена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площини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орбіти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під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кутом 23°26,5')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переміщається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паралельно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самої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себе таким чином,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в одних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ділянках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орбіти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земна куля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нахилена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північною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півкулею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, а в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інших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 - </a:t>
          </a:r>
          <a:r>
            <a:rPr lang="ru-RU" dirty="0" err="1" smtClean="0">
              <a:solidFill>
                <a:schemeClr val="tx2"/>
              </a:solidFill>
              <a:latin typeface="Comic Sans MS" pitchFamily="66" charset="0"/>
            </a:rPr>
            <a:t>південною</a:t>
          </a:r>
          <a:r>
            <a:rPr lang="ru-RU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dirty="0">
            <a:solidFill>
              <a:schemeClr val="tx2"/>
            </a:solidFill>
            <a:latin typeface="Comic Sans MS" pitchFamily="66" charset="0"/>
          </a:endParaRPr>
        </a:p>
      </dgm:t>
    </dgm:pt>
    <dgm:pt modelId="{DC4AA3CF-AD38-447E-9EFF-C77AD73915CE}" type="parTrans" cxnId="{ECE51C38-7B52-42EE-B242-561E870AEF9D}">
      <dgm:prSet/>
      <dgm:spPr/>
      <dgm:t>
        <a:bodyPr/>
        <a:lstStyle/>
        <a:p>
          <a:endParaRPr lang="ru-RU"/>
        </a:p>
      </dgm:t>
    </dgm:pt>
    <dgm:pt modelId="{5495501E-C577-45D9-99E7-3426029C9ABB}" type="sibTrans" cxnId="{ECE51C38-7B52-42EE-B242-561E870AEF9D}">
      <dgm:prSet/>
      <dgm:spPr/>
      <dgm:t>
        <a:bodyPr/>
        <a:lstStyle/>
        <a:p>
          <a:endParaRPr lang="ru-RU"/>
        </a:p>
      </dgm:t>
    </dgm:pt>
    <dgm:pt modelId="{CB074C16-3A0E-4108-B7B6-D53134100EAC}" type="pres">
      <dgm:prSet presAssocID="{65400DE5-B576-42B1-8A70-6D2C5D70C78A}" presName="linear" presStyleCnt="0">
        <dgm:presLayoutVars>
          <dgm:animLvl val="lvl"/>
          <dgm:resizeHandles val="exact"/>
        </dgm:presLayoutVars>
      </dgm:prSet>
      <dgm:spPr/>
    </dgm:pt>
    <dgm:pt modelId="{2E7FD08B-4C1B-4878-BF89-B71F80E7C60B}" type="pres">
      <dgm:prSet presAssocID="{5F219A9D-CEFA-4B39-88F3-5DB647A1830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CE51C38-7B52-42EE-B242-561E870AEF9D}" srcId="{65400DE5-B576-42B1-8A70-6D2C5D70C78A}" destId="{5F219A9D-CEFA-4B39-88F3-5DB647A18308}" srcOrd="0" destOrd="0" parTransId="{DC4AA3CF-AD38-447E-9EFF-C77AD73915CE}" sibTransId="{5495501E-C577-45D9-99E7-3426029C9ABB}"/>
    <dgm:cxn modelId="{78E13050-3712-46B9-AFC1-E8D4B54B0CC4}" type="presOf" srcId="{65400DE5-B576-42B1-8A70-6D2C5D70C78A}" destId="{CB074C16-3A0E-4108-B7B6-D53134100EAC}" srcOrd="0" destOrd="0" presId="urn:microsoft.com/office/officeart/2005/8/layout/vList2"/>
    <dgm:cxn modelId="{95244A70-3F0F-4E18-B313-80FBBD545699}" type="presOf" srcId="{5F219A9D-CEFA-4B39-88F3-5DB647A18308}" destId="{2E7FD08B-4C1B-4878-BF89-B71F80E7C60B}" srcOrd="0" destOrd="0" presId="urn:microsoft.com/office/officeart/2005/8/layout/vList2"/>
    <dgm:cxn modelId="{5F2776C8-0372-4D6F-A8D6-3742CD1FD6CF}" type="presParOf" srcId="{CB074C16-3A0E-4108-B7B6-D53134100EAC}" destId="{2E7FD08B-4C1B-4878-BF89-B71F80E7C6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A72CF-0277-4EBB-979B-007D44F42DF9}">
      <dsp:nvSpPr>
        <dsp:cNvPr id="0" name=""/>
        <dsp:cNvSpPr/>
      </dsp:nvSpPr>
      <dsp:spPr>
        <a:xfrm>
          <a:off x="0" y="0"/>
          <a:ext cx="3744416" cy="4462087"/>
        </a:xfrm>
        <a:prstGeom prst="roundRect">
          <a:avLst/>
        </a:prstGeom>
        <a:solidFill>
          <a:schemeClr val="accent1"/>
        </a:solidFill>
        <a:ln w="28575" cap="flat" cmpd="sng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2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Меркурій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є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ендогенне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пасивною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планетою і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знаходиться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, очевидно, на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примітивній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стадії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корового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розвитку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. Планета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розташована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відстані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58 млн. км.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Повний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оберт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небі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завершує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за 88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діб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період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обертання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Меркурія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своєї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осі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дорівнює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58,65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Доби.Таке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обертання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є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динамічно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стійким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Сонячна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доба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Меркурії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триває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176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днів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sz="18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182787" y="182787"/>
        <a:ext cx="3378842" cy="40965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A019D-B0D3-4917-BCA8-F7E81B38F895}">
      <dsp:nvSpPr>
        <dsp:cNvPr id="0" name=""/>
        <dsp:cNvSpPr/>
      </dsp:nvSpPr>
      <dsp:spPr>
        <a:xfrm>
          <a:off x="0" y="0"/>
          <a:ext cx="3513584" cy="3823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solidFill>
                <a:schemeClr val="tx2"/>
              </a:solidFill>
              <a:latin typeface="Comic Sans MS" pitchFamily="66" charset="0"/>
            </a:rPr>
            <a:t>Велику частину поверхні Землі (до 71%) займає Світовий океан. На континентах планети поширені рівнини, переважно низинні, незначну частину поверхні планети займають гори і глибоководні западини на дні океанів.</a:t>
          </a:r>
          <a:endParaRPr lang="ru-RU" sz="1900" b="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171519" y="171519"/>
        <a:ext cx="3170546" cy="348052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ADB67-DBB9-444C-BBA5-BF59D377D825}">
      <dsp:nvSpPr>
        <dsp:cNvPr id="0" name=""/>
        <dsp:cNvSpPr/>
      </dsp:nvSpPr>
      <dsp:spPr>
        <a:xfrm>
          <a:off x="0" y="213483"/>
          <a:ext cx="2937520" cy="5765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smtClean="0">
              <a:solidFill>
                <a:schemeClr val="tx2"/>
              </a:solidFill>
              <a:latin typeface="Comic Sans MS" pitchFamily="66" charset="0"/>
            </a:rPr>
            <a:t>Основними газами, що входять до складу нижніх шарів атмосфери, є азот (близько 78%), кисень (близько 21%) і аргон (близько 1%). Інших газів в атмосфері Землі дуже мало, наприклад вуглекислого газу близько 0,03%. </a:t>
          </a:r>
          <a:endParaRPr lang="ru-RU" sz="2200" b="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143398" y="356881"/>
        <a:ext cx="2650724" cy="54789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83AFA-9BA7-4567-BC96-34DB5FC80577}">
      <dsp:nvSpPr>
        <dsp:cNvPr id="0" name=""/>
        <dsp:cNvSpPr/>
      </dsp:nvSpPr>
      <dsp:spPr>
        <a:xfrm>
          <a:off x="0" y="8215"/>
          <a:ext cx="9144000" cy="2260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На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зоряному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небі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вона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виглядає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як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немиготлива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цятка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червоного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кольору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, яка час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часу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значно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перевершує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за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блиском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зорі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першої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величини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. Марс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періодично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підходить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на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відстань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до 57 млн. км,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значно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ближче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ніж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будь-яка планета,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крім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b="0" kern="1200" dirty="0" err="1" smtClean="0">
              <a:solidFill>
                <a:schemeClr val="tx2"/>
              </a:solidFill>
              <a:latin typeface="Comic Sans MS" pitchFamily="66" charset="0"/>
            </a:rPr>
            <a:t>Венери</a:t>
          </a:r>
          <a:r>
            <a:rPr lang="ru-RU" sz="2300" b="0" kern="120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sz="2300" b="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110346" y="118561"/>
        <a:ext cx="8923308" cy="20397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67DF3-8BC3-44A6-A901-98D7B3877E30}">
      <dsp:nvSpPr>
        <dsp:cNvPr id="0" name=""/>
        <dsp:cNvSpPr/>
      </dsp:nvSpPr>
      <dsp:spPr>
        <a:xfrm>
          <a:off x="0" y="99479"/>
          <a:ext cx="4290864" cy="542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solidFill>
                <a:schemeClr val="tx2"/>
              </a:solidFill>
              <a:latin typeface="Comic Sans MS" pitchFamily="66" charset="0"/>
            </a:rPr>
            <a:t>В атмосфері Марса спостерігаються хмари і присутній більш-менш щільний серпанок із дрібних часток пилу й кристаликів льоду. За відсутності хмар видно, Що газова оболонка Марса значно прозоріша, ніж земна, і ультрафіолетові промені, небезпечні для живих організмів, впливають на планету. Сонячна доба на Марсі триває 24 години 39 хв. Марсіанський рік триває близько 686,9 днів.</a:t>
          </a:r>
          <a:endParaRPr lang="ru-RU" sz="2000" b="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209463" y="308942"/>
        <a:ext cx="3871938" cy="50098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066FB-B297-40E3-AF00-6C371CF18144}">
      <dsp:nvSpPr>
        <dsp:cNvPr id="0" name=""/>
        <dsp:cNvSpPr/>
      </dsp:nvSpPr>
      <dsp:spPr>
        <a:xfrm>
          <a:off x="0" y="49863"/>
          <a:ext cx="7315200" cy="343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Марса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дуже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розчленована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, на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ній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є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великі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каньйони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численні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високі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уступи й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схили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. У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зразках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ґрунту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з Марса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був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виявлений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великий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вміст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окислів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силіцію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 й </a:t>
          </a:r>
          <a:r>
            <a:rPr lang="ru-RU" sz="3000" b="0" kern="1200" dirty="0" err="1" smtClean="0">
              <a:solidFill>
                <a:schemeClr val="tx2"/>
              </a:solidFill>
              <a:latin typeface="Comic Sans MS" pitchFamily="66" charset="0"/>
            </a:rPr>
            <a:t>феруму</a:t>
          </a:r>
          <a:r>
            <a:rPr lang="ru-RU" sz="3000" b="0" kern="1200" dirty="0" smtClean="0">
              <a:solidFill>
                <a:schemeClr val="tx2"/>
              </a:solidFill>
              <a:latin typeface="Comic Sans MS" pitchFamily="66" charset="0"/>
            </a:rPr>
            <a:t>. </a:t>
          </a:r>
          <a:endParaRPr lang="ru-RU" sz="3000" b="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167917" y="217780"/>
        <a:ext cx="6979366" cy="3103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B5CE9-DEDE-4BC5-89B2-820DE8217615}">
      <dsp:nvSpPr>
        <dsp:cNvPr id="0" name=""/>
        <dsp:cNvSpPr/>
      </dsp:nvSpPr>
      <dsp:spPr>
        <a:xfrm>
          <a:off x="0" y="268456"/>
          <a:ext cx="3744416" cy="40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вся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поцяткована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кратерами,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утворення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яких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можна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пояснити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метеоритним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бомбардуванням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Меркурія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відбувалося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на перших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етапах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еволюції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мільярди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років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тому. Великим кратерам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надано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імена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видатних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людей (Бетховен, Бах,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Шекспір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і т.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ін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.). Кратер Бетховена,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наприклад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має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діаметр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близько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625 км, а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улоговина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Калорис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- 1300 км.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Величезна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улоговина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має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пласку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поверхню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, вона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поцяткована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500" kern="1200" dirty="0" err="1" smtClean="0">
              <a:solidFill>
                <a:schemeClr val="tx2"/>
              </a:solidFill>
              <a:latin typeface="Comic Sans MS" pitchFamily="66" charset="0"/>
            </a:rPr>
            <a:t>тріщинами</a:t>
          </a:r>
          <a:r>
            <a:rPr lang="ru-RU" sz="1500" kern="1200" dirty="0" smtClean="0">
              <a:solidFill>
                <a:schemeClr val="tx2"/>
              </a:solidFill>
              <a:latin typeface="Comic Sans MS" pitchFamily="66" charset="0"/>
            </a:rPr>
            <a:t> й грядами.</a:t>
          </a:r>
          <a:endParaRPr lang="ru-RU" sz="15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182787" y="451243"/>
        <a:ext cx="3378842" cy="3706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4314F-45C2-41B0-84F4-C960814058F1}">
      <dsp:nvSpPr>
        <dsp:cNvPr id="0" name=""/>
        <dsp:cNvSpPr/>
      </dsp:nvSpPr>
      <dsp:spPr>
        <a:xfrm>
          <a:off x="0" y="208432"/>
          <a:ext cx="4176464" cy="5559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2"/>
              </a:solidFill>
              <a:latin typeface="Comic Sans MS" pitchFamily="66" charset="0"/>
            </a:rPr>
            <a:t>Атмосфера Меркурія, у порівнянні із земною, сильно розріджена. За даними, отриманими з міжпланетної станції "Маринер-10", її густина не перевершує густину земної атмосфери на висоті 620 км. У складі атмосфери виявлена невелика кількість водню, гелію й кисню, містяться й деякі інертні гази, наприклад, аргон і неон.</a:t>
          </a:r>
          <a:endParaRPr lang="ru-RU" sz="220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203878" y="412310"/>
        <a:ext cx="3768708" cy="5152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19139-7ECA-44D6-83C1-8E642B7DA728}">
      <dsp:nvSpPr>
        <dsp:cNvPr id="0" name=""/>
        <dsp:cNvSpPr/>
      </dsp:nvSpPr>
      <dsp:spPr>
        <a:xfrm>
          <a:off x="0" y="299511"/>
          <a:ext cx="73152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2"/>
              </a:solidFill>
              <a:latin typeface="Comic Sans MS" pitchFamily="66" charset="0"/>
            </a:rPr>
            <a:t>У Меркурія виявлене власне дуже слабке магнітне поле, що свідчить про неповну консолідацію планети. Напруженість цього магнітного поля менша, ніж у Землі, і більша, ніж у Марса. </a:t>
          </a:r>
          <a:endParaRPr lang="ru-RU" sz="220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85444" y="384955"/>
        <a:ext cx="7144312" cy="1579432"/>
      </dsp:txXfrm>
    </dsp:sp>
    <dsp:sp modelId="{0444B09A-73A3-4BEF-BE2F-061D5964254C}">
      <dsp:nvSpPr>
        <dsp:cNvPr id="0" name=""/>
        <dsp:cNvSpPr/>
      </dsp:nvSpPr>
      <dsp:spPr>
        <a:xfrm>
          <a:off x="0" y="2113191"/>
          <a:ext cx="73152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2"/>
              </a:solidFill>
              <a:latin typeface="Comic Sans MS" pitchFamily="66" charset="0"/>
            </a:rPr>
            <a:t>У Меркурія виявлене власне дуже слабке </a:t>
          </a:r>
          <a:r>
            <a:rPr lang="ru-RU" sz="2200" b="1" kern="1200" smtClean="0">
              <a:solidFill>
                <a:schemeClr val="tx2"/>
              </a:solidFill>
              <a:latin typeface="Comic Sans MS" pitchFamily="66" charset="0"/>
            </a:rPr>
            <a:t>магнітне поле,</a:t>
          </a:r>
          <a:r>
            <a:rPr lang="ru-RU" sz="2200" kern="1200" smtClean="0">
              <a:solidFill>
                <a:schemeClr val="tx2"/>
              </a:solidFill>
              <a:latin typeface="Comic Sans MS" pitchFamily="66" charset="0"/>
            </a:rPr>
            <a:t> що свідчить про неповну консолідацію планети. Напруженість цього магнітного поля менша, ніж у Землі, і більша, ніж у Марса. </a:t>
          </a:r>
          <a:endParaRPr lang="ru-RU" sz="220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85444" y="2198635"/>
        <a:ext cx="7144312" cy="1579432"/>
      </dsp:txXfrm>
    </dsp:sp>
    <dsp:sp modelId="{5A4B933D-0A44-4C14-B406-970C1B694A27}">
      <dsp:nvSpPr>
        <dsp:cNvPr id="0" name=""/>
        <dsp:cNvSpPr/>
      </dsp:nvSpPr>
      <dsp:spPr>
        <a:xfrm>
          <a:off x="0" y="3926872"/>
          <a:ext cx="7315200" cy="175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>
              <a:solidFill>
                <a:schemeClr val="tx2"/>
              </a:solidFill>
              <a:latin typeface="Comic Sans MS" pitchFamily="66" charset="0"/>
            </a:rPr>
            <a:t>Про життя на Меркурії не може бути й мови, оскільки на ньому дуже висока денна температура і відсутня вода.</a:t>
          </a:r>
          <a:endParaRPr lang="ru-RU" sz="220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85444" y="4012316"/>
        <a:ext cx="7144312" cy="1579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0E7A5-ABE0-45C7-A9FF-932FF99CE881}">
      <dsp:nvSpPr>
        <dsp:cNvPr id="0" name=""/>
        <dsp:cNvSpPr/>
      </dsp:nvSpPr>
      <dsp:spPr>
        <a:xfrm>
          <a:off x="0" y="256475"/>
          <a:ext cx="7056784" cy="252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Венера - друга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(108 млн. км) і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найближча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 планета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Сонячної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системи.Період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обертання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- 225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діб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Під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час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нижніх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з'єднань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може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наближатися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до 40 млн. км,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тобто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ближче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будь-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якої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іншої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великої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Сонячної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200" b="0" kern="1200" dirty="0" err="1" smtClean="0">
              <a:solidFill>
                <a:schemeClr val="tx2"/>
              </a:solidFill>
              <a:latin typeface="Comic Sans MS" pitchFamily="66" charset="0"/>
            </a:rPr>
            <a:t>системи</a:t>
          </a:r>
          <a:r>
            <a:rPr lang="ru-RU" sz="2200" b="0" kern="1200" dirty="0" smtClean="0">
              <a:solidFill>
                <a:schemeClr val="tx2"/>
              </a:solidFill>
              <a:latin typeface="Comic Sans MS" pitchFamily="66" charset="0"/>
            </a:rPr>
            <a:t>. </a:t>
          </a:r>
          <a:endParaRPr lang="ru-RU" sz="2200" b="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123139" y="379614"/>
        <a:ext cx="6810506" cy="22762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4B424-8302-4A43-85BE-9C0E7DCC1EE7}">
      <dsp:nvSpPr>
        <dsp:cNvPr id="0" name=""/>
        <dsp:cNvSpPr/>
      </dsp:nvSpPr>
      <dsp:spPr>
        <a:xfrm>
          <a:off x="0" y="10064"/>
          <a:ext cx="4248472" cy="5812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Дослідження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цієї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надзвичайно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ускладнене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через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її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дуже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щільну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і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могутню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атмосферу,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складається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на 95% з молекул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вуглекислого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газу С0</a:t>
          </a:r>
          <a:r>
            <a:rPr lang="ru-RU" sz="2300" kern="1200" baseline="-25000" dirty="0" smtClean="0">
              <a:solidFill>
                <a:schemeClr val="tx2"/>
              </a:solidFill>
              <a:latin typeface="Comic Sans MS" pitchFamily="66" charset="0"/>
            </a:rPr>
            <a:t>2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приблизно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2% азоту й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інертних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газів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близько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0,1%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кисню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невеликої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кількості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окису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карбону,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хромоводню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й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фтороводню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, і 0,1% </a:t>
          </a:r>
          <a:r>
            <a:rPr lang="ru-RU" sz="2300" kern="1200" dirty="0" err="1" smtClean="0">
              <a:solidFill>
                <a:schemeClr val="tx2"/>
              </a:solidFill>
              <a:latin typeface="Comic Sans MS" pitchFamily="66" charset="0"/>
            </a:rPr>
            <a:t>водяної</a:t>
          </a:r>
          <a:r>
            <a:rPr lang="ru-RU" sz="2300" kern="1200" dirty="0" smtClean="0">
              <a:solidFill>
                <a:schemeClr val="tx2"/>
              </a:solidFill>
              <a:latin typeface="Comic Sans MS" pitchFamily="66" charset="0"/>
            </a:rPr>
            <a:t> пари.</a:t>
          </a:r>
          <a:endParaRPr lang="ru-RU" sz="23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207393" y="217457"/>
        <a:ext cx="3833686" cy="53977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9D73D-B10E-4010-B113-011F2C39EACC}">
      <dsp:nvSpPr>
        <dsp:cNvPr id="0" name=""/>
        <dsp:cNvSpPr/>
      </dsp:nvSpPr>
      <dsp:spPr>
        <a:xfrm>
          <a:off x="0" y="178597"/>
          <a:ext cx="6249888" cy="2534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Рельєф:складчасті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гірські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системи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з перепадом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висот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2 до З км,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терасові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вулканічні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кальдери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протяжні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лавові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потоки і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заплутана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мережа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розламів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Цей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рельєф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виник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у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період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інтенсивної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ендогенної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активності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Венери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,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припинилася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менш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1 млрд.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років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тому.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Венери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відносно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більш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гладка,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ніж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поверхня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900" kern="1200" dirty="0" err="1" smtClean="0">
              <a:solidFill>
                <a:schemeClr val="tx2"/>
              </a:solidFill>
              <a:latin typeface="Comic Sans MS" pitchFamily="66" charset="0"/>
            </a:rPr>
            <a:t>Місяця</a:t>
          </a:r>
          <a:r>
            <a:rPr lang="ru-RU" sz="1900" kern="120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sz="19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123710" y="302307"/>
        <a:ext cx="6002468" cy="2286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E96CF-A08E-422C-A735-EC0CCE3437F0}">
      <dsp:nvSpPr>
        <dsp:cNvPr id="0" name=""/>
        <dsp:cNvSpPr/>
      </dsp:nvSpPr>
      <dsp:spPr>
        <a:xfrm>
          <a:off x="0" y="2429"/>
          <a:ext cx="7315200" cy="2906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smtClean="0">
              <a:solidFill>
                <a:schemeClr val="tx2"/>
              </a:solidFill>
              <a:latin typeface="Comic Sans MS" pitchFamily="66" charset="0"/>
            </a:rPr>
            <a:t>Венера обертається в зворотний бік у порівнянні із Землею й іншими планетами.</a:t>
          </a:r>
          <a:endParaRPr lang="ru-RU" sz="300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141894" y="144323"/>
        <a:ext cx="7031412" cy="2622930"/>
      </dsp:txXfrm>
    </dsp:sp>
    <dsp:sp modelId="{C1EA430D-1070-4BB1-B82D-57846CBBD23A}">
      <dsp:nvSpPr>
        <dsp:cNvPr id="0" name=""/>
        <dsp:cNvSpPr/>
      </dsp:nvSpPr>
      <dsp:spPr>
        <a:xfrm>
          <a:off x="0" y="2995548"/>
          <a:ext cx="7315200" cy="2906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>
              <a:solidFill>
                <a:schemeClr val="tx2"/>
              </a:solidFill>
              <a:latin typeface="Comic Sans MS" pitchFamily="66" charset="0"/>
            </a:rPr>
            <a:t>За морфологічним виглядом поверхні Венера, як і Марс, є "мертвою" планетою, що втратила ендогенну активність і магнітне поле. Супутників Венера не має.</a:t>
          </a:r>
          <a:endParaRPr lang="ru-RU" sz="3000" kern="1200">
            <a:solidFill>
              <a:schemeClr val="tx2"/>
            </a:solidFill>
            <a:latin typeface="Comic Sans MS" pitchFamily="66" charset="0"/>
          </a:endParaRPr>
        </a:p>
      </dsp:txBody>
      <dsp:txXfrm>
        <a:off x="141894" y="3137442"/>
        <a:ext cx="7031412" cy="262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D08B-4C1B-4878-BF89-B71F80E7C60B}">
      <dsp:nvSpPr>
        <dsp:cNvPr id="0" name=""/>
        <dsp:cNvSpPr/>
      </dsp:nvSpPr>
      <dsp:spPr>
        <a:xfrm>
          <a:off x="0" y="160196"/>
          <a:ext cx="4305672" cy="5728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Ендогенна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активність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триває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вже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протягом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4,6 млрд.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років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Подібно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інших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планет, Земля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рухається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по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еліптичній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орбіті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Відстань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від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Землі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в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різних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точках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орбіти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неоднакова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.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Середня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відстань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складає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приблизно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149,6 млн. км. У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процесі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руху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нашої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планети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навколо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площина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земного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екватора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(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нахилена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площини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орбіти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під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кутом 23°26,5')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переміщається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паралельно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самої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себе таким чином,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що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в одних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ділянках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орбіти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земна куля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нахилена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до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Сонця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північною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півкулею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, а в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інших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 - </a:t>
          </a:r>
          <a:r>
            <a:rPr lang="ru-RU" sz="1800" kern="1200" dirty="0" err="1" smtClean="0">
              <a:solidFill>
                <a:schemeClr val="tx2"/>
              </a:solidFill>
              <a:latin typeface="Comic Sans MS" pitchFamily="66" charset="0"/>
            </a:rPr>
            <a:t>південною</a:t>
          </a:r>
          <a:r>
            <a:rPr lang="ru-RU" sz="1800" kern="1200" dirty="0" smtClean="0">
              <a:solidFill>
                <a:schemeClr val="tx2"/>
              </a:solidFill>
              <a:latin typeface="Comic Sans MS" pitchFamily="66" charset="0"/>
            </a:rPr>
            <a:t>.</a:t>
          </a:r>
          <a:endParaRPr lang="ru-RU" sz="1800" kern="1200" dirty="0">
            <a:solidFill>
              <a:schemeClr val="tx2"/>
            </a:solidFill>
            <a:latin typeface="Comic Sans MS" pitchFamily="66" charset="0"/>
          </a:endParaRPr>
        </a:p>
      </dsp:txBody>
      <dsp:txXfrm>
        <a:off x="210186" y="370382"/>
        <a:ext cx="3885300" cy="5307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 dir="vert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5FA6F1C-1870-46F9-BA88-550342B742B9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8412997-E94A-4FD9-A119-25198AA4A87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  <p:sndAc>
      <p:stSnd>
        <p:snd r:embed="rId13" name="chimes.wav"/>
      </p:stSnd>
    </p:sndAc>
  </p:transition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7667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Планети</a:t>
            </a:r>
            <a:r>
              <a:rPr lang="ru-RU" sz="5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 </a:t>
            </a:r>
            <a:r>
              <a:rPr lang="ru-RU" sz="54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Земної</a:t>
            </a:r>
            <a:r>
              <a:rPr lang="ru-RU" sz="5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 </a:t>
            </a:r>
            <a:r>
              <a:rPr lang="ru-RU" sz="54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групи</a:t>
            </a:r>
            <a:r>
              <a:rPr lang="ru-RU" sz="5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 </a:t>
            </a:r>
            <a:endParaRPr lang="ru-RU" sz="5400" dirty="0">
              <a:solidFill>
                <a:schemeClr val="tx2">
                  <a:lumMod val="90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09" y="5354797"/>
            <a:ext cx="87703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Марс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, 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Земля, 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Венера, </a:t>
            </a:r>
            <a:r>
              <a:rPr lang="ru-RU" sz="44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Меркурій</a:t>
            </a:r>
            <a:r>
              <a:rPr lang="ru-RU" sz="4400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  <a:ea typeface="Batang" pitchFamily="18" charset="-127"/>
              </a:rPr>
              <a:t>.</a:t>
            </a:r>
            <a:endParaRPr lang="ru-RU" sz="4400" dirty="0">
              <a:solidFill>
                <a:schemeClr val="tx2">
                  <a:lumMod val="90000"/>
                </a:schemeClr>
              </a:solidFill>
              <a:latin typeface="Comic Sans MS" pitchFamily="66" charset="0"/>
              <a:ea typeface="Batang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7" y="1844824"/>
            <a:ext cx="8435225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2210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909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922067"/>
              </p:ext>
            </p:extLst>
          </p:nvPr>
        </p:nvGraphicFramePr>
        <p:xfrm>
          <a:off x="107504" y="3789040"/>
          <a:ext cx="6249888" cy="289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3712455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644567"/>
              </p:ext>
            </p:extLst>
          </p:nvPr>
        </p:nvGraphicFramePr>
        <p:xfrm>
          <a:off x="914400" y="404665"/>
          <a:ext cx="7315200" cy="590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6012078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5013176"/>
            <a:ext cx="7315200" cy="1293592"/>
          </a:xfrm>
        </p:spPr>
        <p:txBody>
          <a:bodyPr>
            <a:noAutofit/>
          </a:bodyPr>
          <a:lstStyle/>
          <a:p>
            <a:r>
              <a:rPr lang="uk-UA" sz="8800" dirty="0" smtClean="0">
                <a:latin typeface="Comic Sans MS" pitchFamily="66" charset="0"/>
              </a:rPr>
              <a:t>Земля</a:t>
            </a:r>
            <a:endParaRPr lang="ru-RU" sz="8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548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965535"/>
              </p:ext>
            </p:extLst>
          </p:nvPr>
        </p:nvGraphicFramePr>
        <p:xfrm>
          <a:off x="4283968" y="188640"/>
          <a:ext cx="4305672" cy="604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00651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73022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269158"/>
              </p:ext>
            </p:extLst>
          </p:nvPr>
        </p:nvGraphicFramePr>
        <p:xfrm>
          <a:off x="5630416" y="0"/>
          <a:ext cx="3513584" cy="3827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3844133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595575"/>
              </p:ext>
            </p:extLst>
          </p:nvPr>
        </p:nvGraphicFramePr>
        <p:xfrm>
          <a:off x="914400" y="116633"/>
          <a:ext cx="2937520" cy="619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71" y="1124744"/>
            <a:ext cx="508856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31714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" y="0"/>
            <a:ext cx="915578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013176"/>
            <a:ext cx="7315200" cy="1293592"/>
          </a:xfrm>
        </p:spPr>
        <p:txBody>
          <a:bodyPr>
            <a:noAutofit/>
          </a:bodyPr>
          <a:lstStyle/>
          <a:p>
            <a:r>
              <a:rPr lang="uk-UA" sz="9600" dirty="0" smtClean="0">
                <a:latin typeface="Comic Sans MS" pitchFamily="66" charset="0"/>
              </a:rPr>
              <a:t>Марс</a:t>
            </a:r>
            <a:endParaRPr lang="ru-RU" sz="8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6243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004827"/>
              </p:ext>
            </p:extLst>
          </p:nvPr>
        </p:nvGraphicFramePr>
        <p:xfrm>
          <a:off x="0" y="4581128"/>
          <a:ext cx="9144000" cy="22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Объект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821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780857"/>
              </p:ext>
            </p:extLst>
          </p:nvPr>
        </p:nvGraphicFramePr>
        <p:xfrm>
          <a:off x="4644008" y="764704"/>
          <a:ext cx="4290864" cy="5627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587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33549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211514"/>
              </p:ext>
            </p:extLst>
          </p:nvPr>
        </p:nvGraphicFramePr>
        <p:xfrm>
          <a:off x="914400" y="2769833"/>
          <a:ext cx="7315200" cy="353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6525371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5393185"/>
            <a:ext cx="4972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Меркурій</a:t>
            </a:r>
            <a:endParaRPr lang="ru-RU" sz="8000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07696" y="5103674"/>
            <a:ext cx="2736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Підготувала:</a:t>
            </a:r>
          </a:p>
          <a:p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Учениця 11-Б класу</a:t>
            </a:r>
          </a:p>
          <a:p>
            <a:r>
              <a:rPr lang="uk-UA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Котелевської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ЗОШ №4</a:t>
            </a:r>
          </a:p>
          <a:p>
            <a:r>
              <a:rPr lang="uk-UA" dirty="0" err="1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Штанько</a:t>
            </a: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Д.Р.</a:t>
            </a:r>
            <a:b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Вчитель:</a:t>
            </a:r>
            <a:b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Кузьменко С.Д.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907999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7200" dirty="0" smtClean="0">
                <a:latin typeface="Comic Sans MS" pitchFamily="66" charset="0"/>
              </a:rPr>
              <a:t>Дякую за увагу)</a:t>
            </a:r>
            <a:endParaRPr lang="ru-RU" sz="7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0765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26" y="-35008"/>
            <a:ext cx="7094374" cy="7000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058289"/>
              </p:ext>
            </p:extLst>
          </p:nvPr>
        </p:nvGraphicFramePr>
        <p:xfrm>
          <a:off x="0" y="-15260"/>
          <a:ext cx="3744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8590674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465175"/>
              </p:ext>
            </p:extLst>
          </p:nvPr>
        </p:nvGraphicFramePr>
        <p:xfrm>
          <a:off x="5388776" y="0"/>
          <a:ext cx="374441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414547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944771"/>
              </p:ext>
            </p:extLst>
          </p:nvPr>
        </p:nvGraphicFramePr>
        <p:xfrm>
          <a:off x="4572000" y="332656"/>
          <a:ext cx="4176464" cy="597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104456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7468237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023970"/>
              </p:ext>
            </p:extLst>
          </p:nvPr>
        </p:nvGraphicFramePr>
        <p:xfrm>
          <a:off x="914400" y="332657"/>
          <a:ext cx="7315200" cy="597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28117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7047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301208"/>
            <a:ext cx="5040560" cy="1440160"/>
          </a:xfrm>
        </p:spPr>
        <p:txBody>
          <a:bodyPr>
            <a:noAutofit/>
          </a:bodyPr>
          <a:lstStyle/>
          <a:p>
            <a:r>
              <a:rPr lang="ru-RU" sz="9600" dirty="0">
                <a:latin typeface="Comic Sans MS" pitchFamily="66" charset="0"/>
              </a:rPr>
              <a:t>Венера</a:t>
            </a:r>
          </a:p>
        </p:txBody>
      </p:sp>
    </p:spTree>
    <p:extLst>
      <p:ext uri="{BB962C8B-B14F-4D97-AF65-F5344CB8AC3E}">
        <p14:creationId xmlns:p14="http://schemas.microsoft.com/office/powerpoint/2010/main" val="119693453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7999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221391"/>
              </p:ext>
            </p:extLst>
          </p:nvPr>
        </p:nvGraphicFramePr>
        <p:xfrm>
          <a:off x="467544" y="3453198"/>
          <a:ext cx="7056784" cy="3035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5196354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579259"/>
              </p:ext>
            </p:extLst>
          </p:nvPr>
        </p:nvGraphicFramePr>
        <p:xfrm>
          <a:off x="4644008" y="476672"/>
          <a:ext cx="4248472" cy="583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176464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4800226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176</TotalTime>
  <Words>652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Перспектива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Венера</vt:lpstr>
      <vt:lpstr>Презентация PowerPoint</vt:lpstr>
      <vt:lpstr>Презентация PowerPoint</vt:lpstr>
      <vt:lpstr>Презентация PowerPoint</vt:lpstr>
      <vt:lpstr>Презентация PowerPoint</vt:lpstr>
      <vt:lpstr>Земля</vt:lpstr>
      <vt:lpstr>Презентация PowerPoint</vt:lpstr>
      <vt:lpstr>Презентация PowerPoint</vt:lpstr>
      <vt:lpstr>Презентация PowerPoint</vt:lpstr>
      <vt:lpstr>Марс</vt:lpstr>
      <vt:lpstr>Презентация PowerPoint</vt:lpstr>
      <vt:lpstr>Презентация PowerPoint</vt:lpstr>
      <vt:lpstr>Презентация PowerPoint</vt:lpstr>
      <vt:lpstr>Дякую за увагу)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 Земної групи: Меркурій, Венера, Земля й Марс.</dc:title>
  <dc:creator>Пользователь</dc:creator>
  <cp:lastModifiedBy>Пользователь</cp:lastModifiedBy>
  <cp:revision>13</cp:revision>
  <dcterms:created xsi:type="dcterms:W3CDTF">2014-12-24T18:56:45Z</dcterms:created>
  <dcterms:modified xsi:type="dcterms:W3CDTF">2014-12-24T21:53:07Z</dcterms:modified>
</cp:coreProperties>
</file>