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7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6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9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0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2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0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7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2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adoc.zavantag.com/text/6087/index-1.html?page=27" TargetMode="External"/><Relationship Id="rId2" Type="http://schemas.openxmlformats.org/officeDocument/2006/relationships/hyperlink" Target="http://uk.wikipedia.org/wiki/%D0%9F%D0%BE%D0%B4%D0%B2%D1%96%D0%B9%D0%BD%D0%B0_%D0%B7%D0%BE%D1%80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1%D0%B8%D1%80%D0%B8%D1%83%D1%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8800" b="1" dirty="0" smtClean="0">
                <a:solidFill>
                  <a:schemeClr val="bg1"/>
                </a:solidFill>
              </a:rPr>
              <a:t>Подвійні зорі</a:t>
            </a:r>
            <a:endParaRPr lang="uk-UA" sz="88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941168"/>
            <a:ext cx="2664296" cy="151216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/>
              <a:t>у</a:t>
            </a:r>
            <a:r>
              <a:rPr lang="uk-UA" dirty="0" smtClean="0"/>
              <a:t>чениця 11-Б класу</a:t>
            </a:r>
          </a:p>
          <a:p>
            <a:r>
              <a:rPr lang="uk-UA" dirty="0" smtClean="0"/>
              <a:t>ЗОШ І-ІІІ ст. №11</a:t>
            </a:r>
          </a:p>
          <a:p>
            <a:r>
              <a:rPr lang="uk-UA" dirty="0" err="1" smtClean="0"/>
              <a:t>Відняк</a:t>
            </a:r>
            <a:r>
              <a:rPr lang="uk-UA" dirty="0" smtClean="0"/>
              <a:t> Людмила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80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Компоненти подвійних зір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8888" cy="2232249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Є різні подвійні зірки: бувають дві схожі зорі у парі, а є різні (зазвичай, це червоний гігант та білий карлик). Але, незалежно від своїх типу, ці зорі найкраще піддаються вивченню: аналізуючи їх взаємодію, вченим вдається з'ясувати майже всі параметри, включаючи масу, форму орбіт і навіть характеристики близько розташованих до них </a:t>
            </a:r>
            <a:r>
              <a:rPr lang="uk-UA" sz="2400" dirty="0" smtClean="0">
                <a:solidFill>
                  <a:schemeClr val="bg1"/>
                </a:solidFill>
              </a:rPr>
              <a:t>зір.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12" y="3740638"/>
            <a:ext cx="3807680" cy="2855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645024"/>
            <a:ext cx="4763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Зазвичай</a:t>
            </a:r>
            <a:r>
              <a:rPr lang="uk-UA" sz="2400" dirty="0">
                <a:solidFill>
                  <a:schemeClr val="bg1"/>
                </a:solidFill>
              </a:rPr>
              <a:t>, ці зорі мають дещо витягнуту форму внаслідок взаємного тяжіння. Приблизно половина всіх зір нашої Галактики належить до подвійних систем, отже подвійні зірки, які обертаються одна навколо іншої, явище дуже поширене.</a:t>
            </a:r>
          </a:p>
        </p:txBody>
      </p:sp>
    </p:spTree>
    <p:extLst>
      <p:ext uri="{BB962C8B-B14F-4D97-AF65-F5344CB8AC3E}">
        <p14:creationId xmlns:p14="http://schemas.microsoft.com/office/powerpoint/2010/main" val="12966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Джерела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http://uk.wikipedia.org/wiki/%D0%9F%D0%BE%D0%B4%D0%B2%D1%96%D0%B9%D0%BD%D0%B0_%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D0%B7%D0%BE%D1%80%D1%8F</a:t>
            </a:r>
            <a:endParaRPr lang="uk-UA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uadoc.zavantag.com/text/6087/index-1.html?page=27</a:t>
            </a:r>
            <a:endParaRPr lang="uk-UA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4"/>
              </a:rPr>
              <a:t>http://ru.wikipedia.org/wiki/%</a:t>
            </a:r>
            <a:r>
              <a:rPr lang="en-US" sz="2800" dirty="0" smtClean="0">
                <a:solidFill>
                  <a:schemeClr val="bg1"/>
                </a:solidFill>
                <a:hlinkClick r:id="rId4"/>
              </a:rPr>
              <a:t>D0%A1%D0%B8%D1%80%D0%B8%D1%83%D1%81</a:t>
            </a:r>
            <a:endParaRPr lang="uk-UA" sz="2800" dirty="0" smtClean="0">
              <a:solidFill>
                <a:schemeClr val="bg1"/>
              </a:solidFill>
            </a:endParaRPr>
          </a:p>
          <a:p>
            <a:endParaRPr lang="uk-UA" sz="2800" dirty="0" smtClean="0">
              <a:solidFill>
                <a:schemeClr val="bg1"/>
              </a:solidFill>
            </a:endParaRPr>
          </a:p>
          <a:p>
            <a:endParaRPr lang="uk-UA" sz="2800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8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Зміст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Подвійна </a:t>
            </a:r>
            <a:r>
              <a:rPr lang="uk-UA" dirty="0" smtClean="0">
                <a:solidFill>
                  <a:schemeClr val="bg1"/>
                </a:solidFill>
              </a:rPr>
              <a:t>зоря</a:t>
            </a:r>
          </a:p>
          <a:p>
            <a:r>
              <a:rPr lang="uk-UA" dirty="0">
                <a:solidFill>
                  <a:schemeClr val="bg1"/>
                </a:solidFill>
              </a:rPr>
              <a:t>Візуально-подвійні </a:t>
            </a:r>
            <a:r>
              <a:rPr lang="uk-UA" dirty="0" smtClean="0">
                <a:solidFill>
                  <a:schemeClr val="bg1"/>
                </a:solidFill>
              </a:rPr>
              <a:t>зорі</a:t>
            </a:r>
          </a:p>
          <a:p>
            <a:r>
              <a:rPr lang="uk-UA" dirty="0">
                <a:solidFill>
                  <a:schemeClr val="bg1"/>
                </a:solidFill>
              </a:rPr>
              <a:t>Затемнювано-подвійні </a:t>
            </a:r>
            <a:r>
              <a:rPr lang="uk-UA" dirty="0" smtClean="0">
                <a:solidFill>
                  <a:schemeClr val="bg1"/>
                </a:solidFill>
              </a:rPr>
              <a:t>зорі</a:t>
            </a:r>
          </a:p>
          <a:p>
            <a:r>
              <a:rPr lang="uk-UA" dirty="0">
                <a:solidFill>
                  <a:schemeClr val="bg1"/>
                </a:solidFill>
              </a:rPr>
              <a:t>Спектрально-подвійні </a:t>
            </a:r>
            <a:r>
              <a:rPr lang="uk-UA" dirty="0" smtClean="0">
                <a:solidFill>
                  <a:schemeClr val="bg1"/>
                </a:solidFill>
              </a:rPr>
              <a:t>зорі</a:t>
            </a:r>
          </a:p>
          <a:p>
            <a:r>
              <a:rPr lang="uk-UA" dirty="0">
                <a:solidFill>
                  <a:schemeClr val="bg1"/>
                </a:solidFill>
              </a:rPr>
              <a:t>Оптично подвійні зорі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Гравітаційна взаємодія між </a:t>
            </a:r>
            <a:r>
              <a:rPr lang="uk-UA" dirty="0" smtClean="0">
                <a:solidFill>
                  <a:schemeClr val="bg1"/>
                </a:solidFill>
              </a:rPr>
              <a:t>компонентами</a:t>
            </a:r>
          </a:p>
          <a:p>
            <a:r>
              <a:rPr lang="uk-UA" smtClean="0">
                <a:solidFill>
                  <a:schemeClr val="bg1"/>
                </a:solidFill>
              </a:rPr>
              <a:t>Джерела</a:t>
            </a:r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0"/>
            <a:ext cx="91805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73838"/>
            <a:ext cx="8229600" cy="1084982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Подвійна зоря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028" y="1268760"/>
            <a:ext cx="8728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Подвійна зоря </a:t>
            </a:r>
            <a:r>
              <a:rPr lang="uk-UA" sz="2800" dirty="0">
                <a:solidFill>
                  <a:schemeClr val="bg1"/>
                </a:solidFill>
              </a:rPr>
              <a:t>— система з двох </a:t>
            </a:r>
            <a:r>
              <a:rPr lang="uk-UA" sz="2800" dirty="0" err="1">
                <a:solidFill>
                  <a:schemeClr val="bg1"/>
                </a:solidFill>
              </a:rPr>
              <a:t>гравітаційно</a:t>
            </a:r>
            <a:r>
              <a:rPr lang="uk-UA" sz="2800" dirty="0">
                <a:solidFill>
                  <a:schemeClr val="bg1"/>
                </a:solidFill>
              </a:rPr>
              <a:t> пов'язаних зір, які обертаються навколо спільного центру мас по еліптичних </a:t>
            </a:r>
            <a:r>
              <a:rPr lang="uk-UA" sz="2800" dirty="0" smtClean="0">
                <a:solidFill>
                  <a:schemeClr val="bg1"/>
                </a:solidFill>
              </a:rPr>
              <a:t>орбітах.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29879"/>
            <a:ext cx="4363312" cy="36360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2028" y="2780928"/>
            <a:ext cx="41759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Інколи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трапляються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системи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із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трьох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більше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зірок</a:t>
            </a:r>
            <a:r>
              <a:rPr lang="ru-RU" sz="2800" dirty="0">
                <a:solidFill>
                  <a:schemeClr val="bg1"/>
                </a:solidFill>
              </a:rPr>
              <a:t>; у тому </a:t>
            </a:r>
            <a:r>
              <a:rPr lang="ru-RU" sz="2800" dirty="0" err="1">
                <a:solidFill>
                  <a:schemeClr val="bg1"/>
                </a:solidFill>
              </a:rPr>
              <a:t>загальному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разі</a:t>
            </a:r>
            <a:r>
              <a:rPr lang="ru-RU" sz="2800" dirty="0">
                <a:solidFill>
                  <a:schemeClr val="bg1"/>
                </a:solidFill>
              </a:rPr>
              <a:t> система </a:t>
            </a:r>
            <a:r>
              <a:rPr lang="ru-RU" sz="2800" dirty="0" err="1">
                <a:solidFill>
                  <a:schemeClr val="bg1"/>
                </a:solidFill>
              </a:rPr>
              <a:t>називається</a:t>
            </a:r>
            <a:r>
              <a:rPr lang="ru-RU" sz="2800" dirty="0">
                <a:solidFill>
                  <a:schemeClr val="bg1"/>
                </a:solidFill>
              </a:rPr>
              <a:t> кратною </a:t>
            </a:r>
            <a:r>
              <a:rPr lang="ru-RU" sz="2800" dirty="0" err="1">
                <a:solidFill>
                  <a:schemeClr val="bg1"/>
                </a:solidFill>
              </a:rPr>
              <a:t>зіркою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9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Візуально-подвійні зорі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54498"/>
            <a:ext cx="5054290" cy="3528391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Подвійні зорі, які можна побачити окремо одну від одної, називають </a:t>
            </a:r>
            <a:r>
              <a:rPr lang="uk-UA" dirty="0" smtClean="0">
                <a:solidFill>
                  <a:srgbClr val="FF0066"/>
                </a:solidFill>
              </a:rPr>
              <a:t>візуально-подвійними</a:t>
            </a:r>
            <a:r>
              <a:rPr lang="uk-UA" dirty="0" smtClean="0">
                <a:solidFill>
                  <a:schemeClr val="bg1"/>
                </a:solidFill>
              </a:rPr>
              <a:t>. Для цих зірок вдається визначити зміну з часом позиційного кута та оцінити період обертання.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6" y="1354498"/>
            <a:ext cx="3442654" cy="34426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4797152"/>
            <a:ext cx="8090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>
                <a:solidFill>
                  <a:schemeClr val="bg1"/>
                </a:solidFill>
              </a:rPr>
              <a:t>Такою зіркою є </a:t>
            </a:r>
            <a:r>
              <a:rPr lang="uk-UA" sz="3000" i="1" dirty="0" err="1">
                <a:solidFill>
                  <a:srgbClr val="FFFF00"/>
                </a:solidFill>
              </a:rPr>
              <a:t>Сіріус</a:t>
            </a:r>
            <a:r>
              <a:rPr lang="uk-UA" sz="3000" dirty="0">
                <a:solidFill>
                  <a:schemeClr val="bg1"/>
                </a:solidFill>
              </a:rPr>
              <a:t>, що складається з компонентів </a:t>
            </a:r>
            <a:r>
              <a:rPr lang="en-US" sz="3000" dirty="0">
                <a:solidFill>
                  <a:schemeClr val="bg1"/>
                </a:solidFill>
              </a:rPr>
              <a:t>A </a:t>
            </a:r>
            <a:r>
              <a:rPr lang="uk-UA" sz="3000" dirty="0">
                <a:solidFill>
                  <a:schemeClr val="bg1"/>
                </a:solidFill>
              </a:rPr>
              <a:t>і </a:t>
            </a:r>
            <a:r>
              <a:rPr lang="en-US" sz="3000" dirty="0">
                <a:solidFill>
                  <a:schemeClr val="bg1"/>
                </a:solidFill>
              </a:rPr>
              <a:t>B, </a:t>
            </a:r>
            <a:r>
              <a:rPr lang="uk-UA" sz="3000" dirty="0">
                <a:solidFill>
                  <a:schemeClr val="bg1"/>
                </a:solidFill>
              </a:rPr>
              <a:t>які розрізняються за допомогою досить потужного телескопа.</a:t>
            </a:r>
          </a:p>
        </p:txBody>
      </p:sp>
    </p:spTree>
    <p:extLst>
      <p:ext uri="{BB962C8B-B14F-4D97-AF65-F5344CB8AC3E}">
        <p14:creationId xmlns:p14="http://schemas.microsoft.com/office/powerpoint/2010/main" val="23987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4968552" cy="6264696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Компоненти більшості подвійних систем занадто близькі одна до одної або ж занадто віддалені від Сонячної системи, через що їх неможливо розрізнити навіть за допомогою найпотужніших телескопів. У цьому випадку їх подвійність можливо виявити за деякими іншими ознаками.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0" y="332656"/>
            <a:ext cx="3857509" cy="3433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2419" r="1664" b="5556"/>
          <a:stretch/>
        </p:blipFill>
        <p:spPr>
          <a:xfrm>
            <a:off x="4627163" y="3861048"/>
            <a:ext cx="4306825" cy="26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Затемнювано-подвійні зорі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21920"/>
            <a:ext cx="5616624" cy="2476872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Спостерігаються завдяки коливаннями блиску, зумовленим періодичними затемненнями однієї зірки іншою. Це відбувається в тих рідкісних випадках, коли Земля розташована в площині орбіти зір.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24" y="1484784"/>
            <a:ext cx="31683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29164"/>
            <a:ext cx="3740106" cy="24961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1603" y="402916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dirty="0" err="1">
                <a:solidFill>
                  <a:schemeClr val="bg1"/>
                </a:solidFill>
              </a:rPr>
              <a:t>Внаслідок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чого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періодичне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поперемінне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затемнення</a:t>
            </a:r>
            <a:r>
              <a:rPr lang="ru-RU" sz="2700" dirty="0">
                <a:solidFill>
                  <a:schemeClr val="bg1"/>
                </a:solidFill>
              </a:rPr>
              <a:t> одним компонентом </a:t>
            </a:r>
            <a:r>
              <a:rPr lang="ru-RU" sz="2700" dirty="0" err="1">
                <a:solidFill>
                  <a:schemeClr val="bg1"/>
                </a:solidFill>
              </a:rPr>
              <a:t>іншого</a:t>
            </a:r>
            <a:r>
              <a:rPr lang="ru-RU" sz="2700" dirty="0">
                <a:solidFill>
                  <a:schemeClr val="bg1"/>
                </a:solidFill>
              </a:rPr>
              <a:t>. </a:t>
            </a:r>
            <a:r>
              <a:rPr lang="ru-RU" sz="2700" dirty="0" err="1">
                <a:solidFill>
                  <a:schemeClr val="bg1"/>
                </a:solidFill>
              </a:rPr>
              <a:t>Найвідомішою</a:t>
            </a:r>
            <a:r>
              <a:rPr lang="ru-RU" sz="2700" dirty="0">
                <a:solidFill>
                  <a:schemeClr val="bg1"/>
                </a:solidFill>
              </a:rPr>
              <a:t> зорею такого типу є </a:t>
            </a:r>
            <a:r>
              <a:rPr lang="ru-RU" sz="2700" dirty="0">
                <a:solidFill>
                  <a:srgbClr val="FF0066"/>
                </a:solidFill>
              </a:rPr>
              <a:t>Алголь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  <a:endParaRPr lang="uk-UA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</a:rPr>
              <a:t>Спектрально-подвійні зорі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23792"/>
            <a:ext cx="3257053" cy="2146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Спостерігаються завдяки періодичним зсувам спектральних ліній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11032"/>
            <a:ext cx="5095875" cy="377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89434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Якщо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подвійна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зірка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значний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власний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рух</a:t>
            </a:r>
            <a:r>
              <a:rPr lang="ru-RU" sz="2800" dirty="0">
                <a:solidFill>
                  <a:schemeClr val="bg1"/>
                </a:solidFill>
              </a:rPr>
              <a:t>, то </a:t>
            </a:r>
            <a:r>
              <a:rPr lang="ru-RU" sz="2800" dirty="0" err="1">
                <a:solidFill>
                  <a:schemeClr val="bg1"/>
                </a:solidFill>
              </a:rPr>
              <a:t>можна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спостерігати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періодичні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відхилення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траєкторії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руху</a:t>
            </a:r>
            <a:r>
              <a:rPr lang="ru-RU" sz="2800" dirty="0">
                <a:solidFill>
                  <a:schemeClr val="bg1"/>
                </a:solidFill>
              </a:rPr>
              <a:t> головного компоненту на </a:t>
            </a:r>
            <a:r>
              <a:rPr lang="ru-RU" sz="2800" dirty="0" err="1">
                <a:solidFill>
                  <a:schemeClr val="bg1"/>
                </a:solidFill>
              </a:rPr>
              <a:t>небесній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сфері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прямої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лінії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2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FC000"/>
                </a:solidFill>
              </a:rPr>
              <a:t>Оптично подвійні зорі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30017"/>
            <a:ext cx="4031074" cy="3960440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Іноді буває, що дві фізично не пов'язані між собою зірки випадково проектуються на небосхилі поряд. </a:t>
            </a:r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Такі </a:t>
            </a:r>
            <a:r>
              <a:rPr lang="uk-UA" dirty="0">
                <a:solidFill>
                  <a:schemeClr val="bg1"/>
                </a:solidFill>
              </a:rPr>
              <a:t>зірки називають оптично подвійними — на противагу «справжнім», фізично подвійним.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04" y="1412776"/>
            <a:ext cx="4776191" cy="3960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551723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>
                <a:solidFill>
                  <a:schemeClr val="bg1"/>
                </a:solidFill>
              </a:rPr>
              <a:t>Класичним</a:t>
            </a:r>
            <a:r>
              <a:rPr lang="ru-RU" sz="2700" dirty="0">
                <a:solidFill>
                  <a:schemeClr val="bg1"/>
                </a:solidFill>
              </a:rPr>
              <a:t> прикладом таких </a:t>
            </a:r>
            <a:r>
              <a:rPr lang="ru-RU" sz="2700" dirty="0" err="1">
                <a:solidFill>
                  <a:schemeClr val="bg1"/>
                </a:solidFill>
              </a:rPr>
              <a:t>зірок</a:t>
            </a:r>
            <a:r>
              <a:rPr lang="ru-RU" sz="2700" dirty="0">
                <a:solidFill>
                  <a:schemeClr val="bg1"/>
                </a:solidFill>
              </a:rPr>
              <a:t> є </a:t>
            </a:r>
            <a:r>
              <a:rPr lang="ru-RU" sz="2700" dirty="0" err="1">
                <a:solidFill>
                  <a:srgbClr val="FF0066"/>
                </a:solidFill>
              </a:rPr>
              <a:t>Міцар</a:t>
            </a:r>
            <a:r>
              <a:rPr lang="ru-RU" sz="2700" dirty="0">
                <a:solidFill>
                  <a:schemeClr val="bg1"/>
                </a:solidFill>
              </a:rPr>
              <a:t> і </a:t>
            </a:r>
            <a:r>
              <a:rPr lang="ru-RU" sz="2700" dirty="0" err="1">
                <a:solidFill>
                  <a:srgbClr val="FF0066"/>
                </a:solidFill>
              </a:rPr>
              <a:t>Алькор</a:t>
            </a:r>
            <a:r>
              <a:rPr lang="ru-RU" sz="2700" dirty="0">
                <a:solidFill>
                  <a:schemeClr val="bg1"/>
                </a:solidFill>
              </a:rPr>
              <a:t> у </a:t>
            </a:r>
            <a:r>
              <a:rPr lang="ru-RU" sz="2700" dirty="0" err="1">
                <a:solidFill>
                  <a:schemeClr val="bg1"/>
                </a:solidFill>
              </a:rPr>
              <a:t>сузір'ї</a:t>
            </a:r>
            <a:r>
              <a:rPr lang="ru-RU" sz="2700" dirty="0">
                <a:solidFill>
                  <a:schemeClr val="bg1"/>
                </a:solidFill>
              </a:rPr>
              <a:t>(</a:t>
            </a:r>
            <a:r>
              <a:rPr lang="ru-RU" sz="2700" dirty="0" err="1">
                <a:solidFill>
                  <a:schemeClr val="bg1"/>
                </a:solidFill>
              </a:rPr>
              <a:t>Великої</a:t>
            </a:r>
            <a:r>
              <a:rPr lang="ru-RU" sz="2700" dirty="0">
                <a:solidFill>
                  <a:schemeClr val="bg1"/>
                </a:solidFill>
              </a:rPr>
              <a:t> </a:t>
            </a:r>
            <a:r>
              <a:rPr lang="ru-RU" sz="2700" dirty="0" err="1">
                <a:solidFill>
                  <a:schemeClr val="bg1"/>
                </a:solidFill>
              </a:rPr>
              <a:t>Медведиці</a:t>
            </a:r>
            <a:r>
              <a:rPr lang="ru-RU" sz="27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82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90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C000"/>
                </a:solidFill>
              </a:rPr>
              <a:t>Гравітаційна взаємодія між компонентами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699306" cy="2756095"/>
          </a:xfrm>
        </p:spPr>
      </p:pic>
      <p:sp>
        <p:nvSpPr>
          <p:cNvPr id="5" name="Прямоугольник 4"/>
          <p:cNvSpPr/>
          <p:nvPr/>
        </p:nvSpPr>
        <p:spPr>
          <a:xfrm>
            <a:off x="157824" y="1308824"/>
            <a:ext cx="5134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Подвійні зорі утримуються разом взаємним </a:t>
            </a:r>
            <a:r>
              <a:rPr lang="uk-UA" sz="2400" dirty="0" smtClean="0">
                <a:solidFill>
                  <a:schemeClr val="bg1"/>
                </a:solidFill>
              </a:rPr>
              <a:t>тяжінням. </a:t>
            </a:r>
            <a:r>
              <a:rPr lang="uk-UA" sz="2400" dirty="0" smtClean="0">
                <a:solidFill>
                  <a:schemeClr val="bg1"/>
                </a:solidFill>
              </a:rPr>
              <a:t>Якщо відстань між компонентами дуже велика, орбітальний період може вимірюватися роками, інколи ж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цілим століттям чи більше. </a:t>
            </a:r>
            <a:r>
              <a:rPr lang="ru-RU" sz="2400" dirty="0">
                <a:solidFill>
                  <a:schemeClr val="bg1"/>
                </a:solidFill>
              </a:rPr>
              <a:t>Для </a:t>
            </a:r>
            <a:r>
              <a:rPr lang="ru-RU" sz="2400" dirty="0" err="1">
                <a:solidFill>
                  <a:schemeClr val="bg1"/>
                </a:solidFill>
              </a:rPr>
              <a:t>тісних</a:t>
            </a:r>
            <a:r>
              <a:rPr lang="ru-RU" sz="2400" dirty="0">
                <a:solidFill>
                  <a:schemeClr val="bg1"/>
                </a:solidFill>
              </a:rPr>
              <a:t> систем  </a:t>
            </a:r>
            <a:r>
              <a:rPr lang="ru-RU" sz="2400" dirty="0" err="1">
                <a:solidFill>
                  <a:schemeClr val="bg1"/>
                </a:solidFill>
              </a:rPr>
              <a:t>орбітальний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період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становити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кілька</a:t>
            </a:r>
            <a:r>
              <a:rPr lang="ru-RU" sz="2400" dirty="0">
                <a:solidFill>
                  <a:schemeClr val="bg1"/>
                </a:solidFill>
              </a:rPr>
              <a:t> годин.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704" y="4549676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Якщо </a:t>
            </a:r>
            <a:r>
              <a:rPr lang="uk-UA" sz="2400" dirty="0">
                <a:solidFill>
                  <a:schemeClr val="bg1"/>
                </a:solidFill>
              </a:rPr>
              <a:t>досить масивні зорі обертаються на близькій відстані одна від одної то відбувається зменшення орбітального періоду внаслідок випромінювання системою гравітаційних хвиль (останнє призводить до того, що кінець-кінцем дві зірки зіштовхуються).</a:t>
            </a:r>
          </a:p>
        </p:txBody>
      </p:sp>
    </p:spTree>
    <p:extLst>
      <p:ext uri="{BB962C8B-B14F-4D97-AF65-F5344CB8AC3E}">
        <p14:creationId xmlns:p14="http://schemas.microsoft.com/office/powerpoint/2010/main" val="674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483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Подвійні зорі</vt:lpstr>
      <vt:lpstr>Зміст</vt:lpstr>
      <vt:lpstr>Подвійна зоря</vt:lpstr>
      <vt:lpstr>Візуально-подвійні зорі</vt:lpstr>
      <vt:lpstr>Презентация PowerPoint</vt:lpstr>
      <vt:lpstr>Затемнювано-подвійні зорі</vt:lpstr>
      <vt:lpstr>Спектрально-подвійні зорі</vt:lpstr>
      <vt:lpstr>Оптично подвійні зорі</vt:lpstr>
      <vt:lpstr>Гравітаційна взаємодія між компонентами</vt:lpstr>
      <vt:lpstr>Компоненти подвійних зір</vt:lpstr>
      <vt:lpstr>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Подвійні зорі</dc:title>
  <dc:creator>Людмила</dc:creator>
  <cp:lastModifiedBy>Люлмила</cp:lastModifiedBy>
  <cp:revision>11</cp:revision>
  <dcterms:created xsi:type="dcterms:W3CDTF">2013-11-27T13:17:24Z</dcterms:created>
  <dcterms:modified xsi:type="dcterms:W3CDTF">2013-12-04T18:36:50Z</dcterms:modified>
</cp:coreProperties>
</file>