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6"/>
  </p:handoutMasterIdLst>
  <p:sldIdLst>
    <p:sldId id="261" r:id="rId2"/>
    <p:sldId id="262" r:id="rId3"/>
    <p:sldId id="279" r:id="rId4"/>
    <p:sldId id="280" r:id="rId5"/>
    <p:sldId id="263" r:id="rId6"/>
    <p:sldId id="264" r:id="rId7"/>
    <p:sldId id="265" r:id="rId8"/>
    <p:sldId id="266" r:id="rId9"/>
    <p:sldId id="267" r:id="rId10"/>
    <p:sldId id="268" r:id="rId11"/>
    <p:sldId id="281" r:id="rId12"/>
    <p:sldId id="269" r:id="rId13"/>
    <p:sldId id="270" r:id="rId14"/>
    <p:sldId id="282" r:id="rId15"/>
    <p:sldId id="271" r:id="rId16"/>
    <p:sldId id="272" r:id="rId17"/>
    <p:sldId id="273" r:id="rId18"/>
    <p:sldId id="283" r:id="rId19"/>
    <p:sldId id="274" r:id="rId20"/>
    <p:sldId id="28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00" autoAdjust="0"/>
  </p:normalViewPr>
  <p:slideViewPr>
    <p:cSldViewPr>
      <p:cViewPr varScale="1">
        <p:scale>
          <a:sx n="75" d="100"/>
          <a:sy n="75" d="100"/>
        </p:scale>
        <p:origin x="-3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51FA6F-8E3C-469E-B34A-A73CBD00E7B3}" type="datetimeFigureOut">
              <a:rPr lang="ru-RU"/>
              <a:pPr/>
              <a:t>19.01.2010</a:t>
            </a:fld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8AD215-A179-442A-8518-BB1D7778884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024B-1802-402E-91DA-56949E235F46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4C87-0B14-470B-AB36-935A5E5542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B7BC7-4AD6-4F15-A62E-8CEBDED32414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732371-2627-4F21-9A70-A416A4F92C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79FFF74-12EB-466C-88C9-C7C7C2E59BA9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C27A8A-F4DD-4BA5-BFFA-5546F3295E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C0A32-9991-413E-B1C9-E7697C0342B6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0CF81-901A-490A-A528-F0FB0CB134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09E66-3AE5-438D-997E-BEC5509C2626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0BD96-8D27-4FF0-AF82-B22FC6CD3A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62878-FB94-4F31-A938-63B5946B6C54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DCC52-7E7B-4027-8D2F-C126B4A9F0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EC6-8CC1-4FFA-80B7-AE704F7ACAB0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22A6C-3E1F-4CAB-B670-15A49A2EDE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65008-AB56-4724-BE1E-96FBDA69D06F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09C9-21B9-42F8-A235-F23E51A34D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C31624-6F5F-4F31-9FAD-DA30C894BD57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0DA77C-E401-45A9-9DF1-6975613CA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FDC46-2FAB-4059-AB8C-086865E7CB09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FEC4-51F9-4BFA-9F7F-8FD145954D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9FC05A-134C-4A3E-A362-62E87D307956}" type="datetimeFigureOut">
              <a:rPr lang="ru-RU"/>
              <a:pPr>
                <a:defRPr/>
              </a:pPr>
              <a:t>19.01.2010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7677919-BA6A-41FD-B36B-7268FECA15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20" r:id="rId8"/>
    <p:sldLayoutId id="2147483712" r:id="rId9"/>
    <p:sldLayoutId id="214748372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409117"/>
            <a:ext cx="3429000" cy="2789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Іван </a:t>
            </a:r>
            <a:r>
              <a:rPr lang="uk-UA" i="1" smtClean="0"/>
              <a:t>Багряний   ( </a:t>
            </a:r>
            <a:r>
              <a:rPr lang="uk-UA" i="1" dirty="0" smtClean="0"/>
              <a:t>1906 –  1963 )</a:t>
            </a:r>
            <a:endParaRPr lang="ru-RU" i="1" dirty="0"/>
          </a:p>
        </p:txBody>
      </p:sp>
      <p:sp>
        <p:nvSpPr>
          <p:cNvPr id="12290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4906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000" i="1" smtClean="0"/>
              <a:t>Виконала Ігнатова</a:t>
            </a:r>
            <a:r>
              <a:rPr lang="uk-UA" sz="2000" i="1" smtClean="0"/>
              <a:t> Ксенія</a:t>
            </a:r>
          </a:p>
        </p:txBody>
      </p:sp>
      <p:pic>
        <p:nvPicPr>
          <p:cNvPr id="9" name="Рисунок 8" descr="сканирование000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626" b="2626"/>
          <a:stretch>
            <a:fillRect/>
          </a:stretch>
        </p:blipFill>
        <p:spPr bwMode="hidden"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4562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0" y="-1827213"/>
            <a:ext cx="3429000" cy="20574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88913"/>
            <a:ext cx="3429000" cy="64547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3200" smtClean="0"/>
              <a:t>1943 року переїздить до Львова, бере активну участь у національно-визвольному русі УПА. На Галичині (в м.Моршин) Іван Багряний за два тижні написав роман “Тигролови”. </a:t>
            </a:r>
          </a:p>
        </p:txBody>
      </p:sp>
      <p:pic>
        <p:nvPicPr>
          <p:cNvPr id="65544" name="Picture 8" descr="C:\Documents and Settings\Администратор\Мои документы\bagrian_files\bag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770" b="15770"/>
          <a:stretch>
            <a:fillRect/>
          </a:stretch>
        </p:blipFill>
        <p:spPr>
          <a:noFill/>
        </p:spPr>
      </p:pic>
    </p:spTree>
  </p:cSld>
  <p:clrMapOvr>
    <a:masterClrMapping/>
  </p:clrMapOvr>
  <p:transition advTm="4047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>
          <a:xfrm flipH="1" flipV="1">
            <a:off x="7696200" y="250825"/>
            <a:ext cx="188913" cy="6985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uk-UA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7239000" cy="61960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200" smtClean="0"/>
              <a:t>Українське підпілля допомагає йому надрукувати роман (близько 400 машинописних сторінок), який спочатку мав назву “Звіролови”. Цей роман отримав першу нагороду на літературному конкурсі, організованому “Українським видавництвом”. У цьому конкурсі брали участь такі видатні письменники, як У.Самчук, Т.Осьмачка.</a:t>
            </a:r>
          </a:p>
          <a:p>
            <a:pPr eaLnBrk="1" hangingPunct="1">
              <a:buFont typeface="Wingdings 2" pitchFamily="18" charset="2"/>
              <a:buNone/>
            </a:pPr>
            <a:endParaRPr lang="uk-UA" sz="3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1" flipV="1">
            <a:off x="9074150" y="260350"/>
            <a:ext cx="69850" cy="2889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554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62642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000" smtClean="0"/>
              <a:t>У воєнні і повоєнні роки написан</a:t>
            </a:r>
            <a:r>
              <a:rPr lang="uk-UA" sz="2000" smtClean="0"/>
              <a:t>і</a:t>
            </a:r>
            <a:r>
              <a:rPr lang="ru-RU" sz="2000" smtClean="0"/>
              <a:t> поема  “Гуляй-поле”,  роман  “Люба” (1944), поетична збірка  “Золотий бумеранг”, сатирична комедія  “Генерал” (1948) пов</a:t>
            </a:r>
            <a:r>
              <a:rPr lang="uk-UA" sz="2000" smtClean="0"/>
              <a:t>і</a:t>
            </a:r>
            <a:r>
              <a:rPr lang="ru-RU" sz="2000" smtClean="0"/>
              <a:t>сть-вертеп “</a:t>
            </a:r>
            <a:r>
              <a:rPr lang="uk-UA" sz="2000" smtClean="0"/>
              <a:t>Розгром</a:t>
            </a:r>
            <a:r>
              <a:rPr lang="ru-RU" sz="2000" smtClean="0"/>
              <a:t>” (1948), роман “Сад Гетсиманський” та повість  “Огненне коло” (1953),  поема “Антон Біда – герой труда” (1956), романи «Маруся Богуславка”,  “</a:t>
            </a:r>
            <a:r>
              <a:rPr lang="uk-UA" sz="2000" smtClean="0"/>
              <a:t>Людина біжить над прірвою</a:t>
            </a:r>
            <a:r>
              <a:rPr lang="ru-RU" sz="2000" smtClean="0"/>
              <a:t>” (1965), твори для дітей та ін. </a:t>
            </a:r>
          </a:p>
        </p:txBody>
      </p:sp>
      <p:pic>
        <p:nvPicPr>
          <p:cNvPr id="66570" name="Picture 10" descr="C:\Documents and Settings\Администратор\Мои документы\bagrian_files\bag1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7058" b="17058"/>
          <a:stretch>
            <a:fillRect/>
          </a:stretch>
        </p:blipFill>
        <p:spPr>
          <a:noFill/>
        </p:spPr>
      </p:pic>
    </p:spTree>
  </p:cSld>
  <p:clrMapOvr>
    <a:masterClrMapping/>
  </p:clrMapOvr>
  <p:transition advTm="4469"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4975" y="0"/>
            <a:ext cx="1533525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78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88913"/>
            <a:ext cx="3429000" cy="66690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600" smtClean="0"/>
              <a:t>У романі “Сад Гетсиманський” знайшов відображення харківський період життя письменника, його в‘язничні поневіряння. Цей твір задовго до “Архіпелагу Гулагу” О.Солженіцина на автобіографічно-документальному матеріалі викрив злочини тоталітарної системи. “</a:t>
            </a:r>
          </a:p>
        </p:txBody>
      </p:sp>
      <p:pic>
        <p:nvPicPr>
          <p:cNvPr id="67590" name="Picture 6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101" b="2101"/>
          <a:stretch>
            <a:fillRect/>
          </a:stretch>
        </p:blipFill>
        <p:spPr>
          <a:noFill/>
          <a:ln w="9525">
            <a:noFill/>
          </a:ln>
          <a:effectLst/>
        </p:spPr>
      </p:pic>
    </p:spTree>
  </p:cSld>
  <p:clrMapOvr>
    <a:masterClrMapping/>
  </p:clrMapOvr>
  <p:transition advTm="4125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 bwMode="auto">
          <a:xfrm flipH="1" flipV="1">
            <a:off x="7696200" y="225425"/>
            <a:ext cx="115888" cy="9525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uk-UA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7239000" cy="61229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000" smtClean="0"/>
              <a:t>Сад Гетсиманський” був виданий у США, Канаді, Англії, Німеччині, Голандії, Франції, Австралії. </a:t>
            </a:r>
            <a:endParaRPr lang="ru-RU" sz="300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000" smtClean="0"/>
              <a:t>Передмова належить</a:t>
            </a:r>
            <a:r>
              <a:rPr lang="ru-RU" sz="3000" smtClean="0">
                <a:latin typeface="Arial" charset="0"/>
              </a:rPr>
              <a:t> </a:t>
            </a:r>
            <a:r>
              <a:rPr lang="ru-RU" sz="3000" smtClean="0"/>
              <a:t>перу  Володимира Винниченка, котрий у своєму листі до Багряного зазначив, що “Сад Гетсиманський” –  “великий, вопіющий і страшний документ…Я зроблю все, що сила моя буде , для Вашої великої книги і для істини”.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3000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20567"/>
            <a:ext cx="7242048" cy="634087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200" dirty="0" smtClean="0"/>
              <a:t>Свою творчу діяльність Іван Багряний починав </a:t>
            </a:r>
            <a:r>
              <a:rPr lang="uk-UA" sz="1200" dirty="0" smtClean="0"/>
              <a:t>в</a:t>
            </a:r>
            <a:r>
              <a:rPr lang="ru-RU" sz="1200" dirty="0" smtClean="0"/>
              <a:t> Україні, але  більшість його творів була видана за кордоном. В 1944 році Багряний емігрував </a:t>
            </a:r>
            <a:r>
              <a:rPr lang="uk-UA" sz="1200" dirty="0" smtClean="0"/>
              <a:t>до</a:t>
            </a:r>
            <a:r>
              <a:rPr lang="ru-RU" sz="1200" dirty="0" smtClean="0"/>
              <a:t> Словаччин</a:t>
            </a:r>
            <a:r>
              <a:rPr lang="uk-UA" sz="1200" dirty="0" smtClean="0"/>
              <a:t>и</a:t>
            </a:r>
            <a:r>
              <a:rPr lang="ru-RU" sz="1200" dirty="0" smtClean="0"/>
              <a:t>, згодом до Австрії (Інсбрук), звідки перебрався </a:t>
            </a:r>
            <a:r>
              <a:rPr lang="uk-UA" sz="1200" dirty="0" smtClean="0"/>
              <a:t>до</a:t>
            </a:r>
            <a:r>
              <a:rPr lang="ru-RU" sz="1200" dirty="0" smtClean="0"/>
              <a:t> Баварі</a:t>
            </a:r>
            <a:r>
              <a:rPr lang="uk-UA" sz="1200" dirty="0" smtClean="0"/>
              <a:t>ї</a:t>
            </a:r>
            <a:r>
              <a:rPr lang="ru-RU" sz="1200" dirty="0" smtClean="0"/>
              <a:t> (Новий Ульм)</a:t>
            </a:r>
            <a:r>
              <a:rPr lang="uk-UA" sz="1200" dirty="0" smtClean="0"/>
              <a:t>. Постійно Багряний жив у Німеччині, де вів активну громадську і творчу діяльність.</a:t>
            </a:r>
            <a:br>
              <a:rPr lang="uk-UA" sz="1200" dirty="0" smtClean="0"/>
            </a:br>
            <a:r>
              <a:rPr lang="uk-UA" sz="1200" dirty="0" smtClean="0"/>
              <a:t>       </a:t>
            </a:r>
            <a:br>
              <a:rPr lang="uk-UA" sz="1200" dirty="0" smtClean="0"/>
            </a:br>
            <a:r>
              <a:rPr lang="uk-UA" sz="1200" dirty="0" smtClean="0"/>
              <a:t>        У 1945 році в Новому Ульмі Багряний разом зі своїми однодумцями   Г.Костюком, С.Підгайним та Ю.Лавриненком заснував Українську революційно-демократичну партію (УРДП). Генеральним Секретарем обрано Б.Подоляка (Григорія Костюка), а в 1948-1963 рр. незмінним керівником партії був Іван Багряний. </a:t>
            </a:r>
            <a:br>
              <a:rPr lang="uk-UA" sz="1200" dirty="0" smtClean="0"/>
            </a:br>
            <a:r>
              <a:rPr lang="uk-UA" sz="1200" dirty="0" smtClean="0"/>
              <a:t>Багряний “десять років був головою Української  Національної Ради та віце-президентом УНР в екзилі. Як голова  УНР (в 1958-1959)  шість місяців перебував в США і Канаді. Відвідав понад двадцять міст, де виступав перед українськими громадами  з доповідями “Батьківщина і ми”,  “Українська молодь і українська держава” та “Література в кайданах”. </a:t>
            </a:r>
            <a:br>
              <a:rPr lang="uk-UA" sz="1200" dirty="0" smtClean="0"/>
            </a:br>
            <a:r>
              <a:rPr lang="uk-UA" sz="1200" dirty="0" smtClean="0"/>
              <a:t>  </a:t>
            </a:r>
            <a:br>
              <a:rPr lang="uk-UA" sz="1200" dirty="0" smtClean="0"/>
            </a:br>
            <a:r>
              <a:rPr lang="uk-UA" sz="1200" dirty="0" smtClean="0"/>
              <a:t>      “УРДП  під керівництвом Багряного зробила багато для розхитування догм “інтегрального націоналізму” та для переорієнтації політичної думки української еміграції в бік демократизму. Як одне із найважливіших завдань  Багряний висував: “Об’єднати всю різномовну. різнорідну масу населення України в єдину українську цілісність... Щоб об’єднати всі соціальні й національні елементи українського народу в єдину націю, щоб щільно поєднати місто з селом, мусимо написати на своєму щиті великий девіз українського не расового, а територіального патріотизму”. </a:t>
            </a:r>
            <a:br>
              <a:rPr lang="uk-UA" sz="1200" dirty="0" smtClean="0"/>
            </a:br>
            <a:r>
              <a:rPr lang="uk-UA" sz="1200" dirty="0" smtClean="0"/>
              <a:t/>
            </a:r>
            <a:br>
              <a:rPr lang="uk-UA" sz="1200" dirty="0" smtClean="0"/>
            </a:br>
            <a:endParaRPr lang="ru-RU" sz="1200" dirty="0"/>
          </a:p>
        </p:txBody>
      </p:sp>
    </p:spTree>
  </p:cSld>
  <p:clrMapOvr>
    <a:masterClrMapping/>
  </p:clrMapOvr>
  <p:transition advTm="4375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89563" y="1143000"/>
            <a:ext cx="3429000" cy="2057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0" name="Текст 4"/>
          <p:cNvSpPr>
            <a:spLocks noGrp="1"/>
          </p:cNvSpPr>
          <p:nvPr>
            <p:ph type="body" sz="half" idx="2"/>
          </p:nvPr>
        </p:nvSpPr>
        <p:spPr>
          <a:xfrm>
            <a:off x="5003800" y="333375"/>
            <a:ext cx="4140200" cy="61912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2800" smtClean="0"/>
              <a:t>Іван Багряний видавав газету  “Українські вісті”. Ця газета української діаспори проіснувала до 2000 року і була  “трибуною … нової еміграції, бідної матеріально, але сильної духом”. Він також випускав видання УРДП: “Наша боротьба”,  “Наші позиції”.</a:t>
            </a:r>
            <a:r>
              <a:rPr lang="uk-UA" sz="2400" smtClean="0"/>
              <a:t> </a:t>
            </a:r>
          </a:p>
          <a:p>
            <a:pPr eaLnBrk="1" hangingPunct="1">
              <a:spcBef>
                <a:spcPct val="0"/>
              </a:spcBef>
            </a:pPr>
            <a:endParaRPr lang="ru-RU" sz="2400" smtClean="0"/>
          </a:p>
        </p:txBody>
      </p:sp>
      <p:pic>
        <p:nvPicPr>
          <p:cNvPr id="68610" name="Picture 2" descr="C:\Documents and Settings\Администратор\Мои документы\bagrian_files\bag1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4125" b="14125"/>
          <a:stretch>
            <a:fillRect/>
          </a:stretch>
        </p:blipFill>
        <p:spPr>
          <a:xfrm>
            <a:off x="714375" y="1071563"/>
            <a:ext cx="4206875" cy="4206875"/>
          </a:xfrm>
          <a:noFill/>
        </p:spPr>
      </p:pic>
    </p:spTree>
  </p:cSld>
  <p:clrMapOvr>
    <a:masterClrMapping/>
  </p:clrMapOvr>
  <p:transition advTm="4813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1" flipV="1">
            <a:off x="8818563" y="981075"/>
            <a:ext cx="146050" cy="1619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674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64547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600" smtClean="0"/>
              <a:t>Як публіцист Багряний написав </a:t>
            </a:r>
            <a:r>
              <a:rPr lang="uk-UA" sz="2600" smtClean="0"/>
              <a:t>понад</a:t>
            </a:r>
            <a:r>
              <a:rPr lang="ru-RU" sz="2600" smtClean="0"/>
              <a:t> дві сотні статей . Більшість  </a:t>
            </a:r>
            <a:r>
              <a:rPr lang="uk-UA" sz="2600" smtClean="0"/>
              <a:t>надрукована</a:t>
            </a:r>
            <a:r>
              <a:rPr lang="ru-RU" sz="2600" smtClean="0"/>
              <a:t> під прізвищем Багряний,  інші</a:t>
            </a:r>
            <a:r>
              <a:rPr lang="uk-UA" sz="2600" smtClean="0"/>
              <a:t> – </a:t>
            </a:r>
            <a:r>
              <a:rPr lang="ru-RU" sz="2600" smtClean="0"/>
              <a:t> під псевдонімами: Іван Рябовіл, С.Рябовіл, С.Дорошенко, П.Січинський та ін.  Фундаці</a:t>
            </a:r>
            <a:r>
              <a:rPr lang="uk-UA" sz="2600" smtClean="0"/>
              <a:t>єю</a:t>
            </a:r>
            <a:r>
              <a:rPr lang="ru-RU" sz="2600" smtClean="0"/>
              <a:t> ім</a:t>
            </a:r>
            <a:r>
              <a:rPr lang="uk-UA" sz="2600" smtClean="0"/>
              <a:t>.</a:t>
            </a:r>
            <a:r>
              <a:rPr lang="ru-RU" sz="2600" smtClean="0"/>
              <a:t> Івана Багряного </a:t>
            </a:r>
            <a:r>
              <a:rPr lang="uk-UA" sz="2600" smtClean="0"/>
              <a:t> було </a:t>
            </a:r>
            <a:r>
              <a:rPr lang="ru-RU" sz="2600" smtClean="0"/>
              <a:t>вида</a:t>
            </a:r>
            <a:r>
              <a:rPr lang="uk-UA" sz="2600" smtClean="0"/>
              <a:t>но</a:t>
            </a:r>
            <a:r>
              <a:rPr lang="ru-RU" sz="2600" smtClean="0"/>
              <a:t> публіцистику </a:t>
            </a:r>
            <a:r>
              <a:rPr lang="uk-UA" sz="2600" smtClean="0"/>
              <a:t>письменника.</a:t>
            </a:r>
          </a:p>
          <a:p>
            <a:pPr eaLnBrk="1" hangingPunct="1">
              <a:spcBef>
                <a:spcPct val="0"/>
              </a:spcBef>
            </a:pPr>
            <a:r>
              <a:rPr lang="uk-UA" sz="2600" smtClean="0"/>
              <a:t>   </a:t>
            </a:r>
          </a:p>
          <a:p>
            <a:pPr eaLnBrk="1" hangingPunct="1">
              <a:spcBef>
                <a:spcPct val="0"/>
              </a:spcBef>
            </a:pPr>
            <a:endParaRPr lang="ru-RU" sz="2600" smtClean="0"/>
          </a:p>
          <a:p>
            <a:pPr eaLnBrk="1" hangingPunct="1">
              <a:spcBef>
                <a:spcPct val="0"/>
              </a:spcBef>
            </a:pPr>
            <a:endParaRPr lang="ru-RU" sz="2600" smtClean="0"/>
          </a:p>
          <a:p>
            <a:pPr eaLnBrk="1" hangingPunct="1">
              <a:spcBef>
                <a:spcPct val="0"/>
              </a:spcBef>
            </a:pPr>
            <a:endParaRPr lang="ru-RU" sz="2200" smtClean="0"/>
          </a:p>
          <a:p>
            <a:pPr eaLnBrk="1" hangingPunct="1">
              <a:spcBef>
                <a:spcPct val="0"/>
              </a:spcBef>
            </a:pPr>
            <a:endParaRPr lang="ru-RU" sz="2200" smtClean="0"/>
          </a:p>
        </p:txBody>
      </p:sp>
      <p:pic>
        <p:nvPicPr>
          <p:cNvPr id="70659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3842" r="3842"/>
          <a:stretch>
            <a:fillRect/>
          </a:stretch>
        </p:blipFill>
        <p:spPr>
          <a:noFill/>
          <a:ln w="9525">
            <a:noFill/>
          </a:ln>
          <a:effectLst/>
        </p:spPr>
      </p:pic>
    </p:spTree>
  </p:cSld>
  <p:clrMapOvr>
    <a:masterClrMapping/>
  </p:clrMapOvr>
  <p:transition advTm="4515"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 bwMode="auto">
          <a:xfrm flipH="1" flipV="1">
            <a:off x="7696200" y="188913"/>
            <a:ext cx="115888" cy="131762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uk-UA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7239000" cy="6196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3000" smtClean="0"/>
              <a:t>Багряний ініціював</a:t>
            </a:r>
            <a:r>
              <a:rPr lang="ru-RU" sz="3000" smtClean="0">
                <a:latin typeface="Arial" charset="0"/>
              </a:rPr>
              <a:t> </a:t>
            </a:r>
            <a:r>
              <a:rPr lang="ru-RU" sz="3000" smtClean="0"/>
              <a:t>створення  Об’єднання демократичної української молоді (ОДУМ). Він стверджував: “потрібна інша організація молоді. Така організація, що складалася б не з дідів, а таки з молоді. Організація насамперед не партійна. а надпартійна. Соборницька. Демократична. Організація молоді, де виховувались  би не партійні покручі, а національно-свідоме й висококультурне наше молоде поколіня українське”.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1" flipV="1">
            <a:off x="8818563" y="1052513"/>
            <a:ext cx="74612" cy="904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22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88913"/>
            <a:ext cx="3429000" cy="65262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2100" smtClean="0"/>
              <a:t>Іван Павлович Багряний був членом Мистецького Українського Руху (МУРу), який було засновано в 1945 р. у Фюрті (Німечинна). МУР відігравав важливу роль в об’єднанні зусиль українських письменників,  котрі опинилися за межами України. Багряний входив до ініціативної групи разом з Домонтовичем, Костецьким, Майстренко, Полтавою і Шерехом</a:t>
            </a:r>
            <a:r>
              <a:rPr lang="uk-UA" sz="2400" smtClean="0"/>
              <a:t>. </a:t>
            </a:r>
            <a:endParaRPr lang="ru-RU" sz="2400" smtClean="0"/>
          </a:p>
        </p:txBody>
      </p:sp>
      <p:sp>
        <p:nvSpPr>
          <p:cNvPr id="30723" name="Прямоугольник 4"/>
          <p:cNvSpPr>
            <a:spLocks noChangeArrowheads="1"/>
          </p:cNvSpPr>
          <p:nvPr/>
        </p:nvSpPr>
        <p:spPr bwMode="auto">
          <a:xfrm>
            <a:off x="2643188" y="3567113"/>
            <a:ext cx="4214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>
              <a:latin typeface="Trebuchet MS" pitchFamily="34" charset="0"/>
            </a:endParaRPr>
          </a:p>
        </p:txBody>
      </p:sp>
      <p:pic>
        <p:nvPicPr>
          <p:cNvPr id="1031" name="Picture 7" descr="C:\Documents and Settings\Администратор\Мои документы\bagrian_files\bag2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6034" b="16034"/>
          <a:stretch>
            <a:fillRect/>
          </a:stretch>
        </p:blipFill>
        <p:spPr>
          <a:xfrm>
            <a:off x="642938" y="1000125"/>
            <a:ext cx="4206875" cy="4206875"/>
          </a:xfrm>
          <a:noFill/>
        </p:spPr>
      </p:pic>
    </p:spTree>
  </p:cSld>
  <p:clrMapOvr>
    <a:masterClrMapping/>
  </p:clrMapOvr>
  <p:transition advTm="4187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кст 3"/>
          <p:cNvSpPr>
            <a:spLocks noGrp="1"/>
          </p:cNvSpPr>
          <p:nvPr>
            <p:ph type="body" sz="half" idx="2"/>
          </p:nvPr>
        </p:nvSpPr>
        <p:spPr>
          <a:xfrm>
            <a:off x="5389563" y="476250"/>
            <a:ext cx="3429000" cy="6238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2400" i="1" smtClean="0"/>
              <a:t>Людина – це найвеличніша з усіх істот.</a:t>
            </a:r>
          </a:p>
          <a:p>
            <a:pPr eaLnBrk="1" hangingPunct="1">
              <a:spcBef>
                <a:spcPct val="0"/>
              </a:spcBef>
            </a:pPr>
            <a:r>
              <a:rPr lang="uk-UA" sz="2400" i="1" smtClean="0"/>
              <a:t>Людина – найнещасливіша з усіх істот.</a:t>
            </a:r>
          </a:p>
          <a:p>
            <a:pPr eaLnBrk="1" hangingPunct="1">
              <a:spcBef>
                <a:spcPct val="0"/>
              </a:spcBef>
            </a:pPr>
            <a:r>
              <a:rPr lang="uk-UA" sz="2400" i="1" smtClean="0"/>
              <a:t>Людина – найпідліша з усіх істот.</a:t>
            </a:r>
          </a:p>
          <a:p>
            <a:pPr eaLnBrk="1" hangingPunct="1">
              <a:spcBef>
                <a:spcPct val="0"/>
              </a:spcBef>
            </a:pPr>
            <a:r>
              <a:rPr lang="uk-UA" sz="2400" i="1" smtClean="0"/>
              <a:t>Як тяжко з цих трьох рубрик вибрати</a:t>
            </a:r>
          </a:p>
          <a:p>
            <a:pPr eaLnBrk="1" hangingPunct="1">
              <a:spcBef>
                <a:spcPct val="0"/>
              </a:spcBef>
            </a:pPr>
            <a:r>
              <a:rPr lang="uk-UA" sz="2400" i="1" smtClean="0"/>
              <a:t>першу для доведення прикладом.</a:t>
            </a:r>
          </a:p>
          <a:p>
            <a:pPr eaLnBrk="1" hangingPunct="1">
              <a:spcBef>
                <a:spcPct val="0"/>
              </a:spcBef>
            </a:pPr>
            <a:r>
              <a:rPr lang="uk-UA" sz="2400" i="1" smtClean="0"/>
              <a:t>                                                                           </a:t>
            </a:r>
            <a:r>
              <a:rPr lang="uk-UA" sz="2400" i="1" smtClean="0">
                <a:latin typeface="Arial" charset="0"/>
              </a:rPr>
              <a:t>   </a:t>
            </a:r>
            <a:r>
              <a:rPr lang="uk-UA" sz="2400" i="1" smtClean="0"/>
              <a:t>Іван Багряний</a:t>
            </a:r>
          </a:p>
          <a:p>
            <a:pPr eaLnBrk="1" hangingPunct="1">
              <a:spcBef>
                <a:spcPct val="0"/>
              </a:spcBef>
            </a:pPr>
            <a:endParaRPr lang="ru-RU" sz="2400" smtClean="0"/>
          </a:p>
        </p:txBody>
      </p:sp>
      <p:pic>
        <p:nvPicPr>
          <p:cNvPr id="1027" name="Picture 3" descr="C:\Documents and Settings\Администратор\Мои документы\35-8-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847" b="15847"/>
          <a:stretch>
            <a:fillRect/>
          </a:stretch>
        </p:blipFill>
        <p:spPr>
          <a:xfrm>
            <a:off x="1285852" y="1019907"/>
            <a:ext cx="3894576" cy="3694977"/>
          </a:xfrm>
          <a:noFill/>
        </p:spPr>
      </p:pic>
    </p:spTree>
  </p:cSld>
  <p:clrMapOvr>
    <a:masterClrMapping/>
  </p:clrMapOvr>
  <p:transition spd="med" advTm="4031"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 bwMode="auto">
          <a:xfrm>
            <a:off x="7451725" y="320675"/>
            <a:ext cx="244475" cy="841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uk-UA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7239000" cy="626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3200" smtClean="0"/>
              <a:t>Об’єднання українських письменників “Слово”, що  засноване в 1954 р. в Нью-Йорку як продовжувач творчо- організаційних та ідейних настанов свого європейського попередника (МУРу), об’єднувало письменників усієї діаспори. “Слово” опікувалося видавничою діяльністю. Вийшли друком 13 збірок “</a:t>
            </a:r>
            <a:r>
              <a:rPr lang="en-US" sz="3200" smtClean="0"/>
              <a:t>C</a:t>
            </a:r>
            <a:r>
              <a:rPr lang="uk-UA" sz="3200" smtClean="0"/>
              <a:t>лово”, до яких увійшли кращі твори літератури, мистецтва</a:t>
            </a:r>
            <a:r>
              <a:rPr lang="uk-UA" sz="2400" smtClean="0"/>
              <a:t>, </a:t>
            </a:r>
            <a:r>
              <a:rPr lang="uk-UA" sz="3200" smtClean="0"/>
              <a:t>критики, мемуари, документи.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uk-UA" sz="3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1" flipV="1">
            <a:off x="8818563" y="1052513"/>
            <a:ext cx="74612" cy="904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770" name="Текст 2"/>
          <p:cNvSpPr>
            <a:spLocks noGrp="1"/>
          </p:cNvSpPr>
          <p:nvPr>
            <p:ph type="body" sz="half" idx="2"/>
          </p:nvPr>
        </p:nvSpPr>
        <p:spPr>
          <a:xfrm>
            <a:off x="5364163" y="620713"/>
            <a:ext cx="3429000" cy="45831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3200" smtClean="0"/>
              <a:t>Іван Багряний пробував себе як маляр, він автор портретів Михайла Грушевського, Симона Петлюри,  Докії Гуменної, Григорія Китастого.</a:t>
            </a:r>
            <a:r>
              <a:rPr lang="uk-UA" smtClean="0"/>
              <a:t> </a:t>
            </a:r>
            <a:endParaRPr lang="ru-RU" smtClean="0"/>
          </a:p>
        </p:txBody>
      </p:sp>
      <p:pic>
        <p:nvPicPr>
          <p:cNvPr id="27653" name="Picture 5" descr="C:\Documents and Settings\Администратор\Мои документы\bagrian_files\bag2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432" b="15432"/>
          <a:stretch>
            <a:fillRect/>
          </a:stretch>
        </p:blipFill>
        <p:spPr>
          <a:xfrm>
            <a:off x="714348" y="1000108"/>
            <a:ext cx="4206240" cy="4206240"/>
          </a:xfrm>
          <a:noFill/>
        </p:spPr>
      </p:pic>
    </p:spTree>
  </p:cSld>
  <p:clrMapOvr>
    <a:masterClrMapping/>
  </p:clrMapOvr>
  <p:transition advTm="4516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8532813" y="1052513"/>
            <a:ext cx="285750" cy="904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794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5668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2000" smtClean="0"/>
              <a:t>Цей портрет намальовано на шматку обгорткового паперу під час першої зустрічі с Григорієм Китастим. Китастий склав малюнок навпіл і зберігав його у такому вигляді. Через деякий час друзі зустрілися. Розгорнувши малюнок, вони побачили, що зображення голови відбилося внизу аркуша. Багряний трохи підретушував відбиток і зробив напис: </a:t>
            </a:r>
            <a:r>
              <a:rPr lang="ru-RU" sz="2000" smtClean="0"/>
              <a:t>“</a:t>
            </a:r>
            <a:r>
              <a:rPr lang="uk-UA" sz="2000" smtClean="0"/>
              <a:t>Був один Гриць і стало два. Підождемо рік – буде три”. </a:t>
            </a:r>
            <a:endParaRPr lang="ru-RU" sz="2000" smtClean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155" b="1155"/>
          <a:stretch>
            <a:fillRect/>
          </a:stretch>
        </p:blipFill>
        <p:spPr>
          <a:noFill/>
          <a:ln w="9525">
            <a:noFill/>
          </a:ln>
          <a:effectLst/>
        </p:spPr>
      </p:pic>
    </p:spTree>
  </p:cSld>
  <p:clrMapOvr>
    <a:masterClrMapping/>
  </p:clrMapOvr>
  <p:transition advTm="4609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8459788" y="1052513"/>
            <a:ext cx="358775" cy="904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818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64087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2400" smtClean="0"/>
              <a:t>Багряний працював як маляр-ілюстратор. Під псевдонімом Б.Залуцький він оформив обкладинки книг Уласа Самчука “Юність Василя Шеремети”, Юрія Косача “Еней і життя інших”, Тодося Осьмачки “Старший боярин”, під псевдонімом О.Турчин – збірку новел Павла Маляра.</a:t>
            </a:r>
            <a:endParaRPr lang="ru-RU" sz="2400" smtClean="0"/>
          </a:p>
        </p:txBody>
      </p:sp>
      <p:pic>
        <p:nvPicPr>
          <p:cNvPr id="29703" name="Picture 7" descr="C:\Documents and Settings\Администратор\Мои документы\bagrian_files\bag2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4335" b="14335"/>
          <a:stretch>
            <a:fillRect/>
          </a:stretch>
        </p:blipFill>
        <p:spPr>
          <a:noFill/>
        </p:spPr>
      </p:pic>
    </p:spTree>
  </p:cSld>
  <p:clrMapOvr>
    <a:masterClrMapping/>
  </p:clrMapOvr>
  <p:transition advTm="4281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8604250" y="1052513"/>
            <a:ext cx="214313" cy="904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842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33375"/>
            <a:ext cx="3429000" cy="48704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800" smtClean="0"/>
              <a:t>Помер Іван Багряний  25 серпня 1963 року у  Шварцвальді в санаторії Блазієн (Німеччина). Поховано митця у Новому Ульмі в Німеччині. На могилі Багряного встановлено пам’ятник  (1965, скульптор Лев Молодожанін).</a:t>
            </a:r>
          </a:p>
          <a:p>
            <a:pPr eaLnBrk="1" hangingPunct="1">
              <a:spcBef>
                <a:spcPct val="0"/>
              </a:spcBef>
            </a:pPr>
            <a:endParaRPr lang="ru-RU" sz="2800" smtClean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>
          <a:xfrm>
            <a:off x="663575" y="1041400"/>
            <a:ext cx="4206875" cy="4205288"/>
          </a:xfrm>
          <a:noFill/>
          <a:ln w="9525">
            <a:noFill/>
          </a:ln>
          <a:effectLst/>
        </p:spPr>
      </p:pic>
    </p:spTree>
  </p:cSld>
  <p:clrMapOvr>
    <a:masterClrMapping/>
  </p:clrMapOvr>
  <p:transition advTm="3047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4294967295"/>
          </p:nvPr>
        </p:nvSpPr>
        <p:spPr>
          <a:xfrm>
            <a:off x="5003800" y="0"/>
            <a:ext cx="41402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uk-UA" sz="2900" smtClean="0"/>
              <a:t>Народився Іван Павлович Багряний (справжнє прізвище – Лозов’яга, русифіковане – Лозов'ягін) 19 вересня 1906 р. в с.Куземин на Полтавщині (тепер Сумська обл.) у родині робітника-муляра. Це село поблизу Груні, де народився відомий гуморист Остап Вишня, у тому ж Охтирському повіті</a:t>
            </a:r>
            <a:r>
              <a:rPr lang="uk-UA" sz="1900" smtClean="0"/>
              <a:t>. </a:t>
            </a:r>
          </a:p>
        </p:txBody>
      </p:sp>
      <p:pic>
        <p:nvPicPr>
          <p:cNvPr id="14338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6475" y="1728788"/>
            <a:ext cx="3230563" cy="29686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 bwMode="auto">
          <a:xfrm flipH="1" flipV="1">
            <a:off x="7696200" y="250825"/>
            <a:ext cx="69850" cy="6985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uk-UA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7239000" cy="61229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sz="3000" smtClean="0"/>
              <a:t>Навчався Іван спочатку в церковно-парафіяльній школі в Охтирці, а з 1916 по 1919 рр. у так званій Вищій початковій школі. В 1920-1921 рр. він навчається слюсарській справі в Охтирській технічній школі, але, не закінчивши її, переходить до Краснопільської художньо-керамичної школи (1922). З 1926 р. Багряний – студент Київського художнього інституту, але до захисту дипломної роботи не був допущений з огляду на національні переконання. </a:t>
            </a:r>
          </a:p>
          <a:p>
            <a:pPr eaLnBrk="1" hangingPunct="1"/>
            <a:endParaRPr lang="uk-UA" sz="3000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1" flipV="1">
            <a:off x="8818563" y="981075"/>
            <a:ext cx="74612" cy="1619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Текст 3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6811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uk-UA" sz="2000" smtClean="0"/>
              <a:t>У кожної людини є така подія, котра залишає відбиток на все життя і обумовлює подальші вчинки. </a:t>
            </a:r>
            <a:r>
              <a:rPr lang="uk-UA" sz="2000" smtClean="0">
                <a:latin typeface="Arial" charset="0"/>
              </a:rPr>
              <a:t>У</a:t>
            </a:r>
            <a:r>
              <a:rPr lang="uk-UA" sz="2000" smtClean="0"/>
              <a:t> памфлеті “Чому я не хочу вертати на “родіну?”: “Я був ще маленьким... хлопцем як більшовизм вдерся в мою свідомість крівавим кошмаром, виступаючи як кат мого народу. Це було в 1920 році. Я жив тоді в дідуся на селі,  на пасіці. Дідусь мав 92 роки і був однорукий каліка, але трудився на пасіці, доглядаючи її. Він нагадував мені святого Зосіму і Савватія, що були намальовані на образку, який висів під старою липою посеред пасіки.</a:t>
            </a:r>
            <a:endParaRPr lang="ru-RU" sz="2000" smtClean="0"/>
          </a:p>
        </p:txBody>
      </p:sp>
      <p:pic>
        <p:nvPicPr>
          <p:cNvPr id="48132" name="Picture 4" descr="C:\Documents and Settings\Администратор\Мои документы\bagrian_files\bag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2747" b="12747"/>
          <a:stretch>
            <a:fillRect/>
          </a:stretch>
        </p:blipFill>
        <p:spPr>
          <a:xfrm>
            <a:off x="785786" y="1142984"/>
            <a:ext cx="3929090" cy="4286280"/>
          </a:xfrm>
          <a:noFill/>
        </p:spPr>
      </p:pic>
    </p:spTree>
  </p:cSld>
  <p:clrMapOvr>
    <a:masterClrMapping/>
  </p:clrMapOvr>
  <p:transition advTm="4453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563" y="1143000"/>
            <a:ext cx="3429000" cy="2057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0" name="Текст 2"/>
          <p:cNvSpPr>
            <a:spLocks noGrp="1"/>
          </p:cNvSpPr>
          <p:nvPr>
            <p:ph type="body" sz="half" idx="2"/>
          </p:nvPr>
        </p:nvSpPr>
        <p:spPr>
          <a:xfrm>
            <a:off x="5357813" y="549275"/>
            <a:ext cx="3429000" cy="59039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3200" smtClean="0"/>
              <a:t>Серйозні твори Багряний почав писати у 1925 році, друкуючі їх в журналах “Глобус”, “Плужанин”, “Всесвіт”, “Гарт”, “Кіно”, “Червоний шлях”, “Життя і революція”. </a:t>
            </a:r>
          </a:p>
          <a:p>
            <a:pPr eaLnBrk="1" hangingPunct="1">
              <a:spcBef>
                <a:spcPct val="0"/>
              </a:spcBef>
            </a:pPr>
            <a:endParaRPr lang="ru-RU" sz="3200" smtClean="0"/>
          </a:p>
        </p:txBody>
      </p:sp>
      <p:pic>
        <p:nvPicPr>
          <p:cNvPr id="61470" name="Picture 3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8053" b="18053"/>
          <a:stretch>
            <a:fillRect/>
          </a:stretch>
        </p:blipFill>
        <p:spPr>
          <a:xfrm>
            <a:off x="1000100" y="1041002"/>
            <a:ext cx="3643338" cy="4102510"/>
          </a:xfrm>
          <a:noFill/>
          <a:ln w="9525">
            <a:noFill/>
          </a:ln>
          <a:effectLst/>
        </p:spPr>
      </p:pic>
    </p:spTree>
  </p:cSld>
  <p:clrMapOvr>
    <a:masterClrMapping/>
  </p:clrMapOvr>
  <p:transition spd="med" advTm="4188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264876"/>
            <a:ext cx="3429000" cy="29328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b="0" i="1" dirty="0" smtClean="0"/>
              <a:t>Поему “Ave Maria” автор видав власноруч за свій рахунок. На цій маленькій книжечці, яка мала 106 сторінок, значилося: Видавництво “Сам”. Це видання було конфісковано, але більшість накладу встигли розкупити. Вражає присвята до поеми:</a:t>
            </a:r>
            <a:br>
              <a:rPr lang="ru-RU" sz="1400" b="0" i="1" dirty="0" smtClean="0"/>
            </a:br>
            <a:endParaRPr lang="ru-RU" sz="1400" b="0" i="1" dirty="0"/>
          </a:p>
        </p:txBody>
      </p:sp>
      <p:sp>
        <p:nvSpPr>
          <p:cNvPr id="18434" name="Текст 2"/>
          <p:cNvSpPr>
            <a:spLocks noGrp="1"/>
          </p:cNvSpPr>
          <p:nvPr>
            <p:ph type="body" sz="half" idx="2"/>
          </p:nvPr>
        </p:nvSpPr>
        <p:spPr>
          <a:xfrm>
            <a:off x="5292725" y="3282950"/>
            <a:ext cx="3525838" cy="32416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en-US" sz="2000" b="1" i="1" smtClean="0"/>
              <a:t>“</a:t>
            </a:r>
            <a:r>
              <a:rPr lang="ru-RU" sz="2000" b="1" i="1" smtClean="0"/>
              <a:t>Вічним бунтарям і протестантам,</a:t>
            </a:r>
          </a:p>
          <a:p>
            <a:pPr eaLnBrk="1" hangingPunct="1">
              <a:spcBef>
                <a:spcPct val="0"/>
              </a:spcBef>
            </a:pPr>
            <a:r>
              <a:rPr lang="ru-RU" sz="2000" b="1" i="1" smtClean="0"/>
              <a:t>Всім, хто родився рабом і не хоче бути ним,</a:t>
            </a:r>
          </a:p>
          <a:p>
            <a:pPr eaLnBrk="1" hangingPunct="1">
              <a:spcBef>
                <a:spcPct val="0"/>
              </a:spcBef>
            </a:pPr>
            <a:r>
              <a:rPr lang="ru-RU" sz="2000" b="1" i="1" smtClean="0"/>
              <a:t>Всім скривдженим і зборканим і своїй бідній матері</a:t>
            </a:r>
          </a:p>
          <a:p>
            <a:pPr eaLnBrk="1" hangingPunct="1">
              <a:spcBef>
                <a:spcPct val="0"/>
              </a:spcBef>
            </a:pPr>
            <a:r>
              <a:rPr lang="ru-RU" sz="2000" b="1" i="1" smtClean="0"/>
              <a:t>крик свого серця присвячую</a:t>
            </a:r>
            <a:r>
              <a:rPr lang="en-US" sz="2000" b="1" i="1" smtClean="0"/>
              <a:t>”</a:t>
            </a:r>
            <a:endParaRPr lang="ru-RU" sz="2000" b="1" i="1" smtClean="0"/>
          </a:p>
          <a:p>
            <a:pPr eaLnBrk="1" hangingPunct="1">
              <a:spcBef>
                <a:spcPct val="0"/>
              </a:spcBef>
            </a:pPr>
            <a:endParaRPr lang="ru-RU" sz="2000" smtClean="0"/>
          </a:p>
        </p:txBody>
      </p:sp>
      <p:pic>
        <p:nvPicPr>
          <p:cNvPr id="62469" name="Picture 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3268" b="3268"/>
          <a:stretch>
            <a:fillRect/>
          </a:stretch>
        </p:blipFill>
        <p:spPr>
          <a:noFill/>
          <a:ln w="9525">
            <a:noFill/>
          </a:ln>
          <a:effectLst/>
        </p:spPr>
      </p:pic>
    </p:spTree>
  </p:cSld>
  <p:clrMapOvr>
    <a:masterClrMapping/>
  </p:clrMapOvr>
  <p:transition advTm="4047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93549"/>
            <a:ext cx="3429000" cy="300393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dirty="0" smtClean="0"/>
              <a:t>У 1931 р. в журналі “Критика” (№10) з’явилася нищівна стаття О.Правдюка  “Куркульським шляхом: (Про творчість Багряного)”. 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19458" name="Текст 2"/>
          <p:cNvSpPr>
            <a:spLocks noGrp="1"/>
          </p:cNvSpPr>
          <p:nvPr>
            <p:ph type="body" sz="half" idx="2"/>
          </p:nvPr>
        </p:nvSpPr>
        <p:spPr>
          <a:xfrm>
            <a:off x="5500688" y="2924175"/>
            <a:ext cx="3429000" cy="30051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mtClean="0"/>
              <a:t>Правдюк пише: “Своїм виступом в  “Аве Марії” Багряний довів, що він не тільки не мириться з радянською дійсністю, а й має намір боротися проти неї, змінити її. Ця сама тенденція вельми виразно відбивається і в “Скельці”… Від самого початку поет став співцем куркульської ідеології і до сьогодні залишається таким”. Звинувачення на адресу Багряного були безпідставні, бо на той час письменник лояльно ставився до радянської влади. Багряний починав як пролетарський поет і все життя пишався своїм походженням. Він вірив у світле майбутнє свого народу і у творчі можливості пролетарського мистецтва.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63490" name="Picture 2" descr="C:\Documents and Settings\Администратор\Мои документы\bagrian_files\Bag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271" b="15271"/>
          <a:stretch>
            <a:fillRect/>
          </a:stretch>
        </p:blipFill>
        <p:spPr>
          <a:noFill/>
        </p:spPr>
      </p:pic>
    </p:spTree>
  </p:cSld>
  <p:clrMapOvr>
    <a:masterClrMapping/>
  </p:clrMapOvr>
  <p:transition advTm="3906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9144000" y="0"/>
            <a:ext cx="107950" cy="3333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0482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60350"/>
            <a:ext cx="3429000" cy="65976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uk-UA" sz="1500" smtClean="0"/>
              <a:t>  Івана Багряного було заарештовано 16 квітня 1932 року в будинку “Слово” (м.Харків), у квартирі В. Вражливого за  звинуваченням у контрреволюційній пропаганді та агітації (ст. 54-ІІ та 54-6 КК УРСР, слідча справа №343). Півроку перебував у в’язниці, в камері самотнього ув’язнення, а з 1933 р. –  у засланні на Далекому Сході. 1936 р. він тікає і живе нелегально. Думками Багряний зі своєю Батьківщиною, що знайшло відображення у вірші “Рідна мова” (1937 р.)</a:t>
            </a:r>
          </a:p>
          <a:p>
            <a:pPr eaLnBrk="1" hangingPunct="1">
              <a:spcBef>
                <a:spcPct val="0"/>
              </a:spcBef>
            </a:pPr>
            <a:r>
              <a:rPr lang="uk-UA" sz="1500" smtClean="0"/>
              <a:t>      У 1938 р. Багряний був заарештований вдруге і просидів два роки і чотири місяці в камері смертників у харківській в’язниці на Холодній Горі. На волю вийшов тяжко хворою людиною у перші дні війни. Під час німецької окупації працював у газеті “Голос Охтирщини”, художником-декоратором у харківському театрі, друкувався в газеті “Нова Україна”. </a:t>
            </a:r>
          </a:p>
          <a:p>
            <a:pPr eaLnBrk="1" hangingPunct="1">
              <a:spcBef>
                <a:spcPct val="0"/>
              </a:spcBef>
            </a:pPr>
            <a:endParaRPr lang="uk-UA" sz="1500" smtClean="0"/>
          </a:p>
        </p:txBody>
      </p:sp>
      <p:pic>
        <p:nvPicPr>
          <p:cNvPr id="64521" name="Picture 9" descr="C:\Documents and Settings\Администратор\Мои документы\bagrian_files\bag2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1735" b="11735"/>
          <a:stretch>
            <a:fillRect/>
          </a:stretch>
        </p:blipFill>
        <p:spPr>
          <a:xfrm>
            <a:off x="663682" y="1041002"/>
            <a:ext cx="4206240" cy="4245386"/>
          </a:xfrm>
          <a:noFill/>
        </p:spPr>
      </p:pic>
    </p:spTree>
  </p:cSld>
  <p:clrMapOvr>
    <a:masterClrMapping/>
  </p:clrMapOvr>
  <p:transition advTm="4047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244</TotalTime>
  <Words>1006</Words>
  <Application>Microsoft Office PowerPoint</Application>
  <PresentationFormat>Экран (4:3)</PresentationFormat>
  <Paragraphs>37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Trebuchet MS</vt:lpstr>
      <vt:lpstr>Wingdings 2</vt:lpstr>
      <vt:lpstr>Wingdings</vt:lpstr>
      <vt:lpstr>Calibri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Admin</cp:lastModifiedBy>
  <cp:revision>29</cp:revision>
  <dcterms:created xsi:type="dcterms:W3CDTF">2009-02-18T18:05:24Z</dcterms:created>
  <dcterms:modified xsi:type="dcterms:W3CDTF">2010-01-19T13:36:17Z</dcterms:modified>
</cp:coreProperties>
</file>