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52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1594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9BF68-A933-4A2B-8D73-32C275FDCB50}" type="datetimeFigureOut">
              <a:rPr lang="ru-RU" smtClean="0"/>
              <a:pPr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883B1-D3E9-4794-8B83-98CD8A447D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8358246" cy="3571900"/>
          </a:xfrm>
          <a:scene3d>
            <a:camera prst="perspectiveRight"/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accent4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  <a:sp3d extrusionH="57150">
              <a:bevelT h="25400" prst="softRound"/>
            </a:sp3d>
          </a:bodyPr>
          <a:lstStyle/>
          <a:p>
            <a:r>
              <a:rPr lang="uk-UA" sz="66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  <a:cs typeface="Aharoni" pitchFamily="2" charset="-79"/>
              </a:rPr>
              <a:t>Тарас Шевченко</a:t>
            </a:r>
            <a:br>
              <a:rPr lang="uk-UA" sz="66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  <a:cs typeface="Aharoni" pitchFamily="2" charset="-79"/>
              </a:rPr>
            </a:br>
            <a:r>
              <a:rPr lang="uk-UA" sz="66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50" endPos="85000" dist="29997" dir="5400000" sy="-100000" algn="bl" rotWithShape="0"/>
                </a:effectLst>
                <a:cs typeface="Aharoni" pitchFamily="2" charset="-79"/>
              </a:rPr>
              <a:t>Життя</a:t>
            </a:r>
            <a:r>
              <a:rPr lang="uk-UA" sz="66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  <a:cs typeface="Aharoni" pitchFamily="2" charset="-79"/>
              </a:rPr>
              <a:t> та творчість</a:t>
            </a:r>
            <a:br>
              <a:rPr lang="uk-UA" sz="6600" b="1" i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  <a:cs typeface="Aharoni" pitchFamily="2" charset="-79"/>
              </a:rPr>
            </a:br>
            <a:endParaRPr lang="ru-RU" sz="6600" b="1" i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5000" endA="50" endPos="85000" dist="29997" dir="5400000" sy="-100000" algn="bl" rotWithShape="0"/>
              </a:effectLst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1322735">
            <a:off x="2274166" y="4405669"/>
            <a:ext cx="6581618" cy="174560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  <a:scene3d>
              <a:camera prst="perspectiveHeroicExtremeLeftFacing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uk-UA" dirty="0" smtClean="0">
                <a:solidFill>
                  <a:schemeClr val="tx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Підготував учень</a:t>
            </a:r>
          </a:p>
          <a:p>
            <a:r>
              <a:rPr lang="en-US" dirty="0" smtClean="0">
                <a:solidFill>
                  <a:schemeClr val="tx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11</a:t>
            </a:r>
            <a:r>
              <a:rPr lang="uk-UA" dirty="0" smtClean="0">
                <a:solidFill>
                  <a:schemeClr val="tx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к</a:t>
            </a:r>
            <a:r>
              <a:rPr lang="uk-UA" dirty="0" smtClean="0">
                <a:solidFill>
                  <a:schemeClr val="tx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ласу</a:t>
            </a:r>
          </a:p>
          <a:p>
            <a:r>
              <a:rPr lang="uk-UA" dirty="0" err="1" smtClean="0">
                <a:solidFill>
                  <a:schemeClr val="tx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Іванісік</a:t>
            </a:r>
            <a:r>
              <a:rPr lang="uk-UA" smtClean="0">
                <a:solidFill>
                  <a:schemeClr val="tx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 Сергій</a:t>
            </a:r>
            <a:endParaRPr lang="uk-UA" dirty="0" smtClean="0">
              <a:solidFill>
                <a:schemeClr val="tx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60007" dir="1500000" sy="-30000" kx="800400" algn="bl" rotWithShape="0">
                  <a:prstClr val="black">
                    <a:alpha val="20000"/>
                  </a:prst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pic>
        <p:nvPicPr>
          <p:cNvPr id="1026" name="Picture 2" descr="C:\Users\Серега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1895475" cy="24098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27" name="Picture 3" descr="C:\Users\Серега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1357298"/>
            <a:ext cx="1800225" cy="25431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750"/>
                            </p:stCondLst>
                            <p:childTnLst>
                              <p:par>
                                <p:cTn id="5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750"/>
                            </p:stCondLst>
                            <p:childTnLst>
                              <p:par>
                                <p:cTn id="59" presetID="2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0" dur="1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750"/>
                            </p:stCondLst>
                            <p:childTnLst>
                              <p:par>
                                <p:cTn id="63" presetID="21" presetClass="exit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750"/>
                            </p:stCondLst>
                            <p:childTnLst>
                              <p:par>
                                <p:cTn id="67" presetID="21" presetClass="exit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1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1" build="p" animBg="1"/>
      <p:bldP spid="3" grpId="2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prstTxWarp prst="textChevronInverted">
              <a:avLst/>
            </a:prstTxWarp>
            <a:normAutofit/>
            <a:scene3d>
              <a:camera prst="obliqueTopLeft"/>
              <a:lightRig rig="threePt" dir="t"/>
            </a:scene3d>
          </a:bodyPr>
          <a:lstStyle/>
          <a:p>
            <a:r>
              <a:rPr lang="uk-UA" sz="4800" dirty="0">
                <a:ln>
                  <a:solidFill>
                    <a:sysClr val="windowText" lastClr="000000"/>
                  </a:solidFill>
                </a:ln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Н</a:t>
            </a:r>
            <a:r>
              <a:rPr lang="uk-UA" sz="4800" dirty="0" smtClean="0">
                <a:ln>
                  <a:solidFill>
                    <a:sysClr val="windowText" lastClr="000000"/>
                  </a:solidFill>
                </a:ln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аймичка</a:t>
            </a:r>
            <a:endParaRPr lang="ru-RU" sz="4800" dirty="0">
              <a:ln>
                <a:solidFill>
                  <a:sysClr val="windowText" lastClr="000000"/>
                </a:solidFill>
              </a:ln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r>
              <a:rPr lang="ru-RU" dirty="0" err="1"/>
              <a:t>Історична</a:t>
            </a:r>
            <a:r>
              <a:rPr lang="ru-RU" dirty="0"/>
              <a:t> </a:t>
            </a:r>
            <a:r>
              <a:rPr lang="ru-RU" dirty="0" smtClean="0"/>
              <a:t>основа-</a:t>
            </a:r>
            <a:r>
              <a:rPr lang="ru-RU" dirty="0"/>
              <a:t> Час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Шевченка</a:t>
            </a:r>
            <a:r>
              <a:rPr lang="ru-RU" dirty="0"/>
              <a:t> над </a:t>
            </a:r>
            <a:r>
              <a:rPr lang="ru-RU" dirty="0" err="1"/>
              <a:t>повістю</a:t>
            </a:r>
            <a:r>
              <a:rPr lang="ru-RU" dirty="0"/>
              <a:t> «Наймичка»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орієнтовно</a:t>
            </a:r>
            <a:r>
              <a:rPr lang="ru-RU" dirty="0"/>
              <a:t> 1852 — 1853 </a:t>
            </a:r>
            <a:r>
              <a:rPr lang="ru-RU" dirty="0" err="1"/>
              <a:t>рр</a:t>
            </a:r>
            <a:r>
              <a:rPr lang="ru-RU" dirty="0"/>
              <a:t>. 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/>
              <a:t>Шевченко </a:t>
            </a:r>
            <a:r>
              <a:rPr lang="ru-RU" dirty="0" err="1"/>
              <a:t>підписав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фіктивною</a:t>
            </a:r>
            <a:r>
              <a:rPr lang="ru-RU" dirty="0"/>
              <a:t> датою «25 февраля 1844. </a:t>
            </a:r>
            <a:r>
              <a:rPr lang="ru-RU" dirty="0" err="1"/>
              <a:t>Переяслов</a:t>
            </a:r>
            <a:r>
              <a:rPr lang="ru-RU" dirty="0"/>
              <a:t>» через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малювати</a:t>
            </a:r>
            <a:r>
              <a:rPr lang="ru-RU" dirty="0"/>
              <a:t> на </a:t>
            </a:r>
            <a:r>
              <a:rPr lang="ru-RU" dirty="0" err="1"/>
              <a:t>засланні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xit" presetSubtype="0" fill="hold" grpId="1" nodeType="withEffect">
                                  <p:stCondLst>
                                    <p:cond delay="14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2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  <p:bldP spid="3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prstTxWarp prst="textChevron">
              <a:avLst/>
            </a:prstTxWarp>
            <a:noAutofit/>
          </a:bodyPr>
          <a:lstStyle/>
          <a:p>
            <a:r>
              <a:rPr lang="uk-UA" sz="7200" b="1" i="1" dirty="0" err="1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катерина</a:t>
            </a:r>
            <a:endParaRPr lang="ru-RU" sz="7200" b="1" i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«...Я </a:t>
            </a:r>
            <a:r>
              <a:rPr lang="ru-RU" dirty="0" err="1"/>
              <a:t>намалював</a:t>
            </a:r>
            <a:r>
              <a:rPr lang="ru-RU" dirty="0"/>
              <a:t> Катерину в той час, як вона </a:t>
            </a:r>
            <a:r>
              <a:rPr lang="ru-RU" dirty="0" err="1"/>
              <a:t>попрощалася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москаликом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вертається</a:t>
            </a:r>
            <a:r>
              <a:rPr lang="ru-RU" dirty="0"/>
              <a:t> в село, у </a:t>
            </a:r>
            <a:r>
              <a:rPr lang="ru-RU" dirty="0" err="1"/>
              <a:t>царині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куренем </a:t>
            </a:r>
            <a:r>
              <a:rPr lang="ru-RU" dirty="0" err="1"/>
              <a:t>дідусь</a:t>
            </a:r>
            <a:r>
              <a:rPr lang="ru-RU" dirty="0"/>
              <a:t> </a:t>
            </a:r>
            <a:r>
              <a:rPr lang="ru-RU" dirty="0" err="1"/>
              <a:t>сидить</a:t>
            </a:r>
            <a:r>
              <a:rPr lang="ru-RU" dirty="0"/>
              <a:t>, ложечки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струже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сумно</a:t>
            </a:r>
            <a:r>
              <a:rPr lang="ru-RU" dirty="0"/>
              <a:t> дивиться на Катерину, а вона, сердешна, </a:t>
            </a:r>
            <a:r>
              <a:rPr lang="ru-RU" dirty="0" err="1"/>
              <a:t>тіль</a:t>
            </a:r>
            <a:r>
              <a:rPr lang="ru-RU" dirty="0"/>
              <a:t> не плаче..., а </a:t>
            </a:r>
            <a:r>
              <a:rPr lang="ru-RU" dirty="0" err="1"/>
              <a:t>москаль</a:t>
            </a:r>
            <a:r>
              <a:rPr lang="ru-RU" dirty="0"/>
              <a:t> </a:t>
            </a:r>
            <a:r>
              <a:rPr lang="ru-RU" dirty="0" err="1"/>
              <a:t>дере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,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курява</a:t>
            </a:r>
            <a:r>
              <a:rPr lang="ru-RU" dirty="0"/>
              <a:t> </a:t>
            </a:r>
            <a:r>
              <a:rPr lang="ru-RU" dirty="0" err="1"/>
              <a:t>ляга</a:t>
            </a:r>
            <a:r>
              <a:rPr lang="ru-RU" dirty="0"/>
              <a:t>; собачка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поганенька</a:t>
            </a:r>
            <a:r>
              <a:rPr lang="ru-RU" dirty="0"/>
              <a:t> </a:t>
            </a:r>
            <a:r>
              <a:rPr lang="ru-RU" dirty="0" err="1"/>
              <a:t>доганя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та </a:t>
            </a:r>
            <a:r>
              <a:rPr lang="ru-RU" dirty="0" err="1"/>
              <a:t>нібито</a:t>
            </a:r>
            <a:r>
              <a:rPr lang="ru-RU" dirty="0"/>
              <a:t> </a:t>
            </a:r>
            <a:r>
              <a:rPr lang="ru-RU" dirty="0" err="1"/>
              <a:t>гавкає</a:t>
            </a:r>
            <a:r>
              <a:rPr lang="ru-RU" dirty="0"/>
              <a:t>. По </a:t>
            </a:r>
            <a:r>
              <a:rPr lang="ru-RU" dirty="0" err="1"/>
              <a:t>однім</a:t>
            </a:r>
            <a:r>
              <a:rPr lang="ru-RU" dirty="0"/>
              <a:t> </a:t>
            </a:r>
            <a:r>
              <a:rPr lang="ru-RU" dirty="0" err="1"/>
              <a:t>боці</a:t>
            </a:r>
            <a:r>
              <a:rPr lang="ru-RU" dirty="0"/>
              <a:t> могила, на </a:t>
            </a:r>
            <a:r>
              <a:rPr lang="ru-RU" dirty="0" err="1"/>
              <a:t>могилі</a:t>
            </a:r>
            <a:r>
              <a:rPr lang="ru-RU" dirty="0"/>
              <a:t> </a:t>
            </a:r>
            <a:r>
              <a:rPr lang="ru-RU" dirty="0" err="1"/>
              <a:t>вітряк</a:t>
            </a:r>
            <a:r>
              <a:rPr lang="ru-RU" dirty="0"/>
              <a:t>, а там </a:t>
            </a:r>
            <a:r>
              <a:rPr lang="ru-RU" dirty="0" err="1"/>
              <a:t>тільки</a:t>
            </a:r>
            <a:r>
              <a:rPr lang="ru-RU" dirty="0"/>
              <a:t> степ </a:t>
            </a:r>
            <a:r>
              <a:rPr lang="ru-RU" dirty="0" err="1"/>
              <a:t>мріє</a:t>
            </a:r>
            <a:r>
              <a:rPr lang="ru-RU" dirty="0"/>
              <a:t>. </a:t>
            </a:r>
            <a:r>
              <a:rPr lang="ru-RU" dirty="0" err="1"/>
              <a:t>Отака</a:t>
            </a:r>
            <a:r>
              <a:rPr lang="ru-RU" dirty="0"/>
              <a:t> моя картина.»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grpId="1" nodeType="afterEffect">
                                  <p:stCondLst>
                                    <p:cond delay="20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  <p:bldP spid="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Серега\Desktop\%D0%A4%D0%B0%D0%B9%D0%BBImage-Shevchenko_Kateryna_Olia_1842_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143932" cy="614364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300" endPos="90000" dist="50800" dir="5400000" sy="-100000" algn="bl" rotWithShape="0"/>
          </a:effectLst>
          <a:scene3d>
            <a:camera prst="obliqueTop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" dur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prstTxWarp prst="textPlain">
              <a:avLst/>
            </a:prstTxWarp>
            <a:scene3d>
              <a:camera prst="perspectiveHeroicExtremeLeftFacing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uk-UA" dirty="0" smtClean="0">
                <a:ln>
                  <a:solidFill>
                    <a:sysClr val="windowText" lastClr="000000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</a:rPr>
              <a:t>Сон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prstTxWarp prst="textPlain">
              <a:avLst/>
            </a:prstTxWarp>
            <a:normAutofit fontScale="92500" lnSpcReduction="10000"/>
          </a:bodyPr>
          <a:lstStyle/>
          <a:p>
            <a:r>
              <a:rPr lang="ru-RU" sz="3600" b="1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Сон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 — </a:t>
            </a:r>
            <a:r>
              <a:rPr lang="ru-RU" sz="3600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поема Тараса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Шевченка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 —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це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 сатира на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деспотичний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режим </a:t>
            </a:r>
            <a:r>
              <a:rPr lang="ru-RU" sz="3600" u="sng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Миколи</a:t>
            </a:r>
            <a:r>
              <a:rPr lang="ru-RU" sz="3600" u="sng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u="sng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І.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Адольф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д'Авріль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французький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публіцист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перекладач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дипломат,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який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виявляв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значний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інтерес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до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слов'янського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світу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загалом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негативно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ставився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до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цієї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поеми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Кобзаря,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одночасно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високо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оцінюючи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лірику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ранні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історичні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поеми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600" dirty="0" err="1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поета</a:t>
            </a:r>
            <a:r>
              <a:rPr lang="ru-RU" sz="3600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>
              <a:buNone/>
            </a:pPr>
            <a:endParaRPr lang="ru-RU" sz="36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sz="3600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xit" presetSubtype="0" fill="hold" grpId="1" nodeType="afterEffect">
                                  <p:stCondLst>
                                    <p:cond delay="15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9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prstTxWarp prst="textChevron">
              <a:avLst/>
            </a:prstTxWarp>
          </a:bodyPr>
          <a:lstStyle/>
          <a:p>
            <a:r>
              <a:rPr lang="uk-UA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Ф</a:t>
            </a:r>
            <a:r>
              <a:rPr lang="uk-UA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ото</a:t>
            </a:r>
            <a:endParaRPr lang="ru-RU" dirty="0">
              <a:ln>
                <a:solidFill>
                  <a:sysClr val="windowText" lastClr="000000"/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Серега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783" y="1714488"/>
            <a:ext cx="3390085" cy="49292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0"/>
          </a:effectLst>
          <a:scene3d>
            <a:camera prst="isometricOffAxis1Right"/>
            <a:lightRig rig="threePt" dir="t"/>
          </a:scene3d>
        </p:spPr>
      </p:pic>
      <p:pic>
        <p:nvPicPr>
          <p:cNvPr id="6147" name="Picture 3" descr="C:\Users\Серега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285992"/>
            <a:ext cx="4872062" cy="36909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  <a:softEdge rad="127000"/>
          </a:effectLst>
          <a:scene3d>
            <a:camera prst="isometricOffAxis2Lef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4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uk-UA" dirty="0" smtClean="0">
                <a:ln>
                  <a:solidFill>
                    <a:sysClr val="windowText" lastClr="000000"/>
                  </a:solidFill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50" endPos="85000" dist="29997" dir="5400000" sy="-100000" algn="bl" rotWithShape="0"/>
                </a:effectLst>
              </a:rPr>
              <a:t>Картини</a:t>
            </a:r>
            <a:endParaRPr lang="ru-RU" dirty="0">
              <a:ln>
                <a:solidFill>
                  <a:sysClr val="windowText" lastClr="000000"/>
                </a:solidFill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Серега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571744"/>
            <a:ext cx="2571768" cy="2669637"/>
          </a:xfrm>
          <a:prstGeom prst="rect">
            <a:avLst/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171" name="Picture 3" descr="C:\Users\Серега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785926"/>
            <a:ext cx="2928958" cy="39940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 prst="angle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xit" presetSubtype="0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7" dur="1"/>
                                        <p:tgtEl>
                                          <p:spTgt spid="7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4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0" dur="1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uk-UA" dirty="0" smtClean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innerShdw blurRad="114300">
                    <a:prstClr val="black"/>
                  </a:innerShdw>
                  <a:reflection blurRad="6350" stA="60000" endA="900" endPos="60000" dist="29997" dir="5400000" sy="-100000" algn="bl" rotWithShape="0"/>
                </a:effectLst>
              </a:rPr>
              <a:t>Картини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innerShdw blurRad="114300">
                  <a:prstClr val="black"/>
                </a:inn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Серега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57430"/>
            <a:ext cx="3429024" cy="3326341"/>
          </a:xfrm>
          <a:prstGeom prst="rect">
            <a:avLst/>
          </a:prstGeom>
          <a:noFill/>
        </p:spPr>
      </p:pic>
      <p:pic>
        <p:nvPicPr>
          <p:cNvPr id="8195" name="Picture 3" descr="C:\Users\Серега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428868"/>
            <a:ext cx="3027713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2" dur="1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6376216"/>
          </a:xfrm>
        </p:spPr>
        <p:txBody>
          <a:bodyPr>
            <a:noAutofit/>
          </a:bodyPr>
          <a:lstStyle/>
          <a:p>
            <a:pPr algn="ctr"/>
            <a:r>
              <a:rPr lang="uk-UA" sz="9600" b="1" i="1" dirty="0" smtClean="0"/>
              <a:t>ДЯКУЮ ЗА УВАГУ</a:t>
            </a:r>
            <a:endParaRPr lang="ru-RU" sz="9600" b="1" i="1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"/>
                            </p:stCondLst>
                            <p:childTnLst>
                              <p:par>
                                <p:cTn id="11" presetID="2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70"/>
                            </p:stCondLst>
                            <p:childTnLst>
                              <p:par>
                                <p:cTn id="17" presetID="38" presetClass="exit" presetSubtype="0" ac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  <a:scene3d>
            <a:camera prst="perspectiveBelow"/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accent6">
                <a:shade val="80000"/>
              </a:schemeClr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  <a:scene3d>
              <a:camera prst="perspectiveBelow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/>
            <a:r>
              <a:rPr lang="uk-UA" sz="6000" dirty="0" smtClean="0">
                <a:ln>
                  <a:solidFill>
                    <a:sysClr val="windowText" lastClr="000000"/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Розділ І.Вступ</a:t>
            </a:r>
            <a:endParaRPr lang="ru-RU" sz="6000" dirty="0">
              <a:ln>
                <a:solidFill>
                  <a:sysClr val="windowText" lastClr="000000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cene3d>
            <a:camera prst="perspectiveRight"/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accent3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prstTxWarp prst="textPlain">
              <a:avLst/>
            </a:prstTxWarp>
            <a:normAutofit/>
          </a:bodyPr>
          <a:lstStyle/>
          <a:p>
            <a:r>
              <a:rPr lang="uk-UA" sz="5400" dirty="0" smtClean="0"/>
              <a:t>Мета-</a:t>
            </a:r>
            <a:r>
              <a:rPr lang="uk-UA" sz="5400" b="1" dirty="0" smtClean="0"/>
              <a:t>дізнатися більше про грандіозну творчість поета,та заохочувати людей до її читання.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350"/>
                            </p:stCondLst>
                            <p:childTnLst>
                              <p:par>
                                <p:cTn id="29" presetID="38" presetClass="exit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350"/>
                            </p:stCondLst>
                            <p:childTnLst>
                              <p:par>
                                <p:cTn id="34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35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40" dur="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" grpI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929586" cy="10715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prstTxWarp prst="textChevron">
              <a:avLst/>
            </a:prstTxWarp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Тарас Шевченко (1814-1861р.)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229600" cy="4525963"/>
          </a:xfrm>
          <a:scene3d>
            <a:camera prst="obliqueTopLeft"/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accent6">
                <a:shade val="80000"/>
              </a:schemeClr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  <a:sp3d extrusionH="57150">
              <a:bevelT w="38100" h="38100" prst="angle"/>
            </a:sp3d>
          </a:bodyPr>
          <a:lstStyle/>
          <a:p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Н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ародився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25 лютого 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9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березня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) 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1814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року,</a:t>
            </a:r>
            <a:r>
              <a:rPr lang="ru-RU" baseline="300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у 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селі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Моринці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Звенигородського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повіту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Київської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губернії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нині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u="sng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Звенигородського</a:t>
            </a:r>
            <a:r>
              <a:rPr lang="ru-RU" u="sng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району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Черкаської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області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).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Був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третьою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дитиною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селян-кріпаків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Григорія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Івановича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Шевченка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Катерини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Якимівни</a:t>
            </a:r>
            <a:r>
              <a:rPr lang="ru-RU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Бойко.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051" name="Picture 3" descr="C:\Users\Серега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343400"/>
            <a:ext cx="2643174" cy="2514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bliqueTopRight"/>
            <a:lightRig rig="glow" dir="t">
              <a:rot lat="0" lon="0" rev="14100000"/>
            </a:lightRig>
          </a:scene3d>
          <a:sp3d prstMaterial="softEdge">
            <a:bevelT w="12700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5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50"/>
                            </p:stCondLst>
                            <p:childTnLst>
                              <p:par>
                                <p:cTn id="40" presetID="56" presetClass="exit" presetSubtype="0" fill="hold" grpId="1" nodeType="afterEffect">
                                  <p:stCondLst>
                                    <p:cond delay="1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41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2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1550"/>
                            </p:stCondLst>
                            <p:childTnLst>
                              <p:par>
                                <p:cTn id="47" presetID="7" presetClass="exit" presetSubtype="8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8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xit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2" grpId="2" animBg="1"/>
      <p:bldP spid="3" grpId="0" build="p" animBg="1"/>
      <p:bldP spid="3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prstTxWarp prst="textWave1">
              <a:avLst/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Дитинство</a:t>
            </a: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молодість</a:t>
            </a: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cene3d>
            <a:camera prst="obliqueTopRight"/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accent4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prstTxWarp prst="textPlain">
              <a:avLst/>
            </a:prstTxWarp>
            <a:normAutofit fontScale="92500"/>
          </a:bodyPr>
          <a:lstStyle/>
          <a:p>
            <a:r>
              <a:rPr lang="ru-RU" dirty="0"/>
              <a:t>У 1816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сім'я</a:t>
            </a:r>
            <a:r>
              <a:rPr lang="ru-RU" dirty="0"/>
              <a:t> </a:t>
            </a:r>
            <a:r>
              <a:rPr lang="ru-RU" dirty="0" err="1"/>
              <a:t>Шевченків</a:t>
            </a:r>
            <a:r>
              <a:rPr lang="ru-RU" dirty="0"/>
              <a:t> </a:t>
            </a:r>
            <a:r>
              <a:rPr lang="ru-RU" dirty="0" err="1"/>
              <a:t>повернулася</a:t>
            </a:r>
            <a:r>
              <a:rPr lang="ru-RU" dirty="0"/>
              <a:t> до села </a:t>
            </a:r>
            <a:r>
              <a:rPr lang="ru-RU" dirty="0" err="1"/>
              <a:t>Керелівка</a:t>
            </a:r>
            <a:r>
              <a:rPr lang="ru-RU" dirty="0"/>
              <a:t> (</a:t>
            </a:r>
            <a:r>
              <a:rPr lang="ru-RU" dirty="0" err="1"/>
              <a:t>нині</a:t>
            </a:r>
            <a:r>
              <a:rPr lang="ru-RU" dirty="0"/>
              <a:t> </a:t>
            </a:r>
            <a:r>
              <a:rPr lang="ru-RU" dirty="0" smtClean="0"/>
              <a:t>Шевченкове</a:t>
            </a:r>
            <a:r>
              <a:rPr lang="ru-RU" dirty="0"/>
              <a:t> </a:t>
            </a:r>
            <a:r>
              <a:rPr lang="ru-RU" dirty="0" err="1"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Звенигородського</a:t>
            </a:r>
            <a:r>
              <a:rPr lang="ru-RU" dirty="0"/>
              <a:t> </a:t>
            </a:r>
            <a:r>
              <a:rPr lang="ru-RU" dirty="0" smtClean="0"/>
              <a:t>району, </a:t>
            </a:r>
            <a:r>
              <a:rPr lang="ru-RU" dirty="0" err="1"/>
              <a:t>звідки</a:t>
            </a:r>
            <a:r>
              <a:rPr lang="ru-RU" dirty="0"/>
              <a:t> походив </a:t>
            </a:r>
            <a:r>
              <a:rPr lang="ru-RU" dirty="0" err="1"/>
              <a:t>Григорій</a:t>
            </a:r>
            <a:r>
              <a:rPr lang="ru-RU" dirty="0"/>
              <a:t> </a:t>
            </a:r>
            <a:r>
              <a:rPr lang="ru-RU" dirty="0" err="1" smtClean="0"/>
              <a:t>Іванович</a:t>
            </a:r>
            <a:r>
              <a:rPr lang="ru-RU" dirty="0" smtClean="0"/>
              <a:t>. </a:t>
            </a:r>
            <a:r>
              <a:rPr lang="ru-RU" dirty="0" err="1"/>
              <a:t>Дитячі</a:t>
            </a:r>
            <a:r>
              <a:rPr lang="ru-RU" dirty="0"/>
              <a:t> роки Тараса </a:t>
            </a:r>
            <a:r>
              <a:rPr lang="ru-RU" dirty="0" err="1"/>
              <a:t>пройшли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селі</a:t>
            </a:r>
            <a:r>
              <a:rPr lang="ru-RU" dirty="0" smtClean="0"/>
              <a:t>.</a:t>
            </a:r>
            <a:r>
              <a:rPr lang="ru-RU" dirty="0"/>
              <a:t> Одного разу </a:t>
            </a:r>
            <a:r>
              <a:rPr lang="ru-RU" dirty="0" err="1"/>
              <a:t>малий</a:t>
            </a:r>
            <a:r>
              <a:rPr lang="ru-RU" dirty="0"/>
              <a:t> Тарас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шукати</a:t>
            </a:r>
            <a:r>
              <a:rPr lang="ru-RU" dirty="0"/>
              <a:t> «</a:t>
            </a:r>
            <a:r>
              <a:rPr lang="ru-RU" dirty="0" err="1"/>
              <a:t>залізні</a:t>
            </a:r>
            <a:r>
              <a:rPr lang="ru-RU" dirty="0"/>
              <a:t> </a:t>
            </a:r>
            <a:r>
              <a:rPr lang="ru-RU" dirty="0" err="1"/>
              <a:t>стовпи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підпирають</a:t>
            </a:r>
            <a:r>
              <a:rPr lang="ru-RU" dirty="0"/>
              <a:t> небо»,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заблукав</a:t>
            </a:r>
            <a:r>
              <a:rPr lang="ru-RU" dirty="0"/>
              <a:t> у </a:t>
            </a:r>
            <a:r>
              <a:rPr lang="ru-RU" dirty="0" err="1"/>
              <a:t>полі</a:t>
            </a:r>
            <a:r>
              <a:rPr lang="ru-RU" dirty="0"/>
              <a:t>. Чумаки, </a:t>
            </a:r>
            <a:r>
              <a:rPr lang="ru-RU" dirty="0" err="1"/>
              <a:t>зустрівши</a:t>
            </a:r>
            <a:r>
              <a:rPr lang="ru-RU" dirty="0"/>
              <a:t> </a:t>
            </a:r>
            <a:r>
              <a:rPr lang="ru-RU" dirty="0" err="1"/>
              <a:t>хлопця</a:t>
            </a:r>
            <a:r>
              <a:rPr lang="ru-RU" dirty="0"/>
              <a:t>, забрали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собою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ввечері</a:t>
            </a:r>
            <a:r>
              <a:rPr lang="ru-RU" dirty="0"/>
              <a:t> привезли до </a:t>
            </a:r>
            <a:r>
              <a:rPr lang="ru-RU" dirty="0" err="1"/>
              <a:t>Керелівки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xit" presetSubtype="10" fill="hold" grpId="1" nodeType="afterEffect">
                                  <p:stCondLst>
                                    <p:cond delay="2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0"/>
                            </p:stCondLst>
                            <p:childTnLst>
                              <p:par>
                                <p:cTn id="36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7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2" dur="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  <p:bldP spid="3" grpI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accent4"/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prstTxWarp prst="textWave2">
              <a:avLst/>
            </a:prstTxWarp>
            <a:normAutofit/>
            <a:scene3d>
              <a:camera prst="perspective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Навчання-поета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r>
              <a:rPr lang="ru-RU" sz="4000" dirty="0" err="1"/>
              <a:t>Восени</a:t>
            </a:r>
            <a:r>
              <a:rPr lang="ru-RU" sz="4000" dirty="0"/>
              <a:t> 1822 </a:t>
            </a:r>
            <a:r>
              <a:rPr lang="ru-RU" sz="4000" dirty="0" smtClean="0"/>
              <a:t>року Тарас </a:t>
            </a:r>
            <a:r>
              <a:rPr lang="ru-RU" sz="4000" dirty="0"/>
              <a:t>Шевченко почав </a:t>
            </a:r>
            <a:r>
              <a:rPr lang="ru-RU" sz="4000" dirty="0" err="1"/>
              <a:t>учитися</a:t>
            </a:r>
            <a:r>
              <a:rPr lang="ru-RU" sz="4000" dirty="0"/>
              <a:t> </a:t>
            </a:r>
            <a:r>
              <a:rPr lang="ru-RU" sz="4000" dirty="0" err="1"/>
              <a:t>грамоти</a:t>
            </a:r>
            <a:r>
              <a:rPr lang="ru-RU" sz="4000" dirty="0"/>
              <a:t> в </a:t>
            </a:r>
            <a:r>
              <a:rPr lang="ru-RU" sz="4000" dirty="0" err="1"/>
              <a:t>місцевого</a:t>
            </a:r>
            <a:r>
              <a:rPr lang="ru-RU" sz="4000" dirty="0"/>
              <a:t> </a:t>
            </a:r>
            <a:r>
              <a:rPr lang="ru-RU" sz="4000" dirty="0" err="1"/>
              <a:t>дяка</a:t>
            </a:r>
            <a:r>
              <a:rPr lang="ru-RU" sz="4000" dirty="0"/>
              <a:t> </a:t>
            </a:r>
            <a:r>
              <a:rPr lang="ru-RU" sz="4000" dirty="0" err="1" smtClean="0"/>
              <a:t>Совгиря</a:t>
            </a:r>
            <a:r>
              <a:rPr lang="ru-RU" sz="4000" dirty="0" smtClean="0"/>
              <a:t>. </a:t>
            </a:r>
            <a:r>
              <a:rPr lang="ru-RU" sz="4000" dirty="0"/>
              <a:t>У той час </a:t>
            </a:r>
            <a:r>
              <a:rPr lang="ru-RU" sz="4000" dirty="0" err="1"/>
              <a:t>ознайомився</a:t>
            </a:r>
            <a:r>
              <a:rPr lang="ru-RU" sz="4000" dirty="0"/>
              <a:t> </a:t>
            </a:r>
            <a:r>
              <a:rPr lang="ru-RU" sz="4000" dirty="0" err="1"/>
              <a:t>з</a:t>
            </a:r>
            <a:r>
              <a:rPr lang="ru-RU" sz="4000" dirty="0"/>
              <a:t> </a:t>
            </a:r>
            <a:r>
              <a:rPr lang="ru-RU" sz="4000" dirty="0" err="1"/>
              <a:t>творами</a:t>
            </a:r>
            <a:r>
              <a:rPr lang="ru-RU" sz="4000" dirty="0"/>
              <a:t> </a:t>
            </a:r>
            <a:r>
              <a:rPr lang="ru-RU" sz="4000" dirty="0" err="1"/>
              <a:t>Григорія</a:t>
            </a:r>
            <a:r>
              <a:rPr lang="ru-RU" sz="4000" dirty="0"/>
              <a:t> Сковороди. В </a:t>
            </a:r>
            <a:r>
              <a:rPr lang="ru-RU" sz="4000" dirty="0" err="1"/>
              <a:t>період</a:t>
            </a:r>
            <a:r>
              <a:rPr lang="ru-RU" sz="4000" dirty="0"/>
              <a:t> 1822-1828 </a:t>
            </a:r>
            <a:r>
              <a:rPr lang="ru-RU" sz="4000" dirty="0" err="1"/>
              <a:t>років</a:t>
            </a:r>
            <a:r>
              <a:rPr lang="ru-RU" sz="4000" dirty="0"/>
              <a:t> </a:t>
            </a:r>
            <a:r>
              <a:rPr lang="ru-RU" sz="4000" dirty="0" err="1"/>
              <a:t>він</a:t>
            </a:r>
            <a:r>
              <a:rPr lang="ru-RU" sz="4000" dirty="0"/>
              <a:t> </a:t>
            </a:r>
            <a:r>
              <a:rPr lang="ru-RU" sz="4000" dirty="0" err="1"/>
              <a:t>намалював</a:t>
            </a:r>
            <a:r>
              <a:rPr lang="ru-RU" sz="4000" dirty="0"/>
              <a:t> «</a:t>
            </a:r>
            <a:r>
              <a:rPr lang="ru-RU" sz="4000" dirty="0" err="1"/>
              <a:t>Коні</a:t>
            </a:r>
            <a:r>
              <a:rPr lang="ru-RU" sz="4000" dirty="0"/>
              <a:t>. </a:t>
            </a:r>
            <a:r>
              <a:rPr lang="ru-RU" sz="4000" dirty="0" err="1"/>
              <a:t>Солдати</a:t>
            </a:r>
            <a:r>
              <a:rPr lang="ru-RU" sz="4000" dirty="0"/>
              <a:t>» (</a:t>
            </a:r>
            <a:r>
              <a:rPr lang="ru-RU" sz="4000" dirty="0" err="1"/>
              <a:t>цей</a:t>
            </a:r>
            <a:r>
              <a:rPr lang="ru-RU" sz="4000" dirty="0"/>
              <a:t> </a:t>
            </a:r>
            <a:r>
              <a:rPr lang="ru-RU" sz="4000" dirty="0" err="1"/>
              <a:t>твір</a:t>
            </a:r>
            <a:r>
              <a:rPr lang="ru-RU" sz="4000" dirty="0"/>
              <a:t> не </a:t>
            </a:r>
            <a:r>
              <a:rPr lang="ru-RU" sz="4000" dirty="0" err="1"/>
              <a:t>знайдено</a:t>
            </a:r>
            <a:r>
              <a:rPr lang="ru-RU" sz="4000" dirty="0" smtClean="0"/>
              <a:t>).</a:t>
            </a:r>
            <a:endParaRPr lang="ru-RU" sz="40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prstTxWarp prst="textChevron">
              <a:avLst/>
            </a:prstTxWarp>
            <a:scene3d>
              <a:camera prst="isometricOffAxis2Left"/>
              <a:lightRig rig="threePt" dir="t"/>
            </a:scene3d>
            <a:sp3d extrusionH="57150">
              <a:bevelT w="69850" h="38100" prst="cross"/>
            </a:sp3d>
          </a:bodyPr>
          <a:lstStyle/>
          <a:p>
            <a:r>
              <a:rPr lang="uk-UA" b="1" i="1" dirty="0" smtClean="0">
                <a:ln w="1905">
                  <a:solidFill>
                    <a:sysClr val="windowText" lastClr="000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Гайдамаки</a:t>
            </a:r>
            <a:endParaRPr lang="ru-RU" b="1" i="1" dirty="0">
              <a:ln w="1905">
                <a:solidFill>
                  <a:sysClr val="windowText" lastClr="000000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bliqueTopRigh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Розділ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поеми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Галайда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»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вперше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надруковано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альманасі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 «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Ластівка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»(1841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).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В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перше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опубліковано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незначними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цензурними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купюрами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окремим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виданням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у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Петербурзі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. В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першодруку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цей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твір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мав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присвяту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 .</a:t>
            </a:r>
            <a:r>
              <a:rPr lang="ru-RU" i="1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«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Василию 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Ивановичу Григоровичу, на память 22-го апреля 1838 года</a:t>
            </a:r>
            <a:r>
              <a:rPr lang="ru-RU" i="1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»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grpId="1" nodeType="afterEffect">
                                  <p:stCondLst>
                                    <p:cond delay="20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4525963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prstTxWarp prst="textPlain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r>
              <a:rPr lang="uk-UA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Композиція-п</a:t>
            </a:r>
            <a:r>
              <a:rPr lang="ru-RU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оема</a:t>
            </a:r>
            <a:r>
              <a:rPr lang="ru-RU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складається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із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вступу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11-ти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основних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розділів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, «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Епілогу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», </a:t>
            </a:r>
            <a:r>
              <a:rPr lang="ru-RU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прозової</a:t>
            </a:r>
            <a:r>
              <a:rPr lang="ru-RU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передмови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Приписів</a:t>
            </a:r>
            <a:r>
              <a:rPr lang="ru-RU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».</a:t>
            </a:r>
          </a:p>
          <a:p>
            <a:r>
              <a:rPr lang="uk-UA" dirty="0" err="1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Сюжет-</a:t>
            </a:r>
            <a:r>
              <a:rPr lang="ru-RU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У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творі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дві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сюжетні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лінії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які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переплітаються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між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собою: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розгортання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та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хід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повстання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під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назвою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Коліївщина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та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історія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особистого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життя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Яреми</a:t>
            </a:r>
            <a:r>
              <a:rPr lang="ru-RU" dirty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</p:txBody>
      </p:sp>
      <p:pic>
        <p:nvPicPr>
          <p:cNvPr id="3074" name="Picture 2" descr="C:\Users\Серега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29066"/>
            <a:ext cx="8858280" cy="29289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xit" presetSubtype="0" fill="hold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0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4" presetClass="exit" presetSubtype="0" fill="hold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4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7" presetID="24" presetClass="exit" presetSubtype="0" fill="hold" grpId="1" nodeType="afterEffect">
                                  <p:stCondLst>
                                    <p:cond delay="9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8" dur="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000"/>
                            </p:stCondLst>
                            <p:childTnLst>
                              <p:par>
                                <p:cTn id="31" presetID="2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2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prstTxWarp prst="textCurveUp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i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 </a:t>
            </a:r>
            <a:r>
              <a:rPr lang="ru-RU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І </a:t>
            </a:r>
            <a:r>
              <a:rPr lang="ru-RU" b="1" i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мертвим, </a:t>
            </a:r>
            <a:r>
              <a:rPr lang="ru-RU" b="1" i="1" cap="all" dirty="0" err="1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i="1" cap="all" dirty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 живим</a:t>
            </a:r>
            <a:r>
              <a:rPr lang="ru-RU" b="1" i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…</a:t>
            </a:r>
            <a:endParaRPr lang="ru-RU" b="1" i="1" cap="all" dirty="0">
              <a:ln w="9000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-</a:t>
            </a:r>
            <a:r>
              <a:rPr lang="ru-RU" dirty="0"/>
              <a:t> У </a:t>
            </a:r>
            <a:r>
              <a:rPr lang="ru-RU" dirty="0" err="1"/>
              <a:t>квітні</a:t>
            </a:r>
            <a:r>
              <a:rPr lang="ru-RU" dirty="0"/>
              <a:t> — </a:t>
            </a:r>
            <a:r>
              <a:rPr lang="ru-RU" dirty="0" err="1"/>
              <a:t>червні</a:t>
            </a:r>
            <a:r>
              <a:rPr lang="ru-RU" dirty="0"/>
              <a:t> 1846 р., </a:t>
            </a:r>
            <a:r>
              <a:rPr lang="ru-RU" dirty="0" err="1"/>
              <a:t>перебуваючи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, Шевченко переписав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невідомого</a:t>
            </a:r>
            <a:r>
              <a:rPr lang="ru-RU" dirty="0"/>
              <a:t> автографа до </a:t>
            </a:r>
            <a:r>
              <a:rPr lang="ru-RU" dirty="0" err="1"/>
              <a:t>рукописної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 «Три </a:t>
            </a:r>
            <a:r>
              <a:rPr lang="ru-RU" dirty="0" err="1"/>
              <a:t>літа</a:t>
            </a:r>
            <a:r>
              <a:rPr lang="ru-RU" dirty="0" smtClean="0"/>
              <a:t>»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1840-х </a:t>
            </a:r>
            <a:r>
              <a:rPr lang="ru-RU" dirty="0" err="1"/>
              <a:t>років</a:t>
            </a:r>
            <a:r>
              <a:rPr lang="ru-RU" dirty="0"/>
              <a:t>, до </a:t>
            </a:r>
            <a:r>
              <a:rPr lang="ru-RU" dirty="0" err="1"/>
              <a:t>арешту</a:t>
            </a:r>
            <a:r>
              <a:rPr lang="ru-RU" dirty="0"/>
              <a:t> </a:t>
            </a:r>
            <a:r>
              <a:rPr lang="ru-RU" dirty="0" err="1"/>
              <a:t>Шевченка</a:t>
            </a:r>
            <a:r>
              <a:rPr lang="ru-RU" dirty="0"/>
              <a:t> 5 </a:t>
            </a:r>
            <a:r>
              <a:rPr lang="ru-RU" dirty="0" err="1"/>
              <a:t>квітня</a:t>
            </a:r>
            <a:r>
              <a:rPr lang="ru-RU" dirty="0"/>
              <a:t> 1847 р., </a:t>
            </a:r>
            <a:r>
              <a:rPr lang="ru-RU" dirty="0" err="1"/>
              <a:t>послання</a:t>
            </a:r>
            <a:r>
              <a:rPr lang="ru-RU" dirty="0"/>
              <a:t> нелегально </a:t>
            </a:r>
            <a:r>
              <a:rPr lang="ru-RU" dirty="0" err="1"/>
              <a:t>поширюється</a:t>
            </a:r>
            <a:r>
              <a:rPr lang="ru-RU" dirty="0"/>
              <a:t> </a:t>
            </a:r>
            <a:r>
              <a:rPr lang="ru-RU" b="1" dirty="0"/>
              <a:t>в</a:t>
            </a:r>
            <a:r>
              <a:rPr lang="ru-RU" dirty="0"/>
              <a:t> </a:t>
            </a:r>
            <a:r>
              <a:rPr lang="ru-RU" dirty="0" err="1"/>
              <a:t>рукописних</a:t>
            </a:r>
            <a:r>
              <a:rPr lang="ru-RU" dirty="0"/>
              <a:t> </a:t>
            </a:r>
            <a:r>
              <a:rPr lang="ru-RU" dirty="0" smtClean="0"/>
              <a:t>списках. 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536" y="357166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prstTxWarp prst="textChevronInverted">
              <a:avLst/>
            </a:prstTxWarp>
            <a:noAutofit/>
            <a:scene3d>
              <a:camera prst="perspectiveHeroicExtremeLeftFacing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uk-UA" sz="7200" b="1" i="1" spc="150" dirty="0" smtClean="0">
                <a:ln w="11430">
                  <a:solidFill>
                    <a:sysClr val="windowText" lastClr="000000"/>
                  </a:solidFill>
                </a:ln>
                <a:solidFill>
                  <a:srgbClr val="F8F8F8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  <a:reflection blurRad="6350" stA="60000" endA="900" endPos="58000" dir="5400000" sy="-100000" algn="bl" rotWithShape="0"/>
                </a:effectLst>
              </a:rPr>
              <a:t>Кавказ</a:t>
            </a:r>
            <a:endParaRPr lang="ru-RU" sz="7200" b="1" i="1" spc="150" dirty="0">
              <a:ln w="11430">
                <a:solidFill>
                  <a:sysClr val="windowText" lastClr="000000"/>
                </a:solidFill>
              </a:ln>
              <a:solidFill>
                <a:srgbClr val="F8F8F8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3500" dist="50800">
                  <a:prstClr val="black">
                    <a:alpha val="50000"/>
                  </a:prstClr>
                </a:inn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Історія</a:t>
            </a:r>
            <a:r>
              <a:rPr lang="ru-RU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написання</a:t>
            </a:r>
            <a:r>
              <a:rPr lang="ru-RU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-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 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Задум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написати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поему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виник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десь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у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кінці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серпня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— на початку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вересня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1845 р., коли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Шевченкові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стало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відомо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про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загибель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Я. П. де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Бальмена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у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Даргинському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поході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липні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1845 р. 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Зустрівшись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з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 О. С. </a:t>
            </a:r>
            <a:r>
              <a:rPr lang="ru-RU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Афанасьєвим-Чужбинським</a:t>
            </a:r>
            <a:r>
              <a:rPr lang="ru-RU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у 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Лубнах у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кінці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жовтня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1845 р., Шевченко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розпитував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його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про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події</a:t>
            </a:r>
            <a:r>
              <a:rPr lang="ru-RU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на </a:t>
            </a:r>
            <a:r>
              <a:rPr lang="ru-RU" dirty="0" err="1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Кавказі</a:t>
            </a:r>
            <a:endParaRPr lang="ru-RU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grpId="1" nodeType="afterEffect">
                                  <p:stCondLst>
                                    <p:cond delay="1500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194</Words>
  <Application>Microsoft Office PowerPoint</Application>
  <PresentationFormat>Экран (4:3)</PresentationFormat>
  <Paragraphs>30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Тарас Шевченко Життя та творчість </vt:lpstr>
      <vt:lpstr>Розділ І.Вступ</vt:lpstr>
      <vt:lpstr>Тарас Шевченко (1814-1861р.)</vt:lpstr>
      <vt:lpstr>Дитинство і молодість </vt:lpstr>
      <vt:lpstr>Навчання-поета</vt:lpstr>
      <vt:lpstr>Гайдамаки</vt:lpstr>
      <vt:lpstr>Слайд 7</vt:lpstr>
      <vt:lpstr> І мертвим, і живим…</vt:lpstr>
      <vt:lpstr>Кавказ</vt:lpstr>
      <vt:lpstr>Наймичка</vt:lpstr>
      <vt:lpstr>катерина</vt:lpstr>
      <vt:lpstr>Слайд 12</vt:lpstr>
      <vt:lpstr>Сон</vt:lpstr>
      <vt:lpstr>Фото</vt:lpstr>
      <vt:lpstr>Картини</vt:lpstr>
      <vt:lpstr>Картини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Шевченко Життя та творчість</dc:title>
  <dc:creator>Серега</dc:creator>
  <cp:lastModifiedBy>Серега</cp:lastModifiedBy>
  <cp:revision>28</cp:revision>
  <dcterms:created xsi:type="dcterms:W3CDTF">2014-03-16T08:43:55Z</dcterms:created>
  <dcterms:modified xsi:type="dcterms:W3CDTF">2014-06-07T19:56:29Z</dcterms:modified>
</cp:coreProperties>
</file>