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81" d="100"/>
          <a:sy n="81" d="100"/>
        </p:scale>
        <p:origin x="-101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60848"/>
            <a:ext cx="9145016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Segoe Print" pitchFamily="2" charset="0"/>
              </a:rPr>
              <a:t>Ш</a:t>
            </a:r>
            <a:r>
              <a:rPr lang="uk-UA" sz="7200" dirty="0" err="1" smtClean="0">
                <a:solidFill>
                  <a:schemeClr val="bg1"/>
                </a:solidFill>
                <a:latin typeface="Segoe Print" pitchFamily="2" charset="0"/>
              </a:rPr>
              <a:t>істедисятники</a:t>
            </a:r>
            <a:endParaRPr lang="ru-RU" sz="7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589240"/>
            <a:ext cx="2679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3"/>
                </a:solidFill>
                <a:latin typeface="Segoe Print" pitchFamily="2" charset="0"/>
              </a:rPr>
              <a:t>Підготувала Боженко Марія 11-Б</a:t>
            </a:r>
            <a:endParaRPr lang="ru-RU" sz="2000" dirty="0">
              <a:solidFill>
                <a:schemeClr val="accent3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49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70361" y="764704"/>
            <a:ext cx="4355976" cy="50783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Шістдесятники</a:t>
            </a:r>
            <a:r>
              <a:rPr lang="ru-RU" dirty="0">
                <a:latin typeface="Segoe Script" pitchFamily="34" charset="0"/>
              </a:rPr>
              <a:t> — </a:t>
            </a:r>
            <a:r>
              <a:rPr lang="ru-RU" dirty="0" err="1">
                <a:latin typeface="Segoe Script" pitchFamily="34" charset="0"/>
              </a:rPr>
              <a:t>назва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нової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генерації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радянської</a:t>
            </a:r>
            <a:r>
              <a:rPr lang="ru-RU" dirty="0">
                <a:latin typeface="Segoe Script" pitchFamily="34" charset="0"/>
              </a:rPr>
              <a:t> та </a:t>
            </a:r>
            <a:r>
              <a:rPr lang="ru-RU" dirty="0" err="1">
                <a:latin typeface="Segoe Script" pitchFamily="34" charset="0"/>
              </a:rPr>
              <a:t>української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інтелігенції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що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ввійшла</a:t>
            </a:r>
            <a:r>
              <a:rPr lang="ru-RU" dirty="0">
                <a:latin typeface="Segoe Script" pitchFamily="34" charset="0"/>
              </a:rPr>
              <a:t> у культуру  та </a:t>
            </a:r>
            <a:r>
              <a:rPr lang="ru-RU" dirty="0" err="1">
                <a:latin typeface="Segoe Script" pitchFamily="34" charset="0"/>
              </a:rPr>
              <a:t>політику</a:t>
            </a:r>
            <a:r>
              <a:rPr lang="ru-RU" dirty="0">
                <a:latin typeface="Segoe Script" pitchFamily="34" charset="0"/>
              </a:rPr>
              <a:t>  СРСР в </a:t>
            </a:r>
            <a:r>
              <a:rPr lang="ru-RU" dirty="0" err="1">
                <a:latin typeface="Segoe Script" pitchFamily="34" charset="0"/>
              </a:rPr>
              <a:t>другій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половині</a:t>
            </a:r>
            <a:r>
              <a:rPr lang="ru-RU" dirty="0">
                <a:latin typeface="Segoe Script" pitchFamily="34" charset="0"/>
              </a:rPr>
              <a:t> 1950-х — у </a:t>
            </a:r>
            <a:r>
              <a:rPr lang="ru-RU" dirty="0" err="1">
                <a:latin typeface="Segoe Script" pitchFamily="34" charset="0"/>
              </a:rPr>
              <a:t>період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тимчасового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послаблення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комуністично-більшовицького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тоталітаризму</a:t>
            </a:r>
            <a:r>
              <a:rPr lang="ru-RU" dirty="0">
                <a:latin typeface="Segoe Script" pitchFamily="34" charset="0"/>
              </a:rPr>
              <a:t> та </a:t>
            </a:r>
            <a:r>
              <a:rPr lang="ru-RU" dirty="0" err="1">
                <a:latin typeface="Segoe Script" pitchFamily="34" charset="0"/>
              </a:rPr>
              <a:t>хрущовської</a:t>
            </a:r>
            <a:r>
              <a:rPr lang="ru-RU" dirty="0">
                <a:latin typeface="Segoe Script" pitchFamily="34" charset="0"/>
              </a:rPr>
              <a:t> «</a:t>
            </a:r>
            <a:r>
              <a:rPr lang="ru-RU" dirty="0" err="1">
                <a:latin typeface="Segoe Script" pitchFamily="34" charset="0"/>
              </a:rPr>
              <a:t>відлиги</a:t>
            </a:r>
            <a:r>
              <a:rPr lang="ru-RU" dirty="0">
                <a:latin typeface="Segoe Script" pitchFamily="34" charset="0"/>
              </a:rPr>
              <a:t>» і </a:t>
            </a:r>
            <a:r>
              <a:rPr lang="ru-RU" dirty="0" err="1">
                <a:latin typeface="Segoe Script" pitchFamily="34" charset="0"/>
              </a:rPr>
              <a:t>найповніше</a:t>
            </a:r>
            <a:r>
              <a:rPr lang="ru-RU" dirty="0">
                <a:latin typeface="Segoe Script" pitchFamily="34" charset="0"/>
              </a:rPr>
              <a:t> себе </a:t>
            </a:r>
            <a:r>
              <a:rPr lang="ru-RU" dirty="0" err="1">
                <a:latin typeface="Segoe Script" pitchFamily="34" charset="0"/>
              </a:rPr>
              <a:t>творчо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виявила</a:t>
            </a:r>
            <a:r>
              <a:rPr lang="ru-RU" dirty="0">
                <a:latin typeface="Segoe Script" pitchFamily="34" charset="0"/>
              </a:rPr>
              <a:t> на початку та в </a:t>
            </a:r>
            <a:r>
              <a:rPr lang="ru-RU" dirty="0" err="1">
                <a:latin typeface="Segoe Script" pitchFamily="34" charset="0"/>
              </a:rPr>
              <a:t>середині</a:t>
            </a:r>
            <a:r>
              <a:rPr lang="ru-RU" dirty="0">
                <a:latin typeface="Segoe Script" pitchFamily="34" charset="0"/>
              </a:rPr>
              <a:t> 1960-х </a:t>
            </a:r>
            <a:r>
              <a:rPr lang="ru-RU" dirty="0" err="1">
                <a:latin typeface="Segoe Script" pitchFamily="34" charset="0"/>
              </a:rPr>
              <a:t>років</a:t>
            </a:r>
            <a:r>
              <a:rPr lang="ru-RU" dirty="0">
                <a:latin typeface="Segoe Script" pitchFamily="34" charset="0"/>
              </a:rPr>
              <a:t>. </a:t>
            </a:r>
            <a:r>
              <a:rPr lang="ru-RU" dirty="0" smtClean="0">
                <a:latin typeface="Segoe Script" pitchFamily="34" charset="0"/>
              </a:rPr>
              <a:t>Субкультура </a:t>
            </a:r>
            <a:r>
              <a:rPr lang="ru-RU" dirty="0" err="1">
                <a:latin typeface="Segoe Script" pitchFamily="34" charset="0"/>
              </a:rPr>
              <a:t>радянської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інтелігенції</a:t>
            </a:r>
            <a:r>
              <a:rPr lang="ru-RU" dirty="0">
                <a:latin typeface="Segoe Script" pitchFamily="34" charset="0"/>
              </a:rPr>
              <a:t>, в основному </a:t>
            </a:r>
            <a:r>
              <a:rPr lang="ru-RU" dirty="0" err="1">
                <a:latin typeface="Segoe Script" pitchFamily="34" charset="0"/>
              </a:rPr>
              <a:t>захопила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покоління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що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народилося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приблизно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між</a:t>
            </a:r>
            <a:r>
              <a:rPr lang="ru-RU" dirty="0">
                <a:latin typeface="Segoe Script" pitchFamily="34" charset="0"/>
              </a:rPr>
              <a:t> 1925 і 1945 роками.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5"/>
            <a:ext cx="2592288" cy="352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05889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Шістдесятники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України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24744"/>
            <a:ext cx="3888432" cy="5632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Шістдесятники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виступали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захист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національної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мови</a:t>
            </a:r>
            <a:r>
              <a:rPr lang="ru-RU" dirty="0">
                <a:latin typeface="Segoe Script" pitchFamily="34" charset="0"/>
              </a:rPr>
              <a:t> і </a:t>
            </a:r>
            <a:r>
              <a:rPr lang="ru-RU" dirty="0" err="1">
                <a:latin typeface="Segoe Script" pitchFamily="34" charset="0"/>
              </a:rPr>
              <a:t>культури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свободи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художньої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творчості</a:t>
            </a:r>
            <a:r>
              <a:rPr lang="ru-RU" dirty="0">
                <a:latin typeface="Segoe Script" pitchFamily="34" charset="0"/>
              </a:rPr>
              <a:t>.</a:t>
            </a:r>
          </a:p>
          <a:p>
            <a:r>
              <a:rPr lang="ru-RU" dirty="0">
                <a:latin typeface="Segoe Script" pitchFamily="34" charset="0"/>
              </a:rPr>
              <a:t>Основу </a:t>
            </a:r>
            <a:r>
              <a:rPr lang="ru-RU" dirty="0" err="1">
                <a:latin typeface="Segoe Script" pitchFamily="34" charset="0"/>
              </a:rPr>
              <a:t>руху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шістдесятників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склали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письменники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Іван</a:t>
            </a:r>
            <a:r>
              <a:rPr lang="ru-RU" dirty="0">
                <a:latin typeface="Segoe Script" pitchFamily="34" charset="0"/>
              </a:rPr>
              <a:t> Драч, </a:t>
            </a:r>
            <a:r>
              <a:rPr lang="ru-RU" dirty="0" err="1">
                <a:latin typeface="Segoe Script" pitchFamily="34" charset="0"/>
              </a:rPr>
              <a:t>Микола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Вінграновський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В.Дрозд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Гр.Тютюнник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Б.Олійник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та </a:t>
            </a:r>
            <a:r>
              <a:rPr lang="ru-RU" dirty="0" err="1" smtClean="0">
                <a:latin typeface="Segoe Script" pitchFamily="34" charset="0"/>
              </a:rPr>
              <a:t>багато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інших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літературних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діячів</a:t>
            </a:r>
            <a:r>
              <a:rPr lang="ru-RU" dirty="0">
                <a:latin typeface="Segoe Script" pitchFamily="34" charset="0"/>
              </a:rPr>
              <a:t>. </a:t>
            </a:r>
            <a:r>
              <a:rPr lang="ru-RU" dirty="0" err="1">
                <a:latin typeface="Segoe Script" pitchFamily="34" charset="0"/>
              </a:rPr>
              <a:t>Шістдесятники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протиставляли</a:t>
            </a:r>
            <a:r>
              <a:rPr lang="ru-RU" dirty="0" smtClean="0">
                <a:latin typeface="Segoe Script" pitchFamily="34" charset="0"/>
              </a:rPr>
              <a:t> себе </a:t>
            </a:r>
            <a:r>
              <a:rPr lang="ru-RU" dirty="0" err="1" smtClean="0">
                <a:latin typeface="Segoe Script" pitchFamily="34" charset="0"/>
              </a:rPr>
              <a:t>офіційному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догматизмові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сповідували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>
                <a:latin typeface="Segoe Script" pitchFamily="34" charset="0"/>
              </a:rPr>
              <a:t>свободу </a:t>
            </a:r>
            <a:r>
              <a:rPr lang="ru-RU" dirty="0" err="1">
                <a:latin typeface="Segoe Script" pitchFamily="34" charset="0"/>
              </a:rPr>
              <a:t>творчого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самовираження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культурний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плюралізм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пріоритет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загальнолюдських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цінностей</a:t>
            </a:r>
            <a:r>
              <a:rPr lang="ru-RU" dirty="0">
                <a:latin typeface="Segoe Script" pitchFamily="34" charset="0"/>
              </a:rPr>
              <a:t> над </a:t>
            </a:r>
            <a:r>
              <a:rPr lang="ru-RU" dirty="0" err="1">
                <a:latin typeface="Segoe Script" pitchFamily="34" charset="0"/>
              </a:rPr>
              <a:t>класовими</a:t>
            </a:r>
            <a:r>
              <a:rPr lang="ru-RU" dirty="0">
                <a:latin typeface="Segoe Script" pitchFamily="34" charset="0"/>
              </a:rPr>
              <a:t>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" y="1556792"/>
            <a:ext cx="3832613" cy="253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936" y="4293096"/>
            <a:ext cx="4464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Segoe Print" pitchFamily="2" charset="0"/>
              </a:rPr>
              <a:t>Письменники</a:t>
            </a:r>
            <a:r>
              <a:rPr lang="ru-RU" sz="1600" dirty="0">
                <a:latin typeface="Segoe Print" pitchFamily="2" charset="0"/>
              </a:rPr>
              <a:t>-"</a:t>
            </a:r>
            <a:r>
              <a:rPr lang="ru-RU" sz="1600" dirty="0" err="1">
                <a:latin typeface="Segoe Print" pitchFamily="2" charset="0"/>
              </a:rPr>
              <a:t>шістдесятники</a:t>
            </a:r>
            <a:r>
              <a:rPr lang="ru-RU" sz="1600" dirty="0">
                <a:latin typeface="Segoe Print" pitchFamily="2" charset="0"/>
              </a:rPr>
              <a:t>" </a:t>
            </a:r>
            <a:endParaRPr lang="ru-RU" sz="1600" dirty="0" smtClean="0">
              <a:latin typeface="Segoe Print" pitchFamily="2" charset="0"/>
            </a:endParaRPr>
          </a:p>
          <a:p>
            <a:r>
              <a:rPr lang="ru-RU" sz="1600" dirty="0" err="1" smtClean="0">
                <a:latin typeface="Segoe Print" pitchFamily="2" charset="0"/>
              </a:rPr>
              <a:t>Микола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Вінграновський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Євген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Гуцало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Володимир</a:t>
            </a:r>
            <a:r>
              <a:rPr lang="ru-RU" sz="1600" dirty="0">
                <a:latin typeface="Segoe Print" pitchFamily="2" charset="0"/>
              </a:rPr>
              <a:t> Дрозд, </a:t>
            </a:r>
            <a:r>
              <a:rPr lang="ru-RU" sz="1600" dirty="0" err="1">
                <a:latin typeface="Segoe Print" pitchFamily="2" charset="0"/>
              </a:rPr>
              <a:t>Григір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Тютюнник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Валерій</a:t>
            </a:r>
            <a:r>
              <a:rPr lang="ru-RU" sz="1600" dirty="0">
                <a:latin typeface="Segoe Print" pitchFamily="2" charset="0"/>
              </a:rPr>
              <a:t> Шевчук і Борис </a:t>
            </a:r>
            <a:r>
              <a:rPr lang="ru-RU" sz="1600" dirty="0" err="1">
                <a:latin typeface="Segoe Print" pitchFamily="2" charset="0"/>
              </a:rPr>
              <a:t>Олійник</a:t>
            </a:r>
            <a:r>
              <a:rPr lang="ru-RU" sz="1600" dirty="0">
                <a:latin typeface="Segoe Print" pitchFamily="2" charset="0"/>
              </a:rPr>
              <a:t> у саду </a:t>
            </a:r>
            <a:r>
              <a:rPr lang="ru-RU" sz="1600" dirty="0" err="1">
                <a:latin typeface="Segoe Print" pitchFamily="2" charset="0"/>
              </a:rPr>
              <a:t>кіностудії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ім</a:t>
            </a:r>
            <a:r>
              <a:rPr lang="ru-RU" sz="1600" dirty="0">
                <a:latin typeface="Segoe Print" pitchFamily="2" charset="0"/>
              </a:rPr>
              <a:t>. </a:t>
            </a:r>
            <a:r>
              <a:rPr lang="ru-RU" sz="1600" dirty="0" err="1">
                <a:latin typeface="Segoe Print" pitchFamily="2" charset="0"/>
              </a:rPr>
              <a:t>О.Довженка</a:t>
            </a:r>
            <a:r>
              <a:rPr lang="ru-RU" sz="1600" dirty="0">
                <a:latin typeface="Segoe Print" pitchFamily="2" charset="0"/>
              </a:rPr>
              <a:t>. Фото 1969 </a:t>
            </a:r>
            <a:r>
              <a:rPr lang="ru-RU" sz="1600" dirty="0" smtClean="0">
                <a:latin typeface="Segoe Print" pitchFamily="2" charset="0"/>
              </a:rPr>
              <a:t>року.</a:t>
            </a:r>
            <a:endParaRPr lang="ru-RU" sz="1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32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Шістдесятники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України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992" y="1916832"/>
            <a:ext cx="5040560" cy="39703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Значний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вплив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їх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становлення</a:t>
            </a:r>
            <a:r>
              <a:rPr lang="ru-RU" dirty="0">
                <a:latin typeface="Segoe Script" pitchFamily="34" charset="0"/>
              </a:rPr>
              <a:t> справила </a:t>
            </a:r>
            <a:r>
              <a:rPr lang="ru-RU" dirty="0" err="1">
                <a:latin typeface="Segoe Script" pitchFamily="34" charset="0"/>
              </a:rPr>
              <a:t>західна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гуманістична</a:t>
            </a:r>
            <a:r>
              <a:rPr lang="ru-RU" dirty="0">
                <a:latin typeface="Segoe Script" pitchFamily="34" charset="0"/>
              </a:rPr>
              <a:t> культура, </a:t>
            </a:r>
            <a:r>
              <a:rPr lang="ru-RU" dirty="0" err="1">
                <a:latin typeface="Segoe Script" pitchFamily="34" charset="0"/>
              </a:rPr>
              <a:t>традиції</a:t>
            </a:r>
            <a:r>
              <a:rPr lang="ru-RU" dirty="0">
                <a:latin typeface="Segoe Script" pitchFamily="34" charset="0"/>
              </a:rPr>
              <a:t> «</a:t>
            </a:r>
            <a:r>
              <a:rPr lang="ru-RU" dirty="0" err="1">
                <a:latin typeface="Segoe Script" pitchFamily="34" charset="0"/>
              </a:rPr>
              <a:t>розстріляного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відродження</a:t>
            </a:r>
            <a:r>
              <a:rPr lang="ru-RU" dirty="0">
                <a:latin typeface="Segoe Script" pitchFamily="34" charset="0"/>
              </a:rPr>
              <a:t>» та </a:t>
            </a:r>
            <a:r>
              <a:rPr lang="ru-RU" dirty="0" err="1">
                <a:latin typeface="Segoe Script" pitchFamily="34" charset="0"/>
              </a:rPr>
              <a:t>здобутки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української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культури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кінця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en-US" dirty="0">
                <a:latin typeface="Segoe Script" pitchFamily="34" charset="0"/>
              </a:rPr>
              <a:t>XIX — </a:t>
            </a:r>
            <a:r>
              <a:rPr lang="ru-RU" dirty="0">
                <a:latin typeface="Segoe Script" pitchFamily="34" charset="0"/>
              </a:rPr>
              <a:t>початку ХХ ст. Одним </a:t>
            </a:r>
            <a:r>
              <a:rPr lang="ru-RU" dirty="0" err="1">
                <a:latin typeface="Segoe Script" pitchFamily="34" charset="0"/>
              </a:rPr>
              <a:t>із</a:t>
            </a:r>
            <a:r>
              <a:rPr lang="ru-RU" dirty="0">
                <a:latin typeface="Segoe Script" pitchFamily="34" charset="0"/>
              </a:rPr>
              <a:t> тих, </a:t>
            </a:r>
            <a:r>
              <a:rPr lang="ru-RU" dirty="0" err="1">
                <a:latin typeface="Segoe Script" pitchFamily="34" charset="0"/>
              </a:rPr>
              <a:t>хто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закладав</a:t>
            </a:r>
            <a:r>
              <a:rPr lang="ru-RU" dirty="0">
                <a:latin typeface="Segoe Script" pitchFamily="34" charset="0"/>
              </a:rPr>
              <a:t> фундамент </a:t>
            </a:r>
            <a:r>
              <a:rPr lang="ru-RU" dirty="0" err="1">
                <a:latin typeface="Segoe Script" pitchFamily="34" charset="0"/>
              </a:rPr>
              <a:t>шестидесятництва</a:t>
            </a:r>
            <a:r>
              <a:rPr lang="ru-RU" dirty="0">
                <a:latin typeface="Segoe Script" pitchFamily="34" charset="0"/>
              </a:rPr>
              <a:t> в </a:t>
            </a:r>
            <a:r>
              <a:rPr lang="ru-RU" dirty="0" err="1">
                <a:latin typeface="Segoe Script" pitchFamily="34" charset="0"/>
              </a:rPr>
              <a:t>Україні</a:t>
            </a:r>
            <a:r>
              <a:rPr lang="ru-RU" dirty="0">
                <a:latin typeface="Segoe Script" pitchFamily="34" charset="0"/>
              </a:rPr>
              <a:t> став доцент факультету </a:t>
            </a:r>
            <a:r>
              <a:rPr lang="ru-RU" dirty="0" err="1">
                <a:latin typeface="Segoe Script" pitchFamily="34" charset="0"/>
              </a:rPr>
              <a:t>журналістики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Матвій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Шестопал</a:t>
            </a:r>
            <a:r>
              <a:rPr lang="ru-RU" dirty="0">
                <a:latin typeface="Segoe Script" pitchFamily="34" charset="0"/>
              </a:rPr>
              <a:t>, так як </a:t>
            </a:r>
            <a:r>
              <a:rPr lang="ru-RU" dirty="0" err="1">
                <a:latin typeface="Segoe Script" pitchFamily="34" charset="0"/>
              </a:rPr>
              <a:t>серед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його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учнів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були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Б.Олійник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В.Симоненко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В.Крищенко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Б.Рогоза</a:t>
            </a:r>
            <a:r>
              <a:rPr lang="ru-RU" dirty="0">
                <a:latin typeface="Segoe Script" pitchFamily="34" charset="0"/>
              </a:rPr>
              <a:t>, та </a:t>
            </a:r>
            <a:r>
              <a:rPr lang="ru-RU" dirty="0" err="1">
                <a:latin typeface="Segoe Script" pitchFamily="34" charset="0"/>
              </a:rPr>
              <a:t>багато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інших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патріотично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налаштованих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особистостей</a:t>
            </a:r>
            <a:r>
              <a:rPr lang="ru-RU" dirty="0">
                <a:latin typeface="Segoe Script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91" y="1772816"/>
            <a:ext cx="2999989" cy="3269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95488" y="5445224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Матвій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Шестопал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81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465639"/>
            <a:ext cx="4782547" cy="45243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Культурницька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діяльність</a:t>
            </a:r>
            <a:r>
              <a:rPr lang="ru-RU" dirty="0">
                <a:latin typeface="Segoe Script" pitchFamily="34" charset="0"/>
              </a:rPr>
              <a:t>, яка не </a:t>
            </a:r>
            <a:r>
              <a:rPr lang="ru-RU" dirty="0" err="1">
                <a:latin typeface="Segoe Script" pitchFamily="34" charset="0"/>
              </a:rPr>
              <a:t>вписувалась</a:t>
            </a:r>
            <a:r>
              <a:rPr lang="ru-RU" dirty="0">
                <a:latin typeface="Segoe Script" pitchFamily="34" charset="0"/>
              </a:rPr>
              <a:t> у рамки </a:t>
            </a:r>
            <a:r>
              <a:rPr lang="ru-RU" dirty="0" err="1">
                <a:latin typeface="Segoe Script" pitchFamily="34" charset="0"/>
              </a:rPr>
              <a:t>дозволеного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викликала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незадоволення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влади</a:t>
            </a:r>
            <a:r>
              <a:rPr lang="ru-RU" dirty="0">
                <a:latin typeface="Segoe Script" pitchFamily="34" charset="0"/>
              </a:rPr>
              <a:t>. З </a:t>
            </a:r>
            <a:r>
              <a:rPr lang="ru-RU" dirty="0" err="1">
                <a:latin typeface="Segoe Script" pitchFamily="34" charset="0"/>
              </a:rPr>
              <a:t>кінця</a:t>
            </a:r>
            <a:r>
              <a:rPr lang="ru-RU" dirty="0">
                <a:latin typeface="Segoe Script" pitchFamily="34" charset="0"/>
              </a:rPr>
              <a:t> 1962 р. </a:t>
            </a:r>
            <a:r>
              <a:rPr lang="ru-RU" dirty="0" err="1">
                <a:latin typeface="Segoe Script" pitchFamily="34" charset="0"/>
              </a:rPr>
              <a:t>почався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масований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тиск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інтелігенцію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посипалися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звинувачення</a:t>
            </a:r>
            <a:r>
              <a:rPr lang="ru-RU" dirty="0">
                <a:latin typeface="Segoe Script" pitchFamily="34" charset="0"/>
              </a:rPr>
              <a:t> у «</a:t>
            </a:r>
            <a:r>
              <a:rPr lang="ru-RU" dirty="0" err="1">
                <a:latin typeface="Segoe Script" pitchFamily="34" charset="0"/>
              </a:rPr>
              <a:t>формалізмі</a:t>
            </a:r>
            <a:r>
              <a:rPr lang="ru-RU" dirty="0">
                <a:latin typeface="Segoe Script" pitchFamily="34" charset="0"/>
              </a:rPr>
              <a:t>», «</a:t>
            </a:r>
            <a:r>
              <a:rPr lang="ru-RU" dirty="0" err="1">
                <a:latin typeface="Segoe Script" pitchFamily="34" charset="0"/>
              </a:rPr>
              <a:t>безідейності</a:t>
            </a:r>
            <a:r>
              <a:rPr lang="ru-RU" dirty="0">
                <a:latin typeface="Segoe Script" pitchFamily="34" charset="0"/>
              </a:rPr>
              <a:t>», «буржуазному </a:t>
            </a:r>
            <a:r>
              <a:rPr lang="ru-RU" dirty="0" err="1">
                <a:latin typeface="Segoe Script" pitchFamily="34" charset="0"/>
              </a:rPr>
              <a:t>націоналізмі</a:t>
            </a:r>
            <a:r>
              <a:rPr lang="ru-RU" dirty="0">
                <a:latin typeface="Segoe Script" pitchFamily="34" charset="0"/>
              </a:rPr>
              <a:t>». </a:t>
            </a:r>
            <a:r>
              <a:rPr lang="ru-RU" dirty="0" err="1">
                <a:latin typeface="Segoe Script" pitchFamily="34" charset="0"/>
              </a:rPr>
              <a:t>Наштовхнувшись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жорсткий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опір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партійного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апарату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частина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шістдесятників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пішла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компроміс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із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владою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інші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еволюціонували</a:t>
            </a:r>
            <a:r>
              <a:rPr lang="ru-RU" dirty="0">
                <a:latin typeface="Segoe Script" pitchFamily="34" charset="0"/>
              </a:rPr>
              <a:t> до </a:t>
            </a:r>
            <a:r>
              <a:rPr lang="ru-RU" dirty="0" err="1">
                <a:latin typeface="Segoe Script" pitchFamily="34" charset="0"/>
              </a:rPr>
              <a:t>політичного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дисидентства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правозахисного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руху</a:t>
            </a:r>
            <a:r>
              <a:rPr lang="ru-RU" dirty="0">
                <a:latin typeface="Segoe Script" pitchFamily="34" charset="0"/>
              </a:rPr>
              <a:t> та </a:t>
            </a:r>
            <a:r>
              <a:rPr lang="ru-RU" dirty="0" err="1">
                <a:latin typeface="Segoe Script" pitchFamily="34" charset="0"/>
              </a:rPr>
              <a:t>відкритого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протистояння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режимові</a:t>
            </a:r>
            <a:r>
              <a:rPr lang="ru-RU" dirty="0">
                <a:latin typeface="Segoe Script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69" y="116632"/>
            <a:ext cx="2595364" cy="183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67" y="2132856"/>
            <a:ext cx="21336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08" y="3717032"/>
            <a:ext cx="22574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64" y="5271596"/>
            <a:ext cx="28003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11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49" y="0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відлиги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9" y="986243"/>
            <a:ext cx="4572000" cy="5632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r>
              <a:rPr lang="ru-RU" dirty="0">
                <a:latin typeface="Segoe Print" pitchFamily="2" charset="0"/>
              </a:rPr>
              <a:t>Рух </a:t>
            </a:r>
            <a:r>
              <a:rPr lang="ru-RU" dirty="0" err="1">
                <a:latin typeface="Segoe Print" pitchFamily="2" charset="0"/>
              </a:rPr>
              <a:t>шістдесятників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виразно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протримався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ледве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одне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десятиліття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Вже</a:t>
            </a:r>
            <a:r>
              <a:rPr lang="ru-RU" dirty="0">
                <a:latin typeface="Segoe Print" pitchFamily="2" charset="0"/>
              </a:rPr>
              <a:t> 17-го </a:t>
            </a:r>
            <a:r>
              <a:rPr lang="ru-RU" dirty="0" err="1">
                <a:latin typeface="Segoe Print" pitchFamily="2" charset="0"/>
              </a:rPr>
              <a:t>грудня</a:t>
            </a:r>
            <a:r>
              <a:rPr lang="ru-RU" dirty="0">
                <a:latin typeface="Segoe Print" pitchFamily="2" charset="0"/>
              </a:rPr>
              <a:t> 1962 на </a:t>
            </a:r>
            <a:r>
              <a:rPr lang="ru-RU" dirty="0" err="1">
                <a:latin typeface="Segoe Print" pitchFamily="2" charset="0"/>
              </a:rPr>
              <a:t>спеціально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скликаній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нараді-зустрічі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творчої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інтелігенції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керівництвом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держави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їх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гостро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розкритикували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внутрішнього</a:t>
            </a:r>
            <a:r>
              <a:rPr lang="ru-RU" dirty="0">
                <a:latin typeface="Segoe Print" pitchFamily="2" charset="0"/>
              </a:rPr>
              <a:t> перевороту в КПРС та </a:t>
            </a:r>
            <a:r>
              <a:rPr lang="ru-RU" dirty="0" err="1">
                <a:latin typeface="Segoe Print" pitchFamily="2" charset="0"/>
              </a:rPr>
              <a:t>відставки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Хрущова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восени</a:t>
            </a:r>
            <a:r>
              <a:rPr lang="ru-RU" dirty="0">
                <a:latin typeface="Segoe Print" pitchFamily="2" charset="0"/>
              </a:rPr>
              <a:t> 1964 </a:t>
            </a:r>
            <a:r>
              <a:rPr lang="ru-RU" dirty="0" err="1">
                <a:latin typeface="Segoe Print" pitchFamily="2" charset="0"/>
              </a:rPr>
              <a:t>тиск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державної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цензури</a:t>
            </a:r>
            <a:r>
              <a:rPr lang="ru-RU" dirty="0">
                <a:latin typeface="Segoe Print" pitchFamily="2" charset="0"/>
              </a:rPr>
              <a:t> на </a:t>
            </a:r>
            <a:r>
              <a:rPr lang="ru-RU" dirty="0" err="1">
                <a:latin typeface="Segoe Print" pitchFamily="2" charset="0"/>
              </a:rPr>
              <a:t>інтелігенцію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різко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посилився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постанови ЦК КПРС «Про цензуру» (весна 1965), а особливо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вводу </a:t>
            </a:r>
            <a:r>
              <a:rPr lang="ru-RU" dirty="0" err="1">
                <a:latin typeface="Segoe Print" pitchFamily="2" charset="0"/>
              </a:rPr>
              <a:t>військ</a:t>
            </a:r>
            <a:r>
              <a:rPr lang="ru-RU" dirty="0">
                <a:latin typeface="Segoe Print" pitchFamily="2" charset="0"/>
              </a:rPr>
              <a:t> СРСР у </a:t>
            </a:r>
            <a:r>
              <a:rPr lang="ru-RU" dirty="0" err="1">
                <a:latin typeface="Segoe Print" pitchFamily="2" charset="0"/>
              </a:rPr>
              <a:t>Чехословаччину</a:t>
            </a:r>
            <a:r>
              <a:rPr lang="ru-RU" dirty="0">
                <a:latin typeface="Segoe Print" pitchFamily="2" charset="0"/>
              </a:rPr>
              <a:t> (</a:t>
            </a:r>
            <a:r>
              <a:rPr lang="ru-RU" dirty="0" err="1">
                <a:latin typeface="Segoe Print" pitchFamily="2" charset="0"/>
              </a:rPr>
              <a:t>кінець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Празької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весни</a:t>
            </a:r>
            <a:r>
              <a:rPr lang="ru-RU" dirty="0">
                <a:latin typeface="Segoe Print" pitchFamily="2" charset="0"/>
              </a:rPr>
              <a:t>») (</a:t>
            </a:r>
            <a:r>
              <a:rPr lang="ru-RU" dirty="0" err="1">
                <a:latin typeface="Segoe Print" pitchFamily="2" charset="0"/>
              </a:rPr>
              <a:t>влітку</a:t>
            </a:r>
            <a:r>
              <a:rPr lang="ru-RU" dirty="0">
                <a:latin typeface="Segoe Print" pitchFamily="2" charset="0"/>
              </a:rPr>
              <a:t> 1968 року) КПРС взяла курс на </a:t>
            </a:r>
            <a:r>
              <a:rPr lang="ru-RU" dirty="0" err="1">
                <a:latin typeface="Segoe Print" pitchFamily="2" charset="0"/>
              </a:rPr>
              <a:t>реставрацію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тоталітаризму</a:t>
            </a:r>
            <a:r>
              <a:rPr lang="ru-RU" dirty="0">
                <a:latin typeface="Segoe Print" pitchFamily="2" charset="0"/>
              </a:rPr>
              <a:t>. З «</a:t>
            </a:r>
            <a:r>
              <a:rPr lang="ru-RU" dirty="0" err="1">
                <a:latin typeface="Segoe Print" pitchFamily="2" charset="0"/>
              </a:rPr>
              <a:t>відлигою</a:t>
            </a:r>
            <a:r>
              <a:rPr lang="ru-RU" dirty="0">
                <a:latin typeface="Segoe Print" pitchFamily="2" charset="0"/>
              </a:rPr>
              <a:t>» у </a:t>
            </a:r>
            <a:r>
              <a:rPr lang="ru-RU" dirty="0" err="1">
                <a:latin typeface="Segoe Print" pitchFamily="2" charset="0"/>
              </a:rPr>
              <a:t>культурі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політикою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лібералізації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було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покінчено</a:t>
            </a:r>
            <a:r>
              <a:rPr lang="ru-RU" dirty="0">
                <a:latin typeface="Segoe Print" pitchFamily="2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3250" y="948689"/>
            <a:ext cx="4390750" cy="5909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>
                <a:latin typeface="Segoe Print" pitchFamily="2" charset="0"/>
              </a:rPr>
              <a:t>Рух «</a:t>
            </a:r>
            <a:r>
              <a:rPr lang="ru-RU" dirty="0" err="1">
                <a:latin typeface="Segoe Print" pitchFamily="2" charset="0"/>
              </a:rPr>
              <a:t>шістдесятників</a:t>
            </a:r>
            <a:r>
              <a:rPr lang="ru-RU" dirty="0">
                <a:latin typeface="Segoe Print" pitchFamily="2" charset="0"/>
              </a:rPr>
              <a:t>» </a:t>
            </a:r>
            <a:r>
              <a:rPr lang="ru-RU" dirty="0" err="1">
                <a:latin typeface="Segoe Print" pitchFamily="2" charset="0"/>
              </a:rPr>
              <a:t>було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розгромлено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загнано у </a:t>
            </a:r>
            <a:r>
              <a:rPr lang="ru-RU" dirty="0" err="1">
                <a:latin typeface="Segoe Print" pitchFamily="2" charset="0"/>
              </a:rPr>
              <a:t>внутрішнє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духовне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підпілля</a:t>
            </a:r>
            <a:r>
              <a:rPr lang="ru-RU" dirty="0">
                <a:latin typeface="Segoe Print" pitchFamily="2" charset="0"/>
              </a:rPr>
              <a:t>» </a:t>
            </a:r>
            <a:r>
              <a:rPr lang="ru-RU" dirty="0" err="1">
                <a:latin typeface="Segoe Print" pitchFamily="2" charset="0"/>
              </a:rPr>
              <a:t>арештами</a:t>
            </a:r>
            <a:r>
              <a:rPr lang="ru-RU" dirty="0">
                <a:latin typeface="Segoe Print" pitchFamily="2" charset="0"/>
              </a:rPr>
              <a:t> 1965—1972 </a:t>
            </a:r>
            <a:r>
              <a:rPr lang="ru-RU" dirty="0" err="1">
                <a:latin typeface="Segoe Print" pitchFamily="2" charset="0"/>
              </a:rPr>
              <a:t>pp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Ще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інших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не </a:t>
            </a:r>
            <a:r>
              <a:rPr lang="ru-RU" dirty="0" err="1">
                <a:latin typeface="Segoe Print" pitchFamily="2" charset="0"/>
              </a:rPr>
              <a:t>припиняли</a:t>
            </a:r>
            <a:r>
              <a:rPr lang="ru-RU" dirty="0">
                <a:latin typeface="Segoe Print" pitchFamily="2" charset="0"/>
              </a:rPr>
              <a:t> опору </a:t>
            </a:r>
            <a:r>
              <a:rPr lang="ru-RU" dirty="0" err="1">
                <a:latin typeface="Segoe Print" pitchFamily="2" charset="0"/>
              </a:rPr>
              <a:t>національній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дискримінації</a:t>
            </a:r>
            <a:r>
              <a:rPr lang="ru-RU" dirty="0">
                <a:latin typeface="Segoe Print" pitchFamily="2" charset="0"/>
              </a:rPr>
              <a:t> й </a:t>
            </a:r>
            <a:r>
              <a:rPr lang="ru-RU" dirty="0" err="1">
                <a:latin typeface="Segoe Print" pitchFamily="2" charset="0"/>
              </a:rPr>
              <a:t>русифікації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заарештовано</a:t>
            </a:r>
            <a:r>
              <a:rPr lang="ru-RU" dirty="0">
                <a:latin typeface="Segoe Print" pitchFamily="2" charset="0"/>
              </a:rPr>
              <a:t> й покарано </a:t>
            </a:r>
            <a:r>
              <a:rPr lang="ru-RU" dirty="0" err="1">
                <a:latin typeface="Segoe Print" pitchFamily="2" charset="0"/>
              </a:rPr>
              <a:t>довголітнім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ув'язненням</a:t>
            </a:r>
            <a:r>
              <a:rPr lang="ru-RU" dirty="0">
                <a:latin typeface="Segoe Print" pitchFamily="2" charset="0"/>
              </a:rPr>
              <a:t> (</a:t>
            </a:r>
            <a:r>
              <a:rPr lang="ru-RU" dirty="0" err="1">
                <a:latin typeface="Segoe Print" pitchFamily="2" charset="0"/>
              </a:rPr>
              <a:t>І.Світличний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Є.Сверстюк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В.Стус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І.Калинець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В.Марченко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ін</a:t>
            </a:r>
            <a:r>
              <a:rPr lang="ru-RU" dirty="0">
                <a:latin typeface="Segoe Print" pitchFamily="2" charset="0"/>
              </a:rPr>
              <a:t>.), в </a:t>
            </a:r>
            <a:r>
              <a:rPr lang="ru-RU" dirty="0" err="1">
                <a:latin typeface="Segoe Print" pitchFamily="2" charset="0"/>
              </a:rPr>
              <a:t>якому</a:t>
            </a:r>
            <a:r>
              <a:rPr lang="ru-RU" dirty="0">
                <a:latin typeface="Segoe Print" pitchFamily="2" charset="0"/>
              </a:rPr>
              <a:t> вони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загинули</a:t>
            </a:r>
            <a:r>
              <a:rPr lang="ru-RU" dirty="0">
                <a:latin typeface="Segoe Print" pitchFamily="2" charset="0"/>
              </a:rPr>
              <a:t> (В. </a:t>
            </a:r>
            <a:r>
              <a:rPr lang="ru-RU" dirty="0" err="1">
                <a:latin typeface="Segoe Print" pitchFamily="2" charset="0"/>
              </a:rPr>
              <a:t>Стус</a:t>
            </a:r>
            <a:r>
              <a:rPr lang="ru-RU" dirty="0">
                <a:latin typeface="Segoe Print" pitchFamily="2" charset="0"/>
              </a:rPr>
              <a:t>, В. Марченко),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звільнення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їм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цілковито</a:t>
            </a:r>
            <a:r>
              <a:rPr lang="ru-RU" dirty="0">
                <a:latin typeface="Segoe Print" pitchFamily="2" charset="0"/>
              </a:rPr>
              <a:t> заборонена участь у </a:t>
            </a:r>
            <a:r>
              <a:rPr lang="ru-RU" dirty="0" err="1">
                <a:latin typeface="Segoe Print" pitchFamily="2" charset="0"/>
              </a:rPr>
              <a:t>літературному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процесі</a:t>
            </a:r>
            <a:r>
              <a:rPr lang="ru-RU" dirty="0">
                <a:latin typeface="Segoe Print" pitchFamily="2" charset="0"/>
              </a:rPr>
              <a:t>. З </a:t>
            </a:r>
            <a:r>
              <a:rPr lang="ru-RU" dirty="0" err="1">
                <a:latin typeface="Segoe Print" pitchFamily="2" charset="0"/>
              </a:rPr>
              <a:t>цих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останніх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заарештовані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єдиний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Іван</a:t>
            </a:r>
            <a:r>
              <a:rPr lang="ru-RU" dirty="0">
                <a:latin typeface="Segoe Print" pitchFamily="2" charset="0"/>
              </a:rPr>
              <a:t> Дзюба </a:t>
            </a:r>
            <a:r>
              <a:rPr lang="ru-RU" dirty="0" err="1">
                <a:latin typeface="Segoe Print" pitchFamily="2" charset="0"/>
              </a:rPr>
              <a:t>офіційно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капітулював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був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звільнений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ув'язнення</a:t>
            </a:r>
            <a:r>
              <a:rPr lang="ru-RU" dirty="0">
                <a:latin typeface="Segoe Print" pitchFamily="2" charset="0"/>
              </a:rPr>
              <a:t> та допущений до </a:t>
            </a:r>
            <a:r>
              <a:rPr lang="ru-RU" dirty="0" err="1">
                <a:latin typeface="Segoe Print" pitchFamily="2" charset="0"/>
              </a:rPr>
              <a:t>літературної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праці</a:t>
            </a:r>
            <a:r>
              <a:rPr lang="ru-RU" dirty="0">
                <a:latin typeface="Segoe Print" pitchFamily="2" charset="0"/>
              </a:rPr>
              <a:t>, але </a:t>
            </a:r>
            <a:r>
              <a:rPr lang="ru-RU" dirty="0" err="1">
                <a:latin typeface="Segoe Print" pitchFamily="2" charset="0"/>
              </a:rPr>
              <a:t>вже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цілковито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річищі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соцреалізму</a:t>
            </a:r>
            <a:r>
              <a:rPr lang="ru-RU" dirty="0">
                <a:latin typeface="Segoe Pri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730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39" cy="6885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Шістдесятники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мистецтві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2497" y="1568505"/>
            <a:ext cx="5065587" cy="52565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Print" pitchFamily="2" charset="0"/>
              </a:rPr>
              <a:t>Українські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митці-шістдесятники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своїми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творами</a:t>
            </a:r>
            <a:r>
              <a:rPr lang="ru-RU" dirty="0">
                <a:latin typeface="Segoe Print" pitchFamily="2" charset="0"/>
              </a:rPr>
              <a:t> і активною </a:t>
            </a:r>
            <a:r>
              <a:rPr lang="ru-RU" dirty="0" err="1">
                <a:latin typeface="Segoe Print" pitchFamily="2" charset="0"/>
              </a:rPr>
              <a:t>громадською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діяльністю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намагалися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відроджувати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національну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свідомість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боролися</a:t>
            </a:r>
            <a:r>
              <a:rPr lang="ru-RU" dirty="0">
                <a:latin typeface="Segoe Print" pitchFamily="2" charset="0"/>
              </a:rPr>
              <a:t> за </a:t>
            </a:r>
            <a:r>
              <a:rPr lang="ru-RU" dirty="0" err="1">
                <a:latin typeface="Segoe Print" pitchFamily="2" charset="0"/>
              </a:rPr>
              <a:t>збереження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української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мови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культури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сприяли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демократизації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суспільно-політичного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життя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республіці</a:t>
            </a:r>
            <a:r>
              <a:rPr lang="ru-RU" dirty="0">
                <a:latin typeface="Segoe Print" pitchFamily="2" charset="0"/>
              </a:rPr>
              <a:t>. На початку 1960 </a:t>
            </a:r>
            <a:r>
              <a:rPr lang="ru-RU" dirty="0" err="1">
                <a:latin typeface="Segoe Print" pitchFamily="2" charset="0"/>
              </a:rPr>
              <a:t>років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діяли</a:t>
            </a:r>
            <a:r>
              <a:rPr lang="ru-RU" dirty="0">
                <a:latin typeface="Segoe Print" pitchFamily="2" charset="0"/>
              </a:rPr>
              <a:t> клуби </a:t>
            </a:r>
            <a:r>
              <a:rPr lang="ru-RU" dirty="0" err="1">
                <a:latin typeface="Segoe Print" pitchFamily="2" charset="0"/>
              </a:rPr>
              <a:t>творчої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молоді</a:t>
            </a:r>
            <a:r>
              <a:rPr lang="ru-RU" dirty="0">
                <a:latin typeface="Segoe Print" pitchFamily="2" charset="0"/>
              </a:rPr>
              <a:t> — </a:t>
            </a:r>
            <a:r>
              <a:rPr lang="ru-RU" dirty="0" err="1">
                <a:latin typeface="Segoe Print" pitchFamily="2" charset="0"/>
              </a:rPr>
              <a:t>київський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Супутник</a:t>
            </a:r>
            <a:r>
              <a:rPr lang="ru-RU" dirty="0">
                <a:latin typeface="Segoe Print" pitchFamily="2" charset="0"/>
              </a:rPr>
              <a:t>» (голова — Лесь </a:t>
            </a:r>
            <a:r>
              <a:rPr lang="ru-RU" dirty="0" err="1">
                <a:latin typeface="Segoe Print" pitchFamily="2" charset="0"/>
              </a:rPr>
              <a:t>Танюк</a:t>
            </a:r>
            <a:r>
              <a:rPr lang="ru-RU" dirty="0">
                <a:latin typeface="Segoe Print" pitchFamily="2" charset="0"/>
              </a:rPr>
              <a:t>) і </a:t>
            </a:r>
            <a:r>
              <a:rPr lang="ru-RU" dirty="0" err="1">
                <a:latin typeface="Segoe Print" pitchFamily="2" charset="0"/>
              </a:rPr>
              <a:t>львівський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Пролісок</a:t>
            </a:r>
            <a:r>
              <a:rPr lang="ru-RU" dirty="0">
                <a:latin typeface="Segoe Print" pitchFamily="2" charset="0"/>
              </a:rPr>
              <a:t>» (голова — Михайло </a:t>
            </a:r>
            <a:r>
              <a:rPr lang="ru-RU" dirty="0" err="1">
                <a:latin typeface="Segoe Print" pitchFamily="2" charset="0"/>
              </a:rPr>
              <a:t>Косів</a:t>
            </a:r>
            <a:r>
              <a:rPr lang="ru-RU" dirty="0">
                <a:latin typeface="Segoe Print" pitchFamily="2" charset="0"/>
              </a:rPr>
              <a:t>), </a:t>
            </a:r>
            <a:r>
              <a:rPr lang="ru-RU" dirty="0" err="1">
                <a:latin typeface="Segoe Print" pitchFamily="2" charset="0"/>
              </a:rPr>
              <a:t>які</a:t>
            </a:r>
            <a:r>
              <a:rPr lang="ru-RU" dirty="0">
                <a:latin typeface="Segoe Print" pitchFamily="2" charset="0"/>
              </a:rPr>
              <a:t> стали центрами </a:t>
            </a:r>
            <a:r>
              <a:rPr lang="ru-RU" dirty="0" err="1">
                <a:latin typeface="Segoe Print" pitchFamily="2" charset="0"/>
              </a:rPr>
              <a:t>громадської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діяльності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шістдесятників</a:t>
            </a:r>
            <a:r>
              <a:rPr lang="ru-RU" dirty="0">
                <a:latin typeface="Segoe Print" pitchFamily="2" charset="0"/>
              </a:rPr>
              <a:t>. У клубах </a:t>
            </a:r>
            <a:r>
              <a:rPr lang="ru-RU" dirty="0" err="1">
                <a:latin typeface="Segoe Print" pitchFamily="2" charset="0"/>
              </a:rPr>
              <a:t>відбувалися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літературні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зустрічі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вечори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пам'яті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театральні</a:t>
            </a:r>
            <a:r>
              <a:rPr lang="ru-RU" dirty="0">
                <a:latin typeface="Segoe Print" pitchFamily="2" charset="0"/>
              </a:rPr>
              <a:t> постановки, де </a:t>
            </a:r>
            <a:r>
              <a:rPr lang="ru-RU" dirty="0" err="1">
                <a:latin typeface="Segoe Print" pitchFamily="2" charset="0"/>
              </a:rPr>
              <a:t>молоді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митці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формували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власний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світогляд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світобачення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своїх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слухачів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читачів</a:t>
            </a:r>
            <a:r>
              <a:rPr lang="ru-RU" dirty="0">
                <a:latin typeface="Segoe Print" pitchFamily="2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8" y="2276872"/>
            <a:ext cx="1681627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31" y="3766148"/>
            <a:ext cx="1850279" cy="1328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63864"/>
            <a:ext cx="2664296" cy="1525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59" y="1772816"/>
            <a:ext cx="2101061" cy="1500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2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587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Шістедисятники</vt:lpstr>
      <vt:lpstr>Презентация PowerPoint</vt:lpstr>
      <vt:lpstr>Шістдесятники України</vt:lpstr>
      <vt:lpstr>Шістдесятники України</vt:lpstr>
      <vt:lpstr>Презентация PowerPoint</vt:lpstr>
      <vt:lpstr>Кінець «відлиги»</vt:lpstr>
      <vt:lpstr>Шістдесятники у мистецтві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2013-11-24T11:38:19Z</dcterms:created>
  <dcterms:modified xsi:type="dcterms:W3CDTF">2013-11-24T13:17:46Z</dcterms:modified>
</cp:coreProperties>
</file>