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sldIdLst>
    <p:sldId id="256" r:id="rId2"/>
    <p:sldId id="257" r:id="rId3"/>
    <p:sldId id="262" r:id="rId4"/>
    <p:sldId id="263" r:id="rId5"/>
    <p:sldId id="271" r:id="rId6"/>
    <p:sldId id="260" r:id="rId7"/>
    <p:sldId id="264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110" d="100"/>
          <a:sy n="110" d="100"/>
        </p:scale>
        <p:origin x="-156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AA770-9009-44D5-B335-2911E71D9389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4C877-D0BC-49A3-A378-EB09B3CF8F1C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На фотографії зображена його хата.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C877-D0BC-49A3-A378-EB09B3CF8F1C}" type="slidenum">
              <a:rPr lang="uk-UA" smtClean="0"/>
              <a:pPr/>
              <a:t>2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C877-D0BC-49A3-A378-EB09B3CF8F1C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2A592A-52DE-4555-B56F-DBAF9B1EF883}" type="datetimeFigureOut">
              <a:rPr lang="uk-UA" smtClean="0"/>
              <a:pPr/>
              <a:t>23.09.2013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8E6B48C-D529-4660-B769-750A2DD255A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uk.wikipedia.org/wiki/%D0%9D%D0%91%D0%A3" TargetMode="External"/><Relationship Id="rId5" Type="http://schemas.openxmlformats.org/officeDocument/2006/relationships/hyperlink" Target="http://uk.wikipedia.org/wiki/%D0%AE%D0%B2%D1%96%D0%BB%D0%B5%D0%B9%D0%BD%D0%B0_%D0%BC%D0%BE%D0%BD%D0%B5%D1%82%D0%B0" TargetMode="Externa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krlitzno.com.ua/category/pismenniki/panas-mirnij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ukrlitzno.com.ua/" TargetMode="External"/><Relationship Id="rId4" Type="http://schemas.openxmlformats.org/officeDocument/2006/relationships/hyperlink" Target="http://ukrlitzno.com.ua/category/pismenniki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1871" TargetMode="External"/><Relationship Id="rId2" Type="http://schemas.openxmlformats.org/officeDocument/2006/relationships/hyperlink" Target="http://uk.wikipedia.org/wiki/%D0%9F%D1%80%D0%B8%D0%BB%D1%83%D0%BA%D0%B8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uk.wikipedia.org/wiki/%D0%A2%D1%83%D1%80%D0%B3%D0%B5%D0%BD%D1%94%D0%B2_%D0%86%D0%B2%D0%B0%D0%BD_%D0%A1%D0%B5%D1%80%D0%B3%D1%96%D0%B9%D0%BE%D0%B2%D0%B8%D1%87" TargetMode="External"/><Relationship Id="rId5" Type="http://schemas.openxmlformats.org/officeDocument/2006/relationships/hyperlink" Target="http://uk.wikipedia.org/wiki/%D0%9E%D1%81%D0%BD%D0%BE%D0%B2%D0%B0_(%D0%B6%D1%83%D1%80%D0%BD%D0%B0%D0%BB)" TargetMode="External"/><Relationship Id="rId4" Type="http://schemas.openxmlformats.org/officeDocument/2006/relationships/hyperlink" Target="http://uk.wikipedia.org/wiki/%D0%9F%D0%BE%D0%BB%D1%82%D0%B0%D0%B2%D0%B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krlitzno.com.ua/" TargetMode="External"/><Relationship Id="rId2" Type="http://schemas.openxmlformats.org/officeDocument/2006/relationships/hyperlink" Target="http://ukrlitzno.com.ua/category/pismenniki/panas-mirnij/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hyperlink" Target="http://ukrlitzno.com.ua/category/pismenniki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1656184"/>
          </a:xfrm>
        </p:spPr>
        <p:txBody>
          <a:bodyPr>
            <a:normAutofit/>
          </a:bodyPr>
          <a:lstStyle/>
          <a:p>
            <a:r>
              <a:rPr lang="uk-UA" sz="4400" b="1" dirty="0" smtClean="0">
                <a:solidFill>
                  <a:schemeClr val="tx1"/>
                </a:solidFill>
              </a:rPr>
              <a:t>         </a:t>
            </a:r>
            <a:r>
              <a:rPr lang="uk-UA" sz="4400" b="1" u="sng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Панас Мирний</a:t>
            </a:r>
            <a:endParaRPr lang="uk-UA" sz="5400" b="1" u="sng" dirty="0" smtClean="0">
              <a:solidFill>
                <a:schemeClr val="accent6">
                  <a:lumMod val="75000"/>
                </a:schemeClr>
              </a:solidFill>
              <a:latin typeface="Monotype Corsiva" pitchFamily="66" charset="0"/>
            </a:endParaRPr>
          </a:p>
          <a:p>
            <a:r>
              <a:rPr lang="uk-UA" sz="4400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           </a:t>
            </a:r>
            <a:r>
              <a:rPr lang="uk-UA" sz="4000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(1849—1923) </a:t>
            </a:r>
            <a:endParaRPr lang="uk-UA" sz="4400" b="1" u="sng" dirty="0">
              <a:solidFill>
                <a:schemeClr val="accent6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mirni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88640"/>
            <a:ext cx="3332930" cy="48246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08912" cy="151216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dirty="0" err="1" smtClean="0"/>
              <a:t>Копітку</a:t>
            </a:r>
            <a:r>
              <a:rPr lang="ru-RU" sz="1800" dirty="0" smtClean="0"/>
              <a:t> роботу </a:t>
            </a:r>
            <a:r>
              <a:rPr lang="ru-RU" sz="1800" dirty="0" err="1" smtClean="0"/>
              <a:t>зі</a:t>
            </a:r>
            <a:r>
              <a:rPr lang="ru-RU" sz="1800" dirty="0" smtClean="0"/>
              <a:t> </a:t>
            </a:r>
            <a:r>
              <a:rPr lang="ru-RU" sz="1800" dirty="0" err="1" smtClean="0"/>
              <a:t>створення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музейної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збірки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розпочали</a:t>
            </a:r>
            <a:r>
              <a:rPr lang="ru-RU" sz="1800" dirty="0" smtClean="0"/>
              <a:t> </a:t>
            </a:r>
            <a:r>
              <a:rPr lang="ru-RU" sz="1800" dirty="0" err="1" smtClean="0"/>
              <a:t>ще</a:t>
            </a:r>
            <a:r>
              <a:rPr lang="ru-RU" sz="1800" dirty="0" smtClean="0"/>
              <a:t> у </a:t>
            </a:r>
            <a:r>
              <a:rPr lang="ru-RU" sz="1800" dirty="0" err="1" smtClean="0"/>
              <a:t>довоєнні</a:t>
            </a:r>
            <a:r>
              <a:rPr lang="ru-RU" sz="1800" dirty="0" smtClean="0"/>
              <a:t> роки. </a:t>
            </a:r>
            <a:r>
              <a:rPr lang="ru-RU" sz="1800" dirty="0" err="1" smtClean="0"/>
              <a:t>Серед</a:t>
            </a:r>
            <a:r>
              <a:rPr lang="ru-RU" sz="1800" dirty="0" smtClean="0"/>
              <a:t> перших </a:t>
            </a:r>
            <a:r>
              <a:rPr lang="ru-RU" sz="1800" dirty="0" err="1" smtClean="0"/>
              <a:t>дарувальників</a:t>
            </a:r>
            <a:r>
              <a:rPr lang="ru-RU" sz="1800" dirty="0" smtClean="0"/>
              <a:t> </a:t>
            </a:r>
            <a:r>
              <a:rPr lang="ru-RU" sz="1800" dirty="0" err="1" smtClean="0"/>
              <a:t>музейних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експонатів</a:t>
            </a:r>
            <a:r>
              <a:rPr lang="ru-RU" sz="1800" dirty="0" smtClean="0"/>
              <a:t> </a:t>
            </a:r>
            <a:r>
              <a:rPr lang="ru-RU" sz="1800" dirty="0" err="1" smtClean="0"/>
              <a:t>була</a:t>
            </a:r>
            <a:r>
              <a:rPr lang="ru-RU" sz="1800" dirty="0" smtClean="0"/>
              <a:t> вдова </a:t>
            </a:r>
            <a:r>
              <a:rPr lang="ru-RU" sz="1800" dirty="0" err="1" smtClean="0"/>
              <a:t>письменника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err="1" smtClean="0"/>
              <a:t>Олександра</a:t>
            </a:r>
            <a:r>
              <a:rPr lang="ru-RU" sz="1800" dirty="0" smtClean="0"/>
              <a:t> </a:t>
            </a:r>
            <a:r>
              <a:rPr lang="ru-RU" sz="1800" dirty="0" err="1" smtClean="0"/>
              <a:t>Михайлівна</a:t>
            </a:r>
            <a:r>
              <a:rPr lang="ru-RU" sz="1800" dirty="0" smtClean="0"/>
              <a:t> </a:t>
            </a:r>
            <a:r>
              <a:rPr lang="ru-RU" sz="1800" dirty="0" err="1" smtClean="0"/>
              <a:t>Рудченко</a:t>
            </a:r>
            <a:r>
              <a:rPr lang="ru-RU" sz="3200" dirty="0" smtClean="0"/>
              <a:t>.</a:t>
            </a:r>
            <a:endParaRPr lang="uk-UA" sz="3200" dirty="0"/>
          </a:p>
        </p:txBody>
      </p:sp>
      <p:pic>
        <p:nvPicPr>
          <p:cNvPr id="3" name="Рисунок 2" descr="1017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132856"/>
            <a:ext cx="3022549" cy="4003077"/>
          </a:xfrm>
          <a:prstGeom prst="rect">
            <a:avLst/>
          </a:prstGeom>
        </p:spPr>
      </p:pic>
      <p:pic>
        <p:nvPicPr>
          <p:cNvPr id="5" name="Рисунок 4" descr="npid_739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2204864"/>
            <a:ext cx="2225971" cy="3194680"/>
          </a:xfrm>
          <a:prstGeom prst="rect">
            <a:avLst/>
          </a:prstGeom>
        </p:spPr>
      </p:pic>
      <p:pic>
        <p:nvPicPr>
          <p:cNvPr id="6" name="Рисунок 5" descr="150px-Myrnyi_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2204864"/>
            <a:ext cx="1905000" cy="1905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 flipH="1">
            <a:off x="6444208" y="4221088"/>
            <a:ext cx="2448272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err="1">
                <a:hlinkClick r:id="rId5" tooltip="Ювілейна монета"/>
              </a:rPr>
              <a:t>Ювілейна</a:t>
            </a:r>
            <a:r>
              <a:rPr lang="ru-RU" dirty="0">
                <a:hlinkClick r:id="rId5" tooltip="Ювілейна монета"/>
              </a:rPr>
              <a:t> монета</a:t>
            </a:r>
            <a:r>
              <a:rPr lang="ru-RU" dirty="0"/>
              <a:t> </a:t>
            </a:r>
            <a:r>
              <a:rPr lang="ru-RU" dirty="0">
                <a:hlinkClick r:id="rId6" tooltip="НБУ"/>
              </a:rPr>
              <a:t>НБУ</a:t>
            </a:r>
            <a:r>
              <a:rPr lang="ru-RU" dirty="0"/>
              <a:t>«</a:t>
            </a:r>
            <a:r>
              <a:rPr lang="ru-RU" dirty="0" err="1"/>
              <a:t>Панас</a:t>
            </a:r>
            <a:r>
              <a:rPr lang="ru-RU" dirty="0"/>
              <a:t> </a:t>
            </a:r>
            <a:r>
              <a:rPr lang="ru-RU" dirty="0" err="1"/>
              <a:t>Мирний</a:t>
            </a:r>
            <a:r>
              <a:rPr lang="ru-RU" dirty="0"/>
              <a:t>» </a:t>
            </a:r>
            <a:r>
              <a:rPr lang="ru-RU" dirty="0" err="1"/>
              <a:t>номіналом</a:t>
            </a:r>
            <a:r>
              <a:rPr lang="ru-RU" dirty="0"/>
              <a:t> 2 </a:t>
            </a:r>
            <a:r>
              <a:rPr lang="ru-RU" dirty="0" err="1"/>
              <a:t>гривні</a:t>
            </a:r>
            <a:r>
              <a:rPr lang="ru-RU" dirty="0"/>
              <a:t>. </a:t>
            </a: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99592" y="476672"/>
            <a:ext cx="6984776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За 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, </a:t>
            </a:r>
            <a:r>
              <a:rPr lang="ru-RU" dirty="0" err="1"/>
              <a:t>меморіальних</a:t>
            </a:r>
            <a:r>
              <a:rPr lang="ru-RU" dirty="0"/>
              <a:t> речей господаря </a:t>
            </a:r>
            <a:r>
              <a:rPr lang="ru-RU" dirty="0" err="1"/>
              <a:t>садиби</a:t>
            </a:r>
            <a:r>
              <a:rPr lang="ru-RU" dirty="0"/>
              <a:t> музей </a:t>
            </a:r>
            <a:r>
              <a:rPr lang="ru-RU" dirty="0" err="1"/>
              <a:t>Панаса</a:t>
            </a:r>
            <a:r>
              <a:rPr lang="ru-RU" dirty="0"/>
              <a:t> Мирного в </a:t>
            </a:r>
            <a:r>
              <a:rPr lang="ru-RU" dirty="0" err="1"/>
              <a:t>Полтаві</a:t>
            </a:r>
            <a:r>
              <a:rPr lang="ru-RU" dirty="0"/>
              <a:t>  </a:t>
            </a:r>
            <a:r>
              <a:rPr lang="ru-RU" dirty="0" err="1"/>
              <a:t>найбагатший</a:t>
            </a:r>
            <a:r>
              <a:rPr lang="ru-RU" dirty="0"/>
              <a:t> </a:t>
            </a:r>
            <a:r>
              <a:rPr lang="ru-RU" dirty="0" err="1"/>
              <a:t>літературний</a:t>
            </a:r>
            <a:r>
              <a:rPr lang="ru-RU" dirty="0"/>
              <a:t> музей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унікальних</a:t>
            </a:r>
            <a:r>
              <a:rPr lang="ru-RU" dirty="0"/>
              <a:t> </a:t>
            </a:r>
            <a:r>
              <a:rPr lang="ru-RU" dirty="0" err="1"/>
              <a:t>експонатів</a:t>
            </a:r>
            <a:r>
              <a:rPr lang="ru-RU" dirty="0"/>
              <a:t> </a:t>
            </a:r>
            <a:r>
              <a:rPr lang="ru-RU" dirty="0" err="1"/>
              <a:t>музейної</a:t>
            </a:r>
            <a:r>
              <a:rPr lang="ru-RU" dirty="0"/>
              <a:t> </a:t>
            </a:r>
            <a:r>
              <a:rPr lang="ru-RU" dirty="0" err="1"/>
              <a:t>збірки</a:t>
            </a:r>
            <a:r>
              <a:rPr lang="ru-RU" dirty="0"/>
              <a:t>  рукописи </a:t>
            </a:r>
            <a:r>
              <a:rPr lang="ru-RU" dirty="0" err="1"/>
              <a:t>письменника</a:t>
            </a:r>
            <a:r>
              <a:rPr lang="ru-RU" dirty="0"/>
              <a:t> та </a:t>
            </a:r>
            <a:r>
              <a:rPr lang="ru-RU" dirty="0" err="1"/>
              <a:t>його</a:t>
            </a:r>
            <a:r>
              <a:rPr lang="ru-RU" dirty="0"/>
              <a:t> старшого брата </a:t>
            </a:r>
            <a:r>
              <a:rPr lang="ru-RU" dirty="0" err="1"/>
              <a:t>Івана</a:t>
            </a:r>
            <a:r>
              <a:rPr lang="ru-RU" dirty="0"/>
              <a:t> </a:t>
            </a:r>
            <a:r>
              <a:rPr lang="ru-RU" dirty="0" err="1"/>
              <a:t>Рудченка</a:t>
            </a:r>
            <a:r>
              <a:rPr lang="ru-RU" dirty="0"/>
              <a:t> (І. </a:t>
            </a:r>
            <a:r>
              <a:rPr lang="ru-RU" dirty="0" err="1"/>
              <a:t>Білика</a:t>
            </a:r>
            <a:r>
              <a:rPr lang="ru-RU" dirty="0"/>
              <a:t>), </a:t>
            </a:r>
            <a:r>
              <a:rPr lang="ru-RU" dirty="0" err="1"/>
              <a:t>першодруки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, </a:t>
            </a:r>
            <a:r>
              <a:rPr lang="ru-RU" dirty="0" err="1"/>
              <a:t>спогади</a:t>
            </a:r>
            <a:r>
              <a:rPr lang="ru-RU" dirty="0"/>
              <a:t> про </a:t>
            </a:r>
            <a:r>
              <a:rPr lang="ru-RU" dirty="0" err="1"/>
              <a:t>письменника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ages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1151" r="1151"/>
          <a:stretch>
            <a:fillRect/>
          </a:stretch>
        </p:blipFill>
        <p:spPr>
          <a:xfrm>
            <a:off x="2267744" y="188640"/>
            <a:ext cx="4707523" cy="342365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3789040"/>
            <a:ext cx="8659688" cy="28803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200" b="1" dirty="0" smtClean="0"/>
              <a:t>    </a:t>
            </a:r>
            <a:r>
              <a:rPr lang="ru-RU" sz="2400" b="1" dirty="0" err="1" smtClean="0">
                <a:latin typeface="Monotype Corsiva" pitchFamily="66" charset="0"/>
              </a:rPr>
              <a:t>Панас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Мирний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народився</a:t>
            </a:r>
            <a:r>
              <a:rPr lang="ru-RU" sz="2400" b="1" dirty="0" smtClean="0">
                <a:latin typeface="Monotype Corsiva" pitchFamily="66" charset="0"/>
              </a:rPr>
              <a:t> 13 </a:t>
            </a:r>
            <a:r>
              <a:rPr lang="ru-RU" sz="2400" b="1" dirty="0" err="1" smtClean="0">
                <a:latin typeface="Monotype Corsiva" pitchFamily="66" charset="0"/>
              </a:rPr>
              <a:t>травня</a:t>
            </a:r>
            <a:r>
              <a:rPr lang="ru-RU" sz="2400" b="1" dirty="0" smtClean="0">
                <a:latin typeface="Monotype Corsiva" pitchFamily="66" charset="0"/>
              </a:rPr>
              <a:t> 1849р. в </a:t>
            </a:r>
            <a:r>
              <a:rPr lang="ru-RU" sz="2400" b="1" dirty="0" err="1" smtClean="0">
                <a:latin typeface="Monotype Corsiva" pitchFamily="66" charset="0"/>
              </a:rPr>
              <a:t>родині</a:t>
            </a:r>
            <a:r>
              <a:rPr lang="ru-RU" sz="2400" b="1" dirty="0" smtClean="0">
                <a:latin typeface="Monotype Corsiva" pitchFamily="66" charset="0"/>
              </a:rPr>
              <a:t> бухгалтера </a:t>
            </a:r>
            <a:r>
              <a:rPr lang="ru-RU" sz="2400" b="1" dirty="0" err="1" smtClean="0">
                <a:latin typeface="Monotype Corsiva" pitchFamily="66" charset="0"/>
              </a:rPr>
              <a:t>повітового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скарбництва</a:t>
            </a:r>
            <a:r>
              <a:rPr lang="ru-RU" sz="2400" b="1" dirty="0" smtClean="0">
                <a:latin typeface="Monotype Corsiva" pitchFamily="66" charset="0"/>
              </a:rPr>
              <a:t> в </a:t>
            </a:r>
            <a:r>
              <a:rPr lang="ru-RU" sz="2400" b="1" dirty="0" err="1" smtClean="0">
                <a:latin typeface="Monotype Corsiva" pitchFamily="66" charset="0"/>
              </a:rPr>
              <a:t>Миргороді</a:t>
            </a:r>
            <a:r>
              <a:rPr lang="ru-RU" sz="2400" b="1" dirty="0" smtClean="0">
                <a:latin typeface="Monotype Corsiva" pitchFamily="66" charset="0"/>
              </a:rPr>
              <a:t> на </a:t>
            </a:r>
            <a:r>
              <a:rPr lang="ru-RU" sz="2400" b="1" dirty="0" err="1" smtClean="0">
                <a:latin typeface="Monotype Corsiva" pitchFamily="66" charset="0"/>
              </a:rPr>
              <a:t>Полтавщині</a:t>
            </a:r>
            <a:r>
              <a:rPr lang="ru-RU" sz="2400" b="1" dirty="0" smtClean="0">
                <a:latin typeface="Monotype Corsiva" pitchFamily="66" charset="0"/>
              </a:rPr>
              <a:t>. У </a:t>
            </a:r>
            <a:r>
              <a:rPr lang="ru-RU" sz="2400" b="1" dirty="0" err="1" smtClean="0">
                <a:latin typeface="Monotype Corsiva" pitchFamily="66" charset="0"/>
              </a:rPr>
              <a:t>сім'ї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дотримувалися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патріархальних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звичаїв</a:t>
            </a:r>
            <a:r>
              <a:rPr lang="ru-RU" sz="2400" b="1" dirty="0" smtClean="0">
                <a:latin typeface="Monotype Corsiva" pitchFamily="66" charset="0"/>
              </a:rPr>
              <a:t>, вели </a:t>
            </a:r>
            <a:r>
              <a:rPr lang="ru-RU" sz="2400" b="1" dirty="0" err="1" smtClean="0">
                <a:latin typeface="Monotype Corsiva" pitchFamily="66" charset="0"/>
              </a:rPr>
              <a:t>натуральне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господарство</a:t>
            </a:r>
            <a:r>
              <a:rPr lang="ru-RU" sz="2400" b="1" dirty="0" smtClean="0">
                <a:latin typeface="Monotype Corsiva" pitchFamily="66" charset="0"/>
              </a:rPr>
              <a:t>, </a:t>
            </a:r>
            <a:r>
              <a:rPr lang="ru-RU" sz="2400" b="1" dirty="0" err="1" smtClean="0">
                <a:latin typeface="Monotype Corsiva" pitchFamily="66" charset="0"/>
              </a:rPr>
              <a:t>багато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працювали</a:t>
            </a:r>
            <a:r>
              <a:rPr lang="ru-RU" sz="2400" b="1" dirty="0" smtClean="0">
                <a:latin typeface="Monotype Corsiva" pitchFamily="66" charset="0"/>
              </a:rPr>
              <a:t>, не </a:t>
            </a:r>
            <a:r>
              <a:rPr lang="ru-RU" sz="2400" b="1" dirty="0" err="1" smtClean="0">
                <a:latin typeface="Monotype Corsiva" pitchFamily="66" charset="0"/>
              </a:rPr>
              <a:t>гордували</a:t>
            </a:r>
            <a:r>
              <a:rPr lang="ru-RU" sz="2400" b="1" dirty="0" smtClean="0">
                <a:latin typeface="Monotype Corsiva" pitchFamily="66" charset="0"/>
              </a:rPr>
              <a:t> селянами, </a:t>
            </a:r>
            <a:r>
              <a:rPr lang="ru-RU" sz="2400" b="1" dirty="0" err="1" smtClean="0">
                <a:latin typeface="Monotype Corsiva" pitchFamily="66" charset="0"/>
              </a:rPr>
              <a:t>домашньою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челяддю</a:t>
            </a:r>
            <a:r>
              <a:rPr lang="ru-RU" sz="2400" b="1" dirty="0" smtClean="0">
                <a:latin typeface="Monotype Corsiva" pitchFamily="66" charset="0"/>
              </a:rPr>
              <a:t>, не </a:t>
            </a:r>
            <a:r>
              <a:rPr lang="ru-RU" sz="2400" b="1" dirty="0" err="1" smtClean="0">
                <a:latin typeface="Monotype Corsiva" pitchFamily="66" charset="0"/>
              </a:rPr>
              <a:t>відгороджували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від</a:t>
            </a:r>
            <a:r>
              <a:rPr lang="ru-RU" sz="2400" b="1" dirty="0" smtClean="0">
                <a:latin typeface="Monotype Corsiva" pitchFamily="66" charset="0"/>
              </a:rPr>
              <a:t> них </a:t>
            </a:r>
            <a:r>
              <a:rPr lang="ru-RU" sz="2400" b="1" dirty="0" err="1" smtClean="0">
                <a:latin typeface="Monotype Corsiva" pitchFamily="66" charset="0"/>
              </a:rPr>
              <a:t>своїх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дітей</a:t>
            </a:r>
            <a:r>
              <a:rPr lang="ru-RU" sz="2400" b="1" dirty="0" smtClean="0">
                <a:latin typeface="Monotype Corsiva" pitchFamily="66" charset="0"/>
              </a:rPr>
              <a:t>. </a:t>
            </a:r>
            <a:br>
              <a:rPr lang="ru-RU" sz="2400" b="1" dirty="0" smtClean="0">
                <a:latin typeface="Monotype Corsiva" pitchFamily="66" charset="0"/>
              </a:rPr>
            </a:br>
            <a:r>
              <a:rPr lang="ru-RU" sz="2400" b="1" dirty="0" smtClean="0">
                <a:latin typeface="Monotype Corsiva" pitchFamily="66" charset="0"/>
              </a:rPr>
              <a:t>      </a:t>
            </a:r>
            <a:r>
              <a:rPr lang="ru-RU" sz="2400" b="1" dirty="0" err="1" smtClean="0">
                <a:latin typeface="Monotype Corsiva" pitchFamily="66" charset="0"/>
              </a:rPr>
              <a:t>Навчався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майбутній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письменник</a:t>
            </a:r>
            <a:r>
              <a:rPr lang="ru-RU" sz="2400" b="1" dirty="0" smtClean="0">
                <a:latin typeface="Monotype Corsiva" pitchFamily="66" charset="0"/>
              </a:rPr>
              <a:t>  в </a:t>
            </a:r>
            <a:r>
              <a:rPr lang="ru-RU" sz="2400" b="1" dirty="0" err="1" smtClean="0">
                <a:latin typeface="Monotype Corsiva" pitchFamily="66" charset="0"/>
              </a:rPr>
              <a:t>початкових</a:t>
            </a:r>
            <a:r>
              <a:rPr lang="ru-RU" sz="2400" b="1" dirty="0" smtClean="0">
                <a:latin typeface="Monotype Corsiva" pitchFamily="66" charset="0"/>
              </a:rPr>
              <a:t> школах Миргорода та Гадяча, за </a:t>
            </a:r>
            <a:r>
              <a:rPr lang="ru-RU" sz="2400" b="1" dirty="0" err="1" smtClean="0">
                <a:latin typeface="Monotype Corsiva" pitchFamily="66" charset="0"/>
              </a:rPr>
              <a:t>старанність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і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відмінні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успіхи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щороку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нагороджувався</a:t>
            </a:r>
            <a:r>
              <a:rPr lang="ru-RU" sz="2400" b="1" dirty="0" smtClean="0">
                <a:latin typeface="Monotype Corsiva" pitchFamily="66" charset="0"/>
              </a:rPr>
              <a:t> «</a:t>
            </a:r>
            <a:r>
              <a:rPr lang="ru-RU" sz="2400" b="1" dirty="0" err="1" smtClean="0">
                <a:latin typeface="Monotype Corsiva" pitchFamily="66" charset="0"/>
              </a:rPr>
              <a:t>похвальними</a:t>
            </a:r>
            <a:r>
              <a:rPr lang="ru-RU" sz="2400" b="1" dirty="0" smtClean="0">
                <a:latin typeface="Monotype Corsiva" pitchFamily="66" charset="0"/>
              </a:rPr>
              <a:t> листами». </a:t>
            </a:r>
            <a:endParaRPr lang="uk-UA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endParaRPr lang="uk-UA" dirty="0"/>
          </a:p>
        </p:txBody>
      </p:sp>
      <p:pic>
        <p:nvPicPr>
          <p:cNvPr id="5" name="Рисунок 4" descr="1368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515" b="1515"/>
          <a:stretch>
            <a:fillRect/>
          </a:stretch>
        </p:blipFill>
        <p:spPr>
          <a:xfrm>
            <a:off x="1619672" y="332656"/>
            <a:ext cx="5183857" cy="377007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3528" y="4437112"/>
            <a:ext cx="8007424" cy="186445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3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   Вчителі  радили  батькові  далі  вчити здібного школяра в гімназії, а згодом і в університеті. Однак батько послав сина в чотирнадцятирічному віці  «на власний хліб».  Так з раннього віку і до останніх  днів життя довелося Панасові  </a:t>
            </a:r>
            <a:r>
              <a:rPr lang="uk-UA" sz="2300" b="1" dirty="0" err="1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Рудченку</a:t>
            </a:r>
            <a:r>
              <a:rPr lang="uk-UA" sz="23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 тягнути лямку чиновницької  служби</a:t>
            </a:r>
            <a:r>
              <a:rPr lang="uk-UA" sz="23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23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20127058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2403" b="2403"/>
          <a:stretch>
            <a:fillRect/>
          </a:stretch>
        </p:blipFill>
        <p:spPr>
          <a:xfrm>
            <a:off x="2051720" y="116633"/>
            <a:ext cx="4638441" cy="330609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</a:t>
            </a:r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3573016"/>
            <a:ext cx="8496944" cy="3096344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2000" b="1" dirty="0" smtClean="0">
                <a:latin typeface="Monotype Corsiva" pitchFamily="66" charset="0"/>
              </a:rPr>
              <a:t>Свій  трудовий  шлях  </a:t>
            </a:r>
            <a:r>
              <a:rPr lang="uk-UA" sz="2000" b="1" dirty="0" err="1" smtClean="0">
                <a:latin typeface="Monotype Corsiva" pitchFamily="66" charset="0"/>
                <a:hlinkClick r:id="rId3"/>
              </a:rPr>
              <a:t>Рудченко</a:t>
            </a:r>
            <a:r>
              <a:rPr lang="uk-UA" sz="2000" b="1" dirty="0" smtClean="0">
                <a:latin typeface="Monotype Corsiva" pitchFamily="66" charset="0"/>
              </a:rPr>
              <a:t> розпочинає у 1863 р. в канцеляріях  Гадяча, Прилук, Миргорода. Щодня майбутнього  </a:t>
            </a:r>
            <a:r>
              <a:rPr lang="uk-UA" sz="2000" b="1" dirty="0" smtClean="0">
                <a:latin typeface="Monotype Corsiva" pitchFamily="66" charset="0"/>
                <a:hlinkClick r:id="rId4"/>
              </a:rPr>
              <a:t>письменника</a:t>
            </a:r>
            <a:r>
              <a:rPr lang="uk-UA" sz="2000" b="1" dirty="0" smtClean="0">
                <a:latin typeface="Monotype Corsiva" pitchFamily="66" charset="0"/>
              </a:rPr>
              <a:t>  оточувала  одноманітна  праця, яка була йому зовсім нецікавою. Невеселим було життя хлопця в містечках тодішньої Полтавської губернії. Кожен день він спостерігав зневажання гідності простої  людини чиновницькою «братією», рабське плазування нижчих чиновників перед вищими.</a:t>
            </a:r>
            <a:br>
              <a:rPr lang="uk-UA" sz="2000" b="1" dirty="0" smtClean="0">
                <a:latin typeface="Monotype Corsiva" pitchFamily="66" charset="0"/>
              </a:rPr>
            </a:br>
            <a:r>
              <a:rPr lang="uk-UA" sz="2000" b="1" dirty="0" smtClean="0">
                <a:latin typeface="Monotype Corsiva" pitchFamily="66" charset="0"/>
              </a:rPr>
              <a:t>Але певну відраду йому приносило читання:   </a:t>
            </a:r>
            <a:r>
              <a:rPr lang="uk-UA" sz="2000" b="1" dirty="0" smtClean="0">
                <a:latin typeface="Monotype Corsiva" pitchFamily="66" charset="0"/>
                <a:hlinkClick r:id="rId3"/>
              </a:rPr>
              <a:t>Панас</a:t>
            </a:r>
            <a:r>
              <a:rPr lang="uk-UA" sz="2000" b="1" dirty="0" smtClean="0">
                <a:latin typeface="Monotype Corsiva" pitchFamily="66" charset="0"/>
              </a:rPr>
              <a:t> захоплювався поезією Шевченка та інших</a:t>
            </a:r>
            <a:r>
              <a:rPr lang="uk-UA" sz="2000" b="1" dirty="0" smtClean="0">
                <a:latin typeface="Monotype Corsiva" pitchFamily="66" charset="0"/>
                <a:hlinkClick r:id="rId5"/>
              </a:rPr>
              <a:t>  українських </a:t>
            </a:r>
            <a:r>
              <a:rPr lang="uk-UA" sz="2000" b="1" dirty="0" smtClean="0">
                <a:latin typeface="Monotype Corsiva" pitchFamily="66" charset="0"/>
              </a:rPr>
              <a:t> </a:t>
            </a:r>
            <a:r>
              <a:rPr lang="uk-UA" sz="2000" b="1" dirty="0" smtClean="0">
                <a:latin typeface="Monotype Corsiva" pitchFamily="66" charset="0"/>
                <a:hlinkClick r:id="rId4"/>
              </a:rPr>
              <a:t>письменників</a:t>
            </a:r>
            <a:r>
              <a:rPr lang="uk-UA" sz="2000" b="1" dirty="0" smtClean="0">
                <a:latin typeface="Monotype Corsiva" pitchFamily="66" charset="0"/>
              </a:rPr>
              <a:t>, задумувався над проблематикою творів російських класиків </a:t>
            </a:r>
            <a:r>
              <a:rPr lang="en-US" sz="2000" b="1" dirty="0" smtClean="0">
                <a:latin typeface="Monotype Corsiva" pitchFamily="66" charset="0"/>
              </a:rPr>
              <a:t>XIX </a:t>
            </a:r>
            <a:r>
              <a:rPr lang="uk-UA" sz="2000" b="1" dirty="0" smtClean="0">
                <a:latin typeface="Monotype Corsiva" pitchFamily="66" charset="0"/>
              </a:rPr>
              <a:t>ст., над майстерністю розгортання конфліктів у трагедіях Шекспіра.</a:t>
            </a:r>
            <a:endParaRPr lang="uk-UA" sz="20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09040" cy="64807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2400" dirty="0" smtClean="0"/>
              <a:t>Наступного року він переходить у повітове казначейство помічником бухгалтера, а згодом, після короткочасного перебування в </a:t>
            </a:r>
            <a:r>
              <a:rPr lang="uk-UA" sz="2400" dirty="0" smtClean="0">
                <a:hlinkClick r:id="rId2" tooltip="Прилуки"/>
              </a:rPr>
              <a:t>Прилуках</a:t>
            </a:r>
            <a:r>
              <a:rPr lang="uk-UA" sz="2400" dirty="0" smtClean="0"/>
              <a:t>, займає цю ж посаду в Миргородському казначействі. </a:t>
            </a:r>
            <a:br>
              <a:rPr lang="uk-UA" sz="2400" dirty="0" smtClean="0"/>
            </a:br>
            <a:r>
              <a:rPr lang="uk-UA" sz="2400" dirty="0" smtClean="0"/>
              <a:t>З </a:t>
            </a:r>
            <a:r>
              <a:rPr lang="uk-UA" sz="2400" dirty="0" smtClean="0">
                <a:hlinkClick r:id="rId3" tooltip="1871"/>
              </a:rPr>
              <a:t>1871</a:t>
            </a:r>
            <a:r>
              <a:rPr lang="uk-UA" sz="2400" dirty="0" smtClean="0"/>
              <a:t> року Панас </a:t>
            </a:r>
            <a:r>
              <a:rPr lang="uk-UA" sz="2400" dirty="0" err="1" smtClean="0"/>
              <a:t>Рудченко</a:t>
            </a:r>
            <a:r>
              <a:rPr lang="uk-UA" sz="2400" dirty="0" smtClean="0"/>
              <a:t> живе і працює в </a:t>
            </a:r>
            <a:r>
              <a:rPr lang="uk-UA" sz="2400" dirty="0" smtClean="0">
                <a:hlinkClick r:id="rId4" tooltip="Полтава"/>
              </a:rPr>
              <a:t>Полтаві</a:t>
            </a:r>
            <a:r>
              <a:rPr lang="uk-UA" sz="2400" dirty="0" smtClean="0"/>
              <a:t>, займаючи різні посади в місцевій казенній палаті. Його зовсім не приваблювала чиновницька </a:t>
            </a:r>
            <a:r>
              <a:rPr lang="uk-UA" sz="2400" dirty="0" smtClean="0"/>
              <a:t>.</a:t>
            </a:r>
            <a:r>
              <a:rPr lang="uk-UA" sz="2400" dirty="0" smtClean="0"/>
              <a:t> П. </a:t>
            </a:r>
            <a:r>
              <a:rPr lang="uk-UA" sz="2400" dirty="0" err="1" smtClean="0"/>
              <a:t>Рудченко</a:t>
            </a:r>
            <a:r>
              <a:rPr lang="uk-UA" sz="2400" dirty="0" smtClean="0"/>
              <a:t> починає пробувати свої сили в літературі. Прикладом для нього був старший брат Іван, що вже з початку 1860-х років публікував свої фольклорні матеріали в «</a:t>
            </a:r>
            <a:r>
              <a:rPr lang="uk-UA" sz="2400" dirty="0" err="1" smtClean="0"/>
              <a:t>Полтавских</a:t>
            </a:r>
            <a:r>
              <a:rPr lang="uk-UA" sz="2400" dirty="0" smtClean="0"/>
              <a:t> </a:t>
            </a:r>
            <a:r>
              <a:rPr lang="uk-UA" sz="2400" dirty="0" err="1" smtClean="0"/>
              <a:t>губернских</a:t>
            </a:r>
            <a:r>
              <a:rPr lang="uk-UA" sz="2400" dirty="0" smtClean="0"/>
              <a:t> </a:t>
            </a:r>
            <a:r>
              <a:rPr lang="uk-UA" sz="2400" dirty="0" err="1" smtClean="0"/>
              <a:t>ведомостях</a:t>
            </a:r>
            <a:r>
              <a:rPr lang="uk-UA" sz="2400" dirty="0" smtClean="0"/>
              <a:t>», друкувався в </a:t>
            </a:r>
            <a:r>
              <a:rPr lang="uk-UA" sz="2400" dirty="0" smtClean="0">
                <a:hlinkClick r:id="rId5" tooltip="Основа (журнал)"/>
              </a:rPr>
              <a:t>«Основі»</a:t>
            </a:r>
            <a:r>
              <a:rPr lang="uk-UA" sz="2400" dirty="0" smtClean="0"/>
              <a:t>, а пізніше видав окремі збірники казок і пісень, перекладав оповідання </a:t>
            </a:r>
            <a:r>
              <a:rPr lang="uk-UA" sz="2400" dirty="0" smtClean="0">
                <a:hlinkClick r:id="rId6" tooltip="Тургенєв Іван Сергійович"/>
              </a:rPr>
              <a:t>Тургенєва</a:t>
            </a:r>
            <a:r>
              <a:rPr lang="uk-UA" sz="2400" dirty="0" smtClean="0"/>
              <a:t>, виступав у львівському журналі «Правда» з критичними статтями.</a:t>
            </a:r>
            <a:br>
              <a:rPr lang="uk-UA" sz="2400" dirty="0" smtClean="0"/>
            </a:br>
            <a:endParaRPr lang="uk-UA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01536" cy="136815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cs typeface="Aharoni" pitchFamily="2" charset="-79"/>
              </a:rPr>
              <a:t>Робота над романом «</a:t>
            </a:r>
            <a:r>
              <a:rPr lang="ru-RU" sz="1800" b="1" dirty="0" err="1" smtClean="0">
                <a:cs typeface="Aharoni" pitchFamily="2" charset="-79"/>
              </a:rPr>
              <a:t>Хіба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ревуть</a:t>
            </a:r>
            <a:r>
              <a:rPr lang="ru-RU" sz="1800" b="1" dirty="0" smtClean="0">
                <a:cs typeface="Aharoni" pitchFamily="2" charset="-79"/>
              </a:rPr>
              <a:t> воли, як </a:t>
            </a:r>
            <a:r>
              <a:rPr lang="ru-RU" sz="1800" b="1" dirty="0" err="1" smtClean="0">
                <a:cs typeface="Aharoni" pitchFamily="2" charset="-79"/>
              </a:rPr>
              <a:t>ясла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повні</a:t>
            </a:r>
            <a:r>
              <a:rPr lang="ru-RU" sz="1800" b="1" dirty="0" smtClean="0">
                <a:cs typeface="Aharoni" pitchFamily="2" charset="-79"/>
              </a:rPr>
              <a:t>» </a:t>
            </a:r>
            <a:r>
              <a:rPr lang="ru-RU" sz="1800" b="1" dirty="0" err="1" smtClean="0">
                <a:cs typeface="Aharoni" pitchFamily="2" charset="-79"/>
              </a:rPr>
              <a:t>була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закінчена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ї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надіслана</a:t>
            </a:r>
            <a:r>
              <a:rPr lang="ru-RU" sz="1800" b="1" dirty="0" smtClean="0">
                <a:cs typeface="Aharoni" pitchFamily="2" charset="-79"/>
              </a:rPr>
              <a:t> до </a:t>
            </a:r>
            <a:r>
              <a:rPr lang="ru-RU" sz="1800" b="1" dirty="0" err="1" smtClean="0">
                <a:cs typeface="Aharoni" pitchFamily="2" charset="-79"/>
              </a:rPr>
              <a:t>друку</a:t>
            </a:r>
            <a:r>
              <a:rPr lang="ru-RU" sz="1800" b="1" dirty="0" smtClean="0">
                <a:cs typeface="Aharoni" pitchFamily="2" charset="-79"/>
              </a:rPr>
              <a:t> в 1875 р. У </a:t>
            </a:r>
            <a:r>
              <a:rPr lang="ru-RU" sz="1800" b="1" dirty="0" err="1" smtClean="0">
                <a:cs typeface="Aharoni" pitchFamily="2" charset="-79"/>
              </a:rPr>
              <a:t>Петербурзі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розпочали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друкувати</a:t>
            </a:r>
            <a:r>
              <a:rPr lang="ru-RU" sz="1800" b="1" dirty="0" smtClean="0">
                <a:cs typeface="Aharoni" pitchFamily="2" charset="-79"/>
              </a:rPr>
              <a:t>  </a:t>
            </a:r>
            <a:r>
              <a:rPr lang="ru-RU" sz="1800" b="1" dirty="0" err="1" smtClean="0">
                <a:cs typeface="Aharoni" pitchFamily="2" charset="-79"/>
              </a:rPr>
              <a:t>твір</a:t>
            </a:r>
            <a:r>
              <a:rPr lang="ru-RU" sz="1800" b="1" dirty="0" smtClean="0">
                <a:cs typeface="Aharoni" pitchFamily="2" charset="-79"/>
              </a:rPr>
              <a:t>, та робота </a:t>
            </a:r>
            <a:r>
              <a:rPr lang="ru-RU" sz="1800" b="1" dirty="0" err="1" smtClean="0">
                <a:cs typeface="Aharoni" pitchFamily="2" charset="-79"/>
              </a:rPr>
              <a:t>припинилась</a:t>
            </a:r>
            <a:r>
              <a:rPr lang="ru-RU" sz="1800" b="1" dirty="0" smtClean="0">
                <a:cs typeface="Aharoni" pitchFamily="2" charset="-79"/>
              </a:rPr>
              <a:t>, </a:t>
            </a:r>
            <a:r>
              <a:rPr lang="ru-RU" sz="1800" b="1" dirty="0" err="1" smtClean="0">
                <a:cs typeface="Aharoni" pitchFamily="2" charset="-79"/>
              </a:rPr>
              <a:t>бо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вийшов</a:t>
            </a:r>
            <a:r>
              <a:rPr lang="ru-RU" sz="1800" b="1" dirty="0" smtClean="0">
                <a:cs typeface="Aharoni" pitchFamily="2" charset="-79"/>
              </a:rPr>
              <a:t> указ, за </a:t>
            </a:r>
            <a:r>
              <a:rPr lang="ru-RU" sz="1800" b="1" dirty="0" err="1" smtClean="0">
                <a:cs typeface="Aharoni" pitchFamily="2" charset="-79"/>
              </a:rPr>
              <a:t>яким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заборонялось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видання</a:t>
            </a:r>
            <a:r>
              <a:rPr lang="ru-RU" sz="1800" b="1" dirty="0" smtClean="0">
                <a:cs typeface="Aharoni" pitchFamily="2" charset="-79"/>
              </a:rPr>
              <a:t> книг </a:t>
            </a:r>
            <a:r>
              <a:rPr lang="ru-RU" sz="1800" b="1" dirty="0" err="1" smtClean="0">
                <a:cs typeface="Aharoni" pitchFamily="2" charset="-79"/>
              </a:rPr>
              <a:t>українською</a:t>
            </a:r>
            <a:r>
              <a:rPr lang="ru-RU" sz="1800" b="1" dirty="0" smtClean="0">
                <a:cs typeface="Aharoni" pitchFamily="2" charset="-79"/>
              </a:rPr>
              <a:t> </a:t>
            </a:r>
            <a:r>
              <a:rPr lang="ru-RU" sz="1800" b="1" dirty="0" err="1" smtClean="0">
                <a:cs typeface="Aharoni" pitchFamily="2" charset="-79"/>
              </a:rPr>
              <a:t>мовою</a:t>
            </a:r>
            <a:r>
              <a:rPr lang="ru-RU" sz="1800" b="1" dirty="0" smtClean="0">
                <a:cs typeface="Aharoni" pitchFamily="2" charset="-79"/>
              </a:rPr>
              <a:t>. </a:t>
            </a:r>
            <a:endParaRPr lang="uk-UA" sz="1800" b="1" dirty="0">
              <a:cs typeface="Aharoni" pitchFamily="2" charset="-79"/>
            </a:endParaRPr>
          </a:p>
        </p:txBody>
      </p:sp>
      <p:pic>
        <p:nvPicPr>
          <p:cNvPr id="5" name="Содержимое 5" descr="2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988840"/>
            <a:ext cx="2969954" cy="3858690"/>
          </a:xfrm>
        </p:spPr>
      </p:pic>
      <p:pic>
        <p:nvPicPr>
          <p:cNvPr id="6" name="Содержимое 5" descr="9786175703847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292080" y="1772816"/>
            <a:ext cx="3057864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1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515" b="1515"/>
          <a:stretch>
            <a:fillRect/>
          </a:stretch>
        </p:blipFill>
        <p:spPr>
          <a:xfrm>
            <a:off x="1835696" y="404664"/>
            <a:ext cx="5029200" cy="36576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</a:t>
            </a:r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4581128"/>
            <a:ext cx="8352928" cy="17204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uk-UA" sz="3600" b="1" dirty="0" smtClean="0">
                <a:latin typeface="Monotype Corsiva" pitchFamily="66" charset="0"/>
              </a:rPr>
              <a:t>З 1871 року до самої смерті </a:t>
            </a:r>
            <a:r>
              <a:rPr lang="uk-UA" sz="3600" b="1" dirty="0" err="1" smtClean="0">
                <a:latin typeface="Monotype Corsiva" pitchFamily="66" charset="0"/>
              </a:rPr>
              <a:t>Рудченко</a:t>
            </a:r>
            <a:r>
              <a:rPr lang="uk-UA" sz="3600" b="1" dirty="0" smtClean="0">
                <a:latin typeface="Monotype Corsiva" pitchFamily="66" charset="0"/>
              </a:rPr>
              <a:t> живе і працює в Полтаві, займаючи різні посади в губернському </a:t>
            </a:r>
            <a:r>
              <a:rPr lang="uk-UA" sz="3600" b="1" dirty="0" err="1" smtClean="0">
                <a:latin typeface="Monotype Corsiva" pitchFamily="66" charset="0"/>
              </a:rPr>
              <a:t>скарбництві</a:t>
            </a:r>
            <a:r>
              <a:rPr lang="uk-UA" sz="3600" b="1" dirty="0" smtClean="0">
                <a:latin typeface="Monotype Corsiva" pitchFamily="66" charset="0"/>
              </a:rPr>
              <a:t>, а згодом у казенній палаті.</a:t>
            </a:r>
            <a:r>
              <a:rPr lang="uk-UA" sz="3600" b="1" dirty="0" smtClean="0"/>
              <a:t> </a:t>
            </a:r>
            <a:endParaRPr lang="ru-RU" sz="3600" b="1" dirty="0" smtClean="0"/>
          </a:p>
          <a:p>
            <a:endParaRPr lang="ru-RU" sz="3600" b="1" dirty="0" smtClean="0">
              <a:latin typeface="Monotype Corsiva" pitchFamily="66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37032" cy="151216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err="1" smtClean="0">
                <a:latin typeface="Arial Black" pitchFamily="34" charset="0"/>
                <a:hlinkClick r:id="rId2"/>
              </a:rPr>
              <a:t>Панас</a:t>
            </a:r>
            <a:r>
              <a:rPr lang="ru-RU" sz="2000" dirty="0" smtClean="0">
                <a:latin typeface="Arial Black" pitchFamily="34" charset="0"/>
                <a:hlinkClick r:id="rId2"/>
              </a:rPr>
              <a:t> Якович </a:t>
            </a:r>
            <a:r>
              <a:rPr lang="ru-RU" sz="2000" dirty="0" err="1" smtClean="0">
                <a:latin typeface="Arial Black" pitchFamily="34" charset="0"/>
                <a:hlinkClick r:id="rId2"/>
              </a:rPr>
              <a:t>Рудченко</a:t>
            </a:r>
            <a:r>
              <a:rPr lang="ru-RU" sz="2000" dirty="0" smtClean="0">
                <a:latin typeface="Arial Black" pitchFamily="34" charset="0"/>
              </a:rPr>
              <a:t> помер </a:t>
            </a:r>
            <a:r>
              <a:rPr lang="ru-RU" sz="2000" dirty="0" err="1" smtClean="0">
                <a:latin typeface="Arial Black" pitchFamily="34" charset="0"/>
              </a:rPr>
              <a:t>взимку</a:t>
            </a:r>
            <a:r>
              <a:rPr lang="ru-RU" sz="2000" dirty="0" smtClean="0">
                <a:latin typeface="Arial Black" pitchFamily="34" charset="0"/>
              </a:rPr>
              <a:t> 28 </a:t>
            </a:r>
            <a:r>
              <a:rPr lang="ru-RU" sz="2000" dirty="0" err="1" smtClean="0">
                <a:latin typeface="Arial Black" pitchFamily="34" charset="0"/>
              </a:rPr>
              <a:t>січня</a:t>
            </a:r>
            <a:r>
              <a:rPr lang="ru-RU" sz="2000" dirty="0" smtClean="0">
                <a:latin typeface="Arial Black" pitchFamily="34" charset="0"/>
              </a:rPr>
              <a:t> 1920 року в </a:t>
            </a:r>
            <a:r>
              <a:rPr lang="ru-RU" sz="2000" dirty="0" err="1" smtClean="0">
                <a:latin typeface="Arial Black" pitchFamily="34" charset="0"/>
              </a:rPr>
              <a:t>Полтаві</a:t>
            </a:r>
            <a:r>
              <a:rPr lang="ru-RU" sz="2000" dirty="0" smtClean="0">
                <a:latin typeface="Arial Black" pitchFamily="34" charset="0"/>
              </a:rPr>
              <a:t>, де </a:t>
            </a:r>
            <a:r>
              <a:rPr lang="ru-RU" sz="2000" dirty="0" err="1" smtClean="0">
                <a:latin typeface="Arial Black" pitchFamily="34" charset="0"/>
              </a:rPr>
              <a:t>й</a:t>
            </a:r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 err="1" smtClean="0">
                <a:latin typeface="Arial Black" pitchFamily="34" charset="0"/>
              </a:rPr>
              <a:t>був</a:t>
            </a:r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 err="1" smtClean="0">
                <a:latin typeface="Arial Black" pitchFamily="34" charset="0"/>
              </a:rPr>
              <a:t>похований</a:t>
            </a:r>
            <a:r>
              <a:rPr lang="ru-RU" sz="2000" dirty="0" smtClean="0">
                <a:latin typeface="Arial Black" pitchFamily="34" charset="0"/>
              </a:rPr>
              <a:t>. </a:t>
            </a:r>
            <a:r>
              <a:rPr lang="ru-RU" sz="2000" dirty="0" err="1" smtClean="0">
                <a:latin typeface="Arial Black" pitchFamily="34" charset="0"/>
              </a:rPr>
              <a:t>Згідно</a:t>
            </a:r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 err="1" smtClean="0">
                <a:latin typeface="Arial Black" pitchFamily="34" charset="0"/>
              </a:rPr>
              <a:t>з</a:t>
            </a:r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 err="1" smtClean="0">
                <a:latin typeface="Arial Black" pitchFamily="34" charset="0"/>
              </a:rPr>
              <a:t>постанові</a:t>
            </a:r>
            <a:r>
              <a:rPr lang="ru-RU" sz="2000" dirty="0" smtClean="0">
                <a:latin typeface="Arial Black" pitchFamily="34" charset="0"/>
              </a:rPr>
              <a:t> уряду </a:t>
            </a:r>
            <a:r>
              <a:rPr lang="ru-RU" sz="2000" dirty="0" err="1" smtClean="0">
                <a:latin typeface="Arial Black" pitchFamily="34" charset="0"/>
                <a:hlinkClick r:id="rId3"/>
              </a:rPr>
              <a:t>Української</a:t>
            </a:r>
            <a:r>
              <a:rPr lang="ru-RU" sz="2000" dirty="0" smtClean="0">
                <a:latin typeface="Arial Black" pitchFamily="34" charset="0"/>
              </a:rPr>
              <a:t> РСР в </a:t>
            </a:r>
            <a:r>
              <a:rPr lang="ru-RU" sz="2000" dirty="0" err="1" smtClean="0">
                <a:latin typeface="Arial Black" pitchFamily="34" charset="0"/>
              </a:rPr>
              <a:t>будинку</a:t>
            </a:r>
            <a:r>
              <a:rPr lang="ru-RU" sz="2000" dirty="0" smtClean="0">
                <a:latin typeface="Arial Black" pitchFamily="34" charset="0"/>
              </a:rPr>
              <a:t>, де жив </a:t>
            </a:r>
            <a:r>
              <a:rPr lang="ru-RU" sz="2000" dirty="0" err="1" smtClean="0">
                <a:latin typeface="Arial Black" pitchFamily="34" charset="0"/>
                <a:hlinkClick r:id="rId4"/>
              </a:rPr>
              <a:t>письменник</a:t>
            </a:r>
            <a:r>
              <a:rPr lang="ru-RU" sz="2000" dirty="0" smtClean="0">
                <a:latin typeface="Arial Black" pitchFamily="34" charset="0"/>
              </a:rPr>
              <a:t> </a:t>
            </a:r>
            <a:r>
              <a:rPr lang="ru-RU" sz="2000" dirty="0" err="1" smtClean="0">
                <a:latin typeface="Arial Black" pitchFamily="34" charset="0"/>
              </a:rPr>
              <a:t>з</a:t>
            </a:r>
            <a:r>
              <a:rPr lang="ru-RU" sz="2000" dirty="0" smtClean="0">
                <a:latin typeface="Arial Black" pitchFamily="34" charset="0"/>
              </a:rPr>
              <a:t> 1903 року, </a:t>
            </a:r>
            <a:r>
              <a:rPr lang="ru-RU" sz="2000" b="1" dirty="0" smtClean="0">
                <a:latin typeface="Arial Black" pitchFamily="34" charset="0"/>
              </a:rPr>
              <a:t>створили</a:t>
            </a:r>
            <a:r>
              <a:rPr lang="ru-RU" sz="2000" dirty="0" smtClean="0">
                <a:latin typeface="Arial Black" pitchFamily="34" charset="0"/>
              </a:rPr>
              <a:t> </a:t>
            </a:r>
            <a:r>
              <a:rPr lang="ru-RU" sz="2000" dirty="0" err="1" smtClean="0">
                <a:latin typeface="Arial Black" pitchFamily="34" charset="0"/>
                <a:hlinkClick r:id="rId3"/>
              </a:rPr>
              <a:t>літературно</a:t>
            </a:r>
            <a:r>
              <a:rPr lang="ru-RU" sz="2000" dirty="0" err="1" smtClean="0">
                <a:latin typeface="Arial Black" pitchFamily="34" charset="0"/>
              </a:rPr>
              <a:t>-меморіальний</a:t>
            </a:r>
            <a:r>
              <a:rPr lang="ru-RU" sz="2000" dirty="0" smtClean="0">
                <a:latin typeface="Arial Black" pitchFamily="34" charset="0"/>
              </a:rPr>
              <a:t> музей. А У 1951 </a:t>
            </a:r>
            <a:r>
              <a:rPr lang="ru-RU" sz="2000" dirty="0" err="1" smtClean="0">
                <a:latin typeface="Arial Black" pitchFamily="34" charset="0"/>
              </a:rPr>
              <a:t>році</a:t>
            </a:r>
            <a:r>
              <a:rPr lang="ru-RU" sz="2000" dirty="0" smtClean="0">
                <a:latin typeface="Arial Black" pitchFamily="34" charset="0"/>
              </a:rPr>
              <a:t> у м. </a:t>
            </a:r>
            <a:r>
              <a:rPr lang="ru-RU" sz="2000" dirty="0" err="1" smtClean="0">
                <a:latin typeface="Arial Black" pitchFamily="34" charset="0"/>
              </a:rPr>
              <a:t>Полтаві</a:t>
            </a:r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 err="1" smtClean="0">
                <a:latin typeface="Arial Black" pitchFamily="34" charset="0"/>
              </a:rPr>
              <a:t>звели</a:t>
            </a:r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 err="1" smtClean="0">
                <a:latin typeface="Arial Black" pitchFamily="34" charset="0"/>
              </a:rPr>
              <a:t>пам’ятник</a:t>
            </a:r>
            <a:r>
              <a:rPr lang="ru-RU" sz="2000" dirty="0" smtClean="0">
                <a:latin typeface="Arial Black" pitchFamily="34" charset="0"/>
              </a:rPr>
              <a:t> </a:t>
            </a:r>
            <a:r>
              <a:rPr lang="ru-RU" sz="2000" dirty="0" err="1" smtClean="0">
                <a:latin typeface="Arial Black" pitchFamily="34" charset="0"/>
                <a:hlinkClick r:id="rId4"/>
              </a:rPr>
              <a:t>письменникові</a:t>
            </a:r>
            <a:r>
              <a:rPr lang="ru-RU" sz="18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pic>
        <p:nvPicPr>
          <p:cNvPr id="7" name="Содержимое 6" descr="......jpg"/>
          <p:cNvPicPr>
            <a:picLocks noGrp="1" noChangeAspect="1"/>
          </p:cNvPicPr>
          <p:nvPr>
            <p:ph sz="half" idx="1"/>
          </p:nvPr>
        </p:nvPicPr>
        <p:blipFill>
          <a:blip r:embed="rId5" cstate="print"/>
          <a:stretch>
            <a:fillRect/>
          </a:stretch>
        </p:blipFill>
        <p:spPr>
          <a:xfrm>
            <a:off x="323528" y="2780928"/>
            <a:ext cx="3888432" cy="237626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8" name="Содержимое 7" descr="images (2).jpg"/>
          <p:cNvPicPr>
            <a:picLocks noGrp="1" noChangeAspect="1"/>
          </p:cNvPicPr>
          <p:nvPr>
            <p:ph sz="half" idx="2"/>
          </p:nvPr>
        </p:nvPicPr>
        <p:blipFill>
          <a:blip r:embed="rId6" cstate="print"/>
          <a:stretch>
            <a:fillRect/>
          </a:stretch>
        </p:blipFill>
        <p:spPr>
          <a:xfrm>
            <a:off x="4427984" y="1772816"/>
            <a:ext cx="4427984" cy="417646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37032" cy="14401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Про музей:</a:t>
            </a: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dirty="0" smtClean="0"/>
              <a:t>Музей відомого класика української літератури міститься в будинку, в якому протягом 1903—1920 років власне жив і працював Панас мирний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endParaRPr lang="uk-UA" sz="2800" dirty="0"/>
          </a:p>
        </p:txBody>
      </p:sp>
      <p:pic>
        <p:nvPicPr>
          <p:cNvPr id="7" name="Рисунок 6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204864"/>
            <a:ext cx="4394297" cy="3456384"/>
          </a:xfrm>
          <a:prstGeom prst="rect">
            <a:avLst/>
          </a:prstGeom>
        </p:spPr>
      </p:pic>
      <p:pic>
        <p:nvPicPr>
          <p:cNvPr id="8" name="Рисунок 7" descr="Рисунок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1844824"/>
            <a:ext cx="2713097" cy="482453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492</TotalTime>
  <Words>162</Words>
  <Application>Microsoft Office PowerPoint</Application>
  <PresentationFormat>Экран (4:3)</PresentationFormat>
  <Paragraphs>20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Слайд 1</vt:lpstr>
      <vt:lpstr> </vt:lpstr>
      <vt:lpstr>    </vt:lpstr>
      <vt:lpstr>   </vt:lpstr>
      <vt:lpstr>Наступного року він переходить у повітове казначейство помічником бухгалтера, а згодом, після короткочасного перебування в Прилуках, займає цю ж посаду в Миргородському казначействі.  З 1871 року Панас Рудченко живе і працює в Полтаві, займаючи різні посади в місцевій казенній палаті. Його зовсім не приваблювала чиновницька . П. Рудченко починає пробувати свої сили в літературі. Прикладом для нього був старший брат Іван, що вже з початку 1860-х років публікував свої фольклорні матеріали в «Полтавских губернских ведомостях», друкувався в «Основі», а пізніше видав окремі збірники казок і пісень, перекладав оповідання Тургенєва, виступав у львівському журналі «Правда» з критичними статтями. </vt:lpstr>
      <vt:lpstr>Робота над романом «Хіба ревуть воли, як ясла повні» була закінчена ї надіслана до друку в 1875 р. У Петербурзі розпочали друкувати  твір, та робота припинилась, бо вийшов указ, за яким заборонялось видання книг українською мовою. </vt:lpstr>
      <vt:lpstr>   </vt:lpstr>
      <vt:lpstr> Панас Якович Рудченко помер взимку 28 січня 1920 року в Полтаві, де й був похований. Згідно з постанові уряду Української РСР в будинку, де жив письменник з 1903 року, створили літературно-меморіальний музей. А У 1951 році у м. Полтаві звели пам’ятник письменникові. </vt:lpstr>
      <vt:lpstr> Про музей: Музей відомого класика української літератури міститься в будинку, в якому протягом 1903—1920 років власне жив і працював Панас мирний </vt:lpstr>
      <vt:lpstr>Копітку роботу зі створення музейної збірки розпочали ще у довоєнні роки. Серед перших дарувальників музейних експонатів була вдова письменника Олександра Михайлівна Рудченко.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45</cp:revision>
  <dcterms:created xsi:type="dcterms:W3CDTF">2013-09-20T10:34:07Z</dcterms:created>
  <dcterms:modified xsi:type="dcterms:W3CDTF">2013-09-23T18:59:01Z</dcterms:modified>
</cp:coreProperties>
</file>