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192C26F-200C-4465-822D-D4FAE96EAF33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51FC0B1-DB1C-4399-892A-60F66044ED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C26F-200C-4465-822D-D4FAE96EAF33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C0B1-DB1C-4399-892A-60F66044ED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C26F-200C-4465-822D-D4FAE96EAF33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C0B1-DB1C-4399-892A-60F66044ED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192C26F-200C-4465-822D-D4FAE96EAF33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C0B1-DB1C-4399-892A-60F66044ED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192C26F-200C-4465-822D-D4FAE96EAF33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51FC0B1-DB1C-4399-892A-60F66044ED9B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192C26F-200C-4465-822D-D4FAE96EAF33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51FC0B1-DB1C-4399-892A-60F66044ED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192C26F-200C-4465-822D-D4FAE96EAF33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51FC0B1-DB1C-4399-892A-60F66044ED9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C26F-200C-4465-822D-D4FAE96EAF33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C0B1-DB1C-4399-892A-60F66044ED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192C26F-200C-4465-822D-D4FAE96EAF33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51FC0B1-DB1C-4399-892A-60F66044ED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192C26F-200C-4465-822D-D4FAE96EAF33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51FC0B1-DB1C-4399-892A-60F66044ED9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192C26F-200C-4465-822D-D4FAE96EAF33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51FC0B1-DB1C-4399-892A-60F66044ED9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192C26F-200C-4465-822D-D4FAE96EAF33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51FC0B1-DB1C-4399-892A-60F66044ED9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776288"/>
            <a:ext cx="7128792" cy="1788616"/>
          </a:xfrm>
        </p:spPr>
        <p:txBody>
          <a:bodyPr>
            <a:noAutofit/>
          </a:bodyPr>
          <a:lstStyle/>
          <a:p>
            <a:r>
              <a:rPr lang="ru-RU" sz="8000" b="1" i="1" dirty="0" smtClean="0"/>
              <a:t>Тарас Шевченко</a:t>
            </a:r>
            <a:endParaRPr lang="ru-RU" sz="80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789040"/>
            <a:ext cx="4680520" cy="1752600"/>
          </a:xfrm>
        </p:spPr>
        <p:txBody>
          <a:bodyPr>
            <a:noAutofit/>
          </a:bodyPr>
          <a:lstStyle/>
          <a:p>
            <a:r>
              <a:rPr lang="ru-RU" sz="8800" b="1" i="1" u="sng" dirty="0" err="1" smtClean="0">
                <a:solidFill>
                  <a:schemeClr val="bg1"/>
                </a:solidFill>
              </a:rPr>
              <a:t>Гамал</a:t>
            </a:r>
            <a:r>
              <a:rPr lang="uk-UA" sz="8800" b="1" i="1" u="sng" dirty="0" err="1" smtClean="0">
                <a:solidFill>
                  <a:schemeClr val="bg1"/>
                </a:solidFill>
              </a:rPr>
              <a:t>ія</a:t>
            </a:r>
            <a:endParaRPr lang="ru-RU" sz="8800" b="1" i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340768"/>
            <a:ext cx="9144000" cy="4392488"/>
          </a:xfrm>
        </p:spPr>
        <p:txBody>
          <a:bodyPr>
            <a:normAutofit fontScale="90000"/>
          </a:bodyPr>
          <a:lstStyle/>
          <a:p>
            <a:r>
              <a:rPr lang="ru-RU" sz="6000" b="1" dirty="0" err="1"/>
              <a:t>Гамалія</a:t>
            </a:r>
            <a:r>
              <a:rPr lang="ru-RU" sz="6000" b="1" dirty="0"/>
              <a:t> — </a:t>
            </a:r>
            <a:r>
              <a:rPr lang="ru-RU" sz="6000" b="1" dirty="0" err="1"/>
              <a:t>головний</a:t>
            </a:r>
            <a:r>
              <a:rPr lang="ru-RU" sz="6000" b="1" dirty="0"/>
              <a:t> </a:t>
            </a:r>
            <a:r>
              <a:rPr lang="ru-RU" sz="6000" b="1" dirty="0" smtClean="0"/>
              <a:t>герой </a:t>
            </a:r>
            <a:r>
              <a:rPr lang="ru-RU" sz="6000" b="1" dirty="0" err="1" smtClean="0"/>
              <a:t>твору</a:t>
            </a:r>
            <a:r>
              <a:rPr lang="ru-RU" sz="6000" b="1" dirty="0"/>
              <a:t>. </a:t>
            </a:r>
            <a:r>
              <a:rPr lang="ru-RU" sz="6000" b="1" dirty="0" smtClean="0"/>
              <a:t>                                  </a:t>
            </a:r>
            <a:r>
              <a:rPr lang="ru-RU" sz="6000" b="1" dirty="0" err="1" smtClean="0"/>
              <a:t>Гамалія</a:t>
            </a:r>
            <a:r>
              <a:rPr lang="ru-RU" sz="6000" b="1" dirty="0" smtClean="0"/>
              <a:t> </a:t>
            </a:r>
            <a:r>
              <a:rPr lang="ru-RU" sz="6000" b="1" dirty="0"/>
              <a:t>— </a:t>
            </a:r>
            <a:r>
              <a:rPr lang="ru-RU" sz="6000" b="1" dirty="0" err="1"/>
              <a:t>художній</a:t>
            </a:r>
            <a:r>
              <a:rPr lang="ru-RU" sz="6000" b="1" dirty="0"/>
              <a:t> образ </a:t>
            </a:r>
            <a:r>
              <a:rPr lang="ru-RU" sz="6000" b="1" dirty="0" err="1"/>
              <a:t>запорозького</a:t>
            </a:r>
            <a:r>
              <a:rPr lang="ru-RU" sz="6000" b="1" dirty="0"/>
              <a:t> </a:t>
            </a:r>
            <a:r>
              <a:rPr lang="ru-RU" sz="6000" b="1" dirty="0" err="1"/>
              <a:t>отамана</a:t>
            </a:r>
            <a:r>
              <a:rPr lang="ru-RU" sz="6000" b="1" dirty="0"/>
              <a:t>, а не </a:t>
            </a:r>
            <a:r>
              <a:rPr lang="ru-RU" sz="6000" b="1" dirty="0" err="1"/>
              <a:t>історична</a:t>
            </a:r>
            <a:r>
              <a:rPr lang="ru-RU" sz="6000" b="1" dirty="0"/>
              <a:t> </a:t>
            </a:r>
            <a:r>
              <a:rPr lang="ru-RU" sz="6000" b="1" dirty="0" smtClean="0"/>
              <a:t>особа </a:t>
            </a:r>
            <a:r>
              <a:rPr lang="ru-RU" sz="4000" dirty="0"/>
              <a:t/>
            </a:r>
            <a:br>
              <a:rPr lang="ru-RU" sz="4000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151512" y="6381328"/>
            <a:ext cx="3992488" cy="19357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51520" y="3689648"/>
            <a:ext cx="7632848" cy="3168352"/>
          </a:xfrm>
        </p:spPr>
        <p:txBody>
          <a:bodyPr>
            <a:normAutofit fontScale="90000"/>
          </a:bodyPr>
          <a:lstStyle/>
          <a:p>
            <a:r>
              <a:rPr lang="ru-RU" sz="4000" b="1" dirty="0" err="1" smtClean="0"/>
              <a:t>Гамалію</a:t>
            </a:r>
            <a:r>
              <a:rPr lang="ru-RU" sz="4000" b="1" dirty="0" smtClean="0"/>
              <a:t> поет </a:t>
            </a:r>
            <a:r>
              <a:rPr lang="ru-RU" sz="4000" b="1" dirty="0" err="1" smtClean="0"/>
              <a:t>змальовує</a:t>
            </a:r>
            <a:r>
              <a:rPr lang="ru-RU" sz="4000" b="1" dirty="0" smtClean="0"/>
              <a:t> таким, </a:t>
            </a:r>
            <a:r>
              <a:rPr lang="ru-RU" sz="4000" b="1" dirty="0" err="1" smtClean="0"/>
              <a:t>яким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зазвичай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оспівано</a:t>
            </a:r>
            <a:r>
              <a:rPr lang="ru-RU" sz="4000" b="1" dirty="0" smtClean="0"/>
              <a:t> народного ватажка в </a:t>
            </a:r>
            <a:r>
              <a:rPr lang="ru-RU" sz="4000" b="1" dirty="0" err="1" smtClean="0"/>
              <a:t>народних</a:t>
            </a:r>
            <a:r>
              <a:rPr lang="ru-RU" sz="4000" b="1" dirty="0" smtClean="0"/>
              <a:t> думах. </a:t>
            </a:r>
            <a:r>
              <a:rPr lang="ru-RU" sz="4000" b="1" dirty="0" err="1" smtClean="0"/>
              <a:t>Він</a:t>
            </a:r>
            <a:r>
              <a:rPr lang="ru-RU" sz="4000" b="1" dirty="0" smtClean="0"/>
              <a:t> не </a:t>
            </a:r>
            <a:r>
              <a:rPr lang="ru-RU" sz="4000" b="1" dirty="0" err="1" smtClean="0"/>
              <a:t>протиставляється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козацькій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масі</a:t>
            </a:r>
            <a:r>
              <a:rPr lang="ru-RU" sz="4000" b="1" dirty="0" smtClean="0"/>
              <a:t>, а </a:t>
            </a:r>
            <a:r>
              <a:rPr lang="ru-RU" sz="4000" b="1" dirty="0" err="1" smtClean="0"/>
              <a:t>є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виразником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її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прагнень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мрій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і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настроїв</a:t>
            </a:r>
            <a:r>
              <a:rPr lang="ru-RU" sz="4000" b="1" dirty="0" smtClean="0"/>
              <a:t>. Тому </a:t>
            </a:r>
            <a:r>
              <a:rPr lang="ru-RU" sz="4000" b="1" dirty="0" err="1" smtClean="0"/>
              <a:t>його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козаки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називають</a:t>
            </a:r>
            <a:r>
              <a:rPr lang="ru-RU" sz="4000" b="1" dirty="0" smtClean="0"/>
              <a:t> не </a:t>
            </a:r>
            <a:r>
              <a:rPr lang="ru-RU" sz="4000" b="1" dirty="0" err="1" smtClean="0"/>
              <a:t>інакше</a:t>
            </a:r>
            <a:r>
              <a:rPr lang="ru-RU" sz="4000" b="1" dirty="0" smtClean="0"/>
              <a:t>, як "наш </a:t>
            </a:r>
            <a:r>
              <a:rPr lang="ru-RU" sz="4000" b="1" dirty="0" err="1" smtClean="0"/>
              <a:t>завзятий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Гамалія</a:t>
            </a:r>
            <a:r>
              <a:rPr lang="ru-RU" sz="4000" b="1" dirty="0" smtClean="0"/>
              <a:t>", </a:t>
            </a:r>
            <a:r>
              <a:rPr lang="ru-RU" sz="4000" b="1" dirty="0" err="1" smtClean="0"/>
              <a:t>вірять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йому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слухають</a:t>
            </a:r>
            <a:r>
              <a:rPr lang="ru-RU" sz="4000" b="1" dirty="0" smtClean="0"/>
              <a:t>, як </a:t>
            </a:r>
            <a:r>
              <a:rPr lang="ru-RU" sz="4000" b="1" dirty="0" err="1" smtClean="0"/>
              <a:t>діти</a:t>
            </a:r>
            <a:r>
              <a:rPr lang="ru-RU" sz="4000" b="1" dirty="0" smtClean="0"/>
              <a:t> батька                       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43200" y="6281936"/>
            <a:ext cx="6400800" cy="57606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700808"/>
            <a:ext cx="7956376" cy="4608512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Очолені</a:t>
            </a:r>
            <a:r>
              <a:rPr lang="ru-RU" b="1" dirty="0"/>
              <a:t> </a:t>
            </a:r>
            <a:r>
              <a:rPr lang="ru-RU" b="1" dirty="0" err="1"/>
              <a:t>Гамалією</a:t>
            </a:r>
            <a:r>
              <a:rPr lang="ru-RU" b="1" dirty="0"/>
              <a:t> </a:t>
            </a:r>
            <a:r>
              <a:rPr lang="ru-RU" b="1" dirty="0" err="1"/>
              <a:t>козаки</a:t>
            </a:r>
            <a:r>
              <a:rPr lang="ru-RU" b="1" dirty="0"/>
              <a:t>, </a:t>
            </a:r>
            <a:r>
              <a:rPr lang="ru-RU" b="1" dirty="0" err="1"/>
              <a:t>вирушають</a:t>
            </a:r>
            <a:r>
              <a:rPr lang="ru-RU" b="1" dirty="0"/>
              <a:t> на </a:t>
            </a:r>
            <a:r>
              <a:rPr lang="ru-RU" b="1" dirty="0" err="1"/>
              <a:t>допомогу</a:t>
            </a:r>
            <a:r>
              <a:rPr lang="ru-RU" b="1" dirty="0"/>
              <a:t> </a:t>
            </a:r>
            <a:r>
              <a:rPr lang="ru-RU" b="1" dirty="0" err="1"/>
              <a:t>своїм</a:t>
            </a:r>
            <a:r>
              <a:rPr lang="ru-RU" b="1" dirty="0"/>
              <a:t> </a:t>
            </a:r>
            <a:r>
              <a:rPr lang="ru-RU" b="1" dirty="0" err="1"/>
              <a:t>ув’язненим</a:t>
            </a:r>
            <a:r>
              <a:rPr lang="ru-RU" b="1" dirty="0"/>
              <a:t> </a:t>
            </a:r>
            <a:r>
              <a:rPr lang="ru-RU" b="1" dirty="0" err="1"/>
              <a:t>співвітчизникам</a:t>
            </a:r>
            <a:r>
              <a:rPr lang="ru-RU" b="1" dirty="0"/>
              <a:t>, </a:t>
            </a:r>
            <a:r>
              <a:rPr lang="ru-RU" b="1" dirty="0" err="1"/>
              <a:t>безстрашно</a:t>
            </a:r>
            <a:r>
              <a:rPr lang="ru-RU" b="1" dirty="0"/>
              <a:t> </a:t>
            </a:r>
            <a:r>
              <a:rPr lang="ru-RU" b="1" dirty="0" err="1"/>
              <a:t>вступають</a:t>
            </a:r>
            <a:r>
              <a:rPr lang="ru-RU" b="1" dirty="0"/>
              <a:t> у </a:t>
            </a:r>
            <a:r>
              <a:rPr lang="ru-RU" b="1" dirty="0" err="1"/>
              <a:t>бій</a:t>
            </a:r>
            <a:r>
              <a:rPr lang="ru-RU" b="1" dirty="0"/>
              <a:t>, </a:t>
            </a:r>
            <a:r>
              <a:rPr lang="ru-RU" b="1" dirty="0" err="1"/>
              <a:t>визволяють</a:t>
            </a:r>
            <a:r>
              <a:rPr lang="ru-RU" b="1" dirty="0"/>
              <a:t> </a:t>
            </a:r>
            <a:r>
              <a:rPr lang="ru-RU" b="1" dirty="0" err="1"/>
              <a:t>українських</a:t>
            </a:r>
            <a:r>
              <a:rPr lang="ru-RU" b="1" dirty="0"/>
              <a:t> </a:t>
            </a:r>
            <a:r>
              <a:rPr lang="ru-RU" b="1" dirty="0" err="1"/>
              <a:t>бранців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турецької</a:t>
            </a:r>
            <a:r>
              <a:rPr lang="ru-RU" b="1" dirty="0"/>
              <a:t> </a:t>
            </a:r>
            <a:r>
              <a:rPr lang="ru-RU" b="1" dirty="0" err="1"/>
              <a:t>неволі</a:t>
            </a:r>
            <a:r>
              <a:rPr lang="ru-RU" b="1" dirty="0"/>
              <a:t> та </a:t>
            </a:r>
            <a:r>
              <a:rPr lang="ru-RU" b="1" dirty="0" err="1"/>
              <a:t>переможно</a:t>
            </a:r>
            <a:r>
              <a:rPr lang="ru-RU" b="1" dirty="0"/>
              <a:t> </a:t>
            </a:r>
            <a:r>
              <a:rPr lang="ru-RU" b="1" dirty="0" err="1"/>
              <a:t>повертаються</a:t>
            </a:r>
            <a:r>
              <a:rPr lang="ru-RU" b="1" dirty="0"/>
              <a:t> </a:t>
            </a:r>
            <a:r>
              <a:rPr lang="ru-RU" b="1" dirty="0" err="1" smtClean="0"/>
              <a:t>додому</a:t>
            </a:r>
            <a:r>
              <a:rPr lang="ru-RU" b="1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151512" y="6425952"/>
            <a:ext cx="3992488" cy="432048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9512" y="0"/>
            <a:ext cx="7776864" cy="6093296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В </a:t>
            </a:r>
            <a:r>
              <a:rPr lang="ru-RU" sz="4000" b="1" dirty="0" err="1"/>
              <a:t>джерелах</a:t>
            </a:r>
            <a:r>
              <a:rPr lang="ru-RU" sz="4000" b="1" dirty="0"/>
              <a:t> </a:t>
            </a:r>
            <a:r>
              <a:rPr lang="ru-RU" sz="4000" b="1" dirty="0" err="1"/>
              <a:t>з</a:t>
            </a:r>
            <a:r>
              <a:rPr lang="ru-RU" sz="4000" b="1" dirty="0"/>
              <a:t> </a:t>
            </a:r>
            <a:r>
              <a:rPr lang="ru-RU" sz="4000" b="1" dirty="0" err="1"/>
              <a:t>історії</a:t>
            </a:r>
            <a:r>
              <a:rPr lang="ru-RU" sz="4000" b="1" dirty="0"/>
              <a:t> </a:t>
            </a:r>
            <a:r>
              <a:rPr lang="ru-RU" sz="4000" b="1" dirty="0" err="1"/>
              <a:t>України</a:t>
            </a:r>
            <a:r>
              <a:rPr lang="ru-RU" sz="4000" b="1" dirty="0"/>
              <a:t> не </a:t>
            </a:r>
            <a:r>
              <a:rPr lang="ru-RU" sz="4000" b="1" dirty="0" err="1"/>
              <a:t>зафіксовано</a:t>
            </a:r>
            <a:r>
              <a:rPr lang="ru-RU" sz="4000" b="1" dirty="0"/>
              <a:t> </a:t>
            </a:r>
            <a:r>
              <a:rPr lang="ru-RU" sz="4000" b="1" dirty="0" err="1"/>
              <a:t>жодного</a:t>
            </a:r>
            <a:r>
              <a:rPr lang="ru-RU" sz="4000" b="1" dirty="0"/>
              <a:t> ватажка </a:t>
            </a:r>
            <a:r>
              <a:rPr lang="ru-RU" sz="4000" b="1" dirty="0" err="1"/>
              <a:t>чорноморського</a:t>
            </a:r>
            <a:r>
              <a:rPr lang="ru-RU" sz="4000" b="1" dirty="0"/>
              <a:t> походу </a:t>
            </a:r>
            <a:r>
              <a:rPr lang="ru-RU" sz="4000" b="1" dirty="0" err="1"/>
              <a:t>з</a:t>
            </a:r>
            <a:r>
              <a:rPr lang="ru-RU" sz="4000" b="1" dirty="0"/>
              <a:t> </a:t>
            </a:r>
            <a:r>
              <a:rPr lang="ru-RU" sz="4000" b="1" dirty="0" err="1"/>
              <a:t>цим</a:t>
            </a:r>
            <a:r>
              <a:rPr lang="ru-RU" sz="4000" b="1" dirty="0"/>
              <a:t> </a:t>
            </a:r>
            <a:r>
              <a:rPr lang="ru-RU" sz="4000" b="1" dirty="0" err="1"/>
              <a:t>прізвищем</a:t>
            </a:r>
            <a:r>
              <a:rPr lang="ru-RU" sz="4000" b="1" dirty="0"/>
              <a:t>, </a:t>
            </a:r>
            <a:r>
              <a:rPr lang="ru-RU" sz="4000" b="1" dirty="0" err="1"/>
              <a:t>хоч</a:t>
            </a:r>
            <a:r>
              <a:rPr lang="ru-RU" sz="4000" b="1" dirty="0"/>
              <a:t> в «Истории </a:t>
            </a:r>
            <a:r>
              <a:rPr lang="ru-RU" sz="4000" b="1" dirty="0" err="1"/>
              <a:t>русов</a:t>
            </a:r>
            <a:r>
              <a:rPr lang="ru-RU" sz="4000" b="1" dirty="0"/>
              <a:t>», «Истории Малой России» </a:t>
            </a:r>
            <a:r>
              <a:rPr lang="ru-RU" sz="4000" b="1" dirty="0" smtClean="0"/>
              <a:t>                                       Д</a:t>
            </a:r>
            <a:r>
              <a:rPr lang="ru-RU" sz="4000" b="1" dirty="0"/>
              <a:t>. </a:t>
            </a:r>
            <a:r>
              <a:rPr lang="ru-RU" sz="4000" b="1" dirty="0" err="1"/>
              <a:t>Бантиша-Каменського</a:t>
            </a:r>
            <a:r>
              <a:rPr lang="ru-RU" sz="4000" b="1" dirty="0"/>
              <a:t> та </a:t>
            </a:r>
            <a:r>
              <a:rPr lang="ru-RU" sz="4000" b="1" dirty="0" err="1"/>
              <a:t>інших</a:t>
            </a:r>
            <a:r>
              <a:rPr lang="ru-RU" sz="4000" b="1" dirty="0"/>
              <a:t> </a:t>
            </a:r>
            <a:r>
              <a:rPr lang="ru-RU" sz="4000" b="1" dirty="0" err="1"/>
              <a:t>джерелах</a:t>
            </a:r>
            <a:r>
              <a:rPr lang="ru-RU" sz="4000" b="1" dirty="0"/>
              <a:t> </a:t>
            </a:r>
            <a:r>
              <a:rPr lang="ru-RU" sz="4000" b="1" dirty="0" err="1"/>
              <a:t>згадується</a:t>
            </a:r>
            <a:r>
              <a:rPr lang="ru-RU" sz="4000" b="1" dirty="0"/>
              <a:t> </a:t>
            </a:r>
            <a:r>
              <a:rPr lang="ru-RU" sz="4000" b="1" dirty="0" err="1"/>
              <a:t>кілька</a:t>
            </a:r>
            <a:r>
              <a:rPr lang="ru-RU" sz="4000" b="1" dirty="0"/>
              <a:t> </a:t>
            </a:r>
            <a:r>
              <a:rPr lang="ru-RU" sz="4000" b="1" dirty="0" err="1"/>
              <a:t>історичних</a:t>
            </a:r>
            <a:r>
              <a:rPr lang="ru-RU" sz="4000" b="1" dirty="0"/>
              <a:t> </a:t>
            </a:r>
            <a:r>
              <a:rPr lang="ru-RU" sz="4000" b="1" dirty="0" err="1"/>
              <a:t>діячів</a:t>
            </a:r>
            <a:r>
              <a:rPr lang="ru-RU" sz="4000" b="1" dirty="0"/>
              <a:t> на </a:t>
            </a:r>
            <a:r>
              <a:rPr lang="ru-RU" sz="4000" b="1" dirty="0" err="1"/>
              <a:t>ім’я</a:t>
            </a:r>
            <a:r>
              <a:rPr lang="ru-RU" sz="4000" b="1" dirty="0"/>
              <a:t> </a:t>
            </a:r>
            <a:r>
              <a:rPr lang="ru-RU" sz="4000" b="1" dirty="0" err="1" smtClean="0"/>
              <a:t>Гамалія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6353944"/>
            <a:ext cx="4640560" cy="504056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-540568" y="3140968"/>
            <a:ext cx="6336704" cy="3717032"/>
          </a:xfrm>
        </p:spPr>
        <p:txBody>
          <a:bodyPr>
            <a:noAutofit/>
          </a:bodyPr>
          <a:lstStyle/>
          <a:p>
            <a:r>
              <a:rPr lang="uk-UA" sz="4800" b="1" u="sng" dirty="0" smtClean="0"/>
              <a:t>Події якого періоду історії України зображені в поемі </a:t>
            </a:r>
            <a:r>
              <a:rPr lang="en-US" sz="4800" b="1" u="sng" dirty="0" smtClean="0"/>
              <a:t>“</a:t>
            </a:r>
            <a:r>
              <a:rPr lang="uk-UA" sz="4800" b="1" u="sng" dirty="0" smtClean="0"/>
              <a:t>Гамалія</a:t>
            </a:r>
            <a:r>
              <a:rPr lang="en-US" sz="4800" b="1" u="sng" dirty="0" smtClean="0"/>
              <a:t>”</a:t>
            </a:r>
            <a:r>
              <a:rPr lang="ru-RU" sz="4800" b="1" u="sng" dirty="0" smtClean="0"/>
              <a:t>?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-540568" y="404664"/>
            <a:ext cx="9289032" cy="4536504"/>
          </a:xfrm>
        </p:spPr>
        <p:txBody>
          <a:bodyPr>
            <a:noAutofit/>
          </a:bodyPr>
          <a:lstStyle/>
          <a:p>
            <a:r>
              <a:rPr lang="uk-UA" b="1" dirty="0" smtClean="0"/>
              <a:t>П</a:t>
            </a:r>
            <a:r>
              <a:rPr lang="uk-UA" b="1" dirty="0" smtClean="0"/>
              <a:t>оема </a:t>
            </a:r>
            <a:r>
              <a:rPr lang="en-US" b="1" dirty="0" smtClean="0"/>
              <a:t>“</a:t>
            </a:r>
            <a:r>
              <a:rPr lang="uk-UA" b="1" dirty="0" smtClean="0"/>
              <a:t>Гамалія</a:t>
            </a:r>
            <a:r>
              <a:rPr lang="en-US" b="1" dirty="0" smtClean="0"/>
              <a:t>”</a:t>
            </a:r>
            <a:r>
              <a:rPr lang="uk-UA" b="1" dirty="0" smtClean="0"/>
              <a:t> написана в 1842 р. Окремою книжкою вперше була надрукована в 1844 р. Твір присвячений морському походу запорожців до Туреччини з метою визволення бранців 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164288" y="6525344"/>
            <a:ext cx="1504256" cy="332656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309320"/>
          </a:xfrm>
        </p:spPr>
        <p:txBody>
          <a:bodyPr>
            <a:noAutofit/>
          </a:bodyPr>
          <a:lstStyle/>
          <a:p>
            <a:r>
              <a:rPr lang="ru-RU" sz="4000" b="1" dirty="0" err="1" smtClean="0"/>
              <a:t>Визвольна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боротьба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українського</a:t>
            </a:r>
            <a:r>
              <a:rPr lang="ru-RU" sz="4000" b="1" dirty="0" smtClean="0"/>
              <a:t> народу </a:t>
            </a:r>
            <a:r>
              <a:rPr lang="ru-RU" sz="4000" b="1" dirty="0" err="1" smtClean="0"/>
              <a:t>проти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загарбників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і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поневолювачів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є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основним</a:t>
            </a:r>
            <a:r>
              <a:rPr lang="ru-RU" sz="4000" b="1" dirty="0" smtClean="0"/>
              <a:t> мотивом у таких </a:t>
            </a:r>
            <a:r>
              <a:rPr lang="ru-RU" sz="4000" b="1" dirty="0" err="1" smtClean="0"/>
              <a:t>ранніх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творах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Шевченка</a:t>
            </a:r>
            <a:r>
              <a:rPr lang="ru-RU" sz="4000" b="1" dirty="0" smtClean="0"/>
              <a:t>, як «</a:t>
            </a:r>
            <a:r>
              <a:rPr lang="ru-RU" sz="4000" b="1" dirty="0" err="1" smtClean="0"/>
              <a:t>Гамалія</a:t>
            </a:r>
            <a:r>
              <a:rPr lang="ru-RU" sz="4000" b="1" dirty="0" smtClean="0"/>
              <a:t>». У </a:t>
            </a:r>
            <a:r>
              <a:rPr lang="ru-RU" sz="4000" b="1" dirty="0" err="1" smtClean="0"/>
              <a:t>поемі</a:t>
            </a:r>
            <a:r>
              <a:rPr lang="ru-RU" sz="4000" b="1" dirty="0" smtClean="0"/>
              <a:t> Шевченко </a:t>
            </a:r>
            <a:r>
              <a:rPr lang="ru-RU" sz="4000" b="1" dirty="0" err="1" smtClean="0"/>
              <a:t>оспівав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героїчні</a:t>
            </a:r>
            <a:r>
              <a:rPr lang="ru-RU" sz="4000" b="1" dirty="0" smtClean="0"/>
              <a:t> походи </a:t>
            </a:r>
            <a:r>
              <a:rPr lang="ru-RU" sz="4000" b="1" dirty="0" err="1" smtClean="0"/>
              <a:t>українського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козацтва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проти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турків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477472" y="6681117"/>
            <a:ext cx="1666528" cy="176883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0"/>
            <a:ext cx="7365504" cy="1399032"/>
          </a:xfrm>
        </p:spPr>
        <p:txBody>
          <a:bodyPr>
            <a:noAutofit/>
          </a:bodyPr>
          <a:lstStyle/>
          <a:p>
            <a:r>
              <a:rPr lang="uk-UA" sz="4800" b="1" u="sng" dirty="0" smtClean="0"/>
              <a:t>Визначте тему та головну думку твору</a:t>
            </a:r>
            <a:endParaRPr lang="ru-RU" sz="48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16216" y="6237312"/>
            <a:ext cx="2170584" cy="217496"/>
          </a:xfrm>
        </p:spPr>
        <p:txBody>
          <a:bodyPr>
            <a:normAutofit fontScale="32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57191"/>
          </a:xfrm>
        </p:spPr>
        <p:txBody>
          <a:bodyPr>
            <a:noAutofit/>
          </a:bodyPr>
          <a:lstStyle/>
          <a:p>
            <a:r>
              <a:rPr lang="uk-UA" b="1" dirty="0" smtClean="0"/>
              <a:t>Тема</a:t>
            </a:r>
            <a:r>
              <a:rPr lang="en-US" b="1" dirty="0" smtClean="0"/>
              <a:t>:</a:t>
            </a:r>
            <a:r>
              <a:rPr lang="ru-RU" b="1" dirty="0" smtClean="0"/>
              <a:t> </a:t>
            </a:r>
            <a:r>
              <a:rPr lang="uk-UA" b="1" dirty="0" smtClean="0"/>
              <a:t>розповідь про козацького отамана Гамалія</a:t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Ідея</a:t>
            </a:r>
            <a:r>
              <a:rPr lang="en-US" b="1" dirty="0" smtClean="0"/>
              <a:t>: </a:t>
            </a:r>
            <a:r>
              <a:rPr lang="uk-UA" b="1" dirty="0" smtClean="0"/>
              <a:t>козаки - це сміливий і волелюбний народ, який ніколи не кидав у біді своїх побратимів</a:t>
            </a:r>
            <a:endParaRPr lang="ru-RU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711352" y="6232376"/>
            <a:ext cx="5432648" cy="62562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7904" y="0"/>
            <a:ext cx="5904656" cy="2924944"/>
          </a:xfrm>
        </p:spPr>
        <p:txBody>
          <a:bodyPr>
            <a:noAutofit/>
          </a:bodyPr>
          <a:lstStyle/>
          <a:p>
            <a:r>
              <a:rPr lang="uk-UA" sz="4400" b="1" u="sng" dirty="0" smtClean="0"/>
              <a:t>До якого жанру належить поема </a:t>
            </a:r>
            <a:r>
              <a:rPr lang="en-US" sz="4400" b="1" u="sng" dirty="0" smtClean="0"/>
              <a:t>“</a:t>
            </a:r>
            <a:r>
              <a:rPr lang="uk-UA" sz="4400" b="1" u="sng" dirty="0" smtClean="0"/>
              <a:t>Гамалія</a:t>
            </a:r>
            <a:r>
              <a:rPr lang="en-US" sz="4400" b="1" u="sng" dirty="0" smtClean="0"/>
              <a:t>”</a:t>
            </a:r>
            <a:r>
              <a:rPr lang="uk-UA" sz="4400" b="1" u="sng" dirty="0"/>
              <a:t>?</a:t>
            </a:r>
            <a:endParaRPr lang="ru-RU" sz="44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48064" y="5733256"/>
            <a:ext cx="3538736" cy="72155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772816"/>
            <a:ext cx="8100392" cy="2780928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“</a:t>
            </a:r>
            <a:r>
              <a:rPr lang="uk-UA" sz="5400" b="1" dirty="0" smtClean="0"/>
              <a:t>Гамалія</a:t>
            </a:r>
            <a:r>
              <a:rPr lang="en-US" sz="5400" b="1" dirty="0" smtClean="0"/>
              <a:t>”</a:t>
            </a:r>
            <a:r>
              <a:rPr lang="uk-UA" sz="5400" b="1" dirty="0" smtClean="0"/>
              <a:t> належить до жанру               ліро-епічної поеми</a:t>
            </a:r>
            <a:endParaRPr lang="ru-RU" sz="54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176440" y="6428136"/>
            <a:ext cx="4967560" cy="429864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476672"/>
            <a:ext cx="7128792" cy="1700808"/>
          </a:xfrm>
        </p:spPr>
        <p:txBody>
          <a:bodyPr>
            <a:noAutofit/>
          </a:bodyPr>
          <a:lstStyle/>
          <a:p>
            <a:r>
              <a:rPr lang="uk-UA" sz="6600" b="1" i="1" u="sng" dirty="0" smtClean="0"/>
              <a:t>Історичність особи Гамалії</a:t>
            </a:r>
            <a:endParaRPr lang="ru-RU" sz="6600" b="1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68144" y="5229200"/>
            <a:ext cx="2818656" cy="122560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65</TotalTime>
  <Words>242</Words>
  <Application>Microsoft Office PowerPoint</Application>
  <PresentationFormat>Экран (4:3)</PresentationFormat>
  <Paragraphs>14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Яркая</vt:lpstr>
      <vt:lpstr>Тарас Шевченко</vt:lpstr>
      <vt:lpstr>Події якого періоду історії України зображені в поемі “Гамалія”? </vt:lpstr>
      <vt:lpstr>Поема “Гамалія” написана в 1842 р. Окремою книжкою вперше була надрукована в 1844 р. Твір присвячений морському походу запорожців до Туреччини з метою визволення бранців  </vt:lpstr>
      <vt:lpstr>Визвольна боротьба українського народу проти загарбників і поневолювачів є основним мотивом у таких ранніх творах Шевченка, як «Гамалія». У поемі Шевченко оспівав героїчні походи українського козацтва проти турків</vt:lpstr>
      <vt:lpstr>Визначте тему та головну думку твору</vt:lpstr>
      <vt:lpstr>Тема: розповідь про козацького отамана Гамалія  Ідея: козаки - це сміливий і волелюбний народ, який ніколи не кидав у біді своїх побратимів</vt:lpstr>
      <vt:lpstr>До якого жанру належить поема “Гамалія”?</vt:lpstr>
      <vt:lpstr>“Гамалія” належить до жанру               ліро-епічної поеми</vt:lpstr>
      <vt:lpstr>Історичність особи Гамалії</vt:lpstr>
      <vt:lpstr>Гамалія — головний герой твору.                                   Гамалія — художній образ запорозького отамана, а не історична особа  </vt:lpstr>
      <vt:lpstr>Гамалію поет змальовує таким, яким зазвичай оспівано народного ватажка в народних думах. Він не протиставляється козацькій масі, а є виразником її прагнень, мрій і настроїв. Тому його козаки називають не інакше, як "наш завзятий Гамалія", вірять йому, слухають, як діти батька                           </vt:lpstr>
      <vt:lpstr>Очолені Гамалією козаки, вирушають на допомогу своїм ув’язненим співвітчизникам, безстрашно вступають у бій, визволяють українських бранців з турецької неволі та переможно повертаються додому  </vt:lpstr>
      <vt:lpstr>В джерелах з історії України не зафіксовано жодного ватажка чорноморського походу з цим прізвищем, хоч в «Истории русов», «Истории Малой России»                                        Д. Бантиша-Каменського та інших джерелах згадується кілька історичних діячів на ім’я Гамалія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Тарас Шевченко</dc:title>
  <dc:creator>Notebook</dc:creator>
  <cp:lastModifiedBy>Notebook</cp:lastModifiedBy>
  <cp:revision>7</cp:revision>
  <dcterms:created xsi:type="dcterms:W3CDTF">2011-11-30T19:33:05Z</dcterms:created>
  <dcterms:modified xsi:type="dcterms:W3CDTF">2011-11-30T20:38:11Z</dcterms:modified>
</cp:coreProperties>
</file>