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8" r:id="rId5"/>
    <p:sldId id="269" r:id="rId6"/>
    <p:sldId id="270" r:id="rId7"/>
    <p:sldId id="271" r:id="rId8"/>
    <p:sldId id="272" r:id="rId9"/>
    <p:sldId id="273" r:id="rId10"/>
    <p:sldId id="274" r:id="rId11"/>
    <p:sldId id="276" r:id="rId12"/>
    <p:sldId id="275" r:id="rId13"/>
    <p:sldId id="277" r:id="rId14"/>
    <p:sldId id="278" r:id="rId15"/>
    <p:sldId id="279" r:id="rId16"/>
    <p:sldId id="280" r:id="rId17"/>
    <p:sldId id="28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28.04.2015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28.04.2015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28.04.2015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28.04.2015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28.04.2015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28.04.2015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LA\Desktop\презента\1\17927_html_m51cf6ba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99392"/>
            <a:ext cx="9753600" cy="72008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85800" y="2130425"/>
            <a:ext cx="7772400" cy="2954759"/>
          </a:xfrm>
        </p:spPr>
        <p:txBody>
          <a:bodyPr>
            <a:prstTxWarp prst="textChevron">
              <a:avLst/>
            </a:prstTxWarp>
            <a:normAutofit/>
            <a:scene3d>
              <a:camera prst="perspectiveBelow"/>
              <a:lightRig rig="soft" dir="tl">
                <a:rot lat="0" lon="0" rev="0"/>
              </a:lightRig>
            </a:scene3d>
            <a:sp3d extrusionH="57150" contourW="25400" prstMaterial="matte">
              <a:bevelT w="25400" h="55880"/>
              <a:contourClr>
                <a:schemeClr val="accent2">
                  <a:tint val="20000"/>
                </a:schemeClr>
              </a:contourClr>
            </a:sp3d>
          </a:bodyPr>
          <a:lstStyle/>
          <a:p>
            <a:r>
              <a:rPr lang="uk-UA" sz="8000" b="1" spc="50" dirty="0" smtClean="0">
                <a:ln w="11430"/>
                <a:solidFill>
                  <a:schemeClr val="accent4">
                    <a:lumMod val="50000"/>
                  </a:schemeClr>
                </a:solidFill>
                <a:effectLst>
                  <a:glow rad="101600">
                    <a:schemeClr val="accent4">
                      <a:satMod val="175000"/>
                      <a:alpha val="40000"/>
                    </a:schemeClr>
                  </a:glow>
                  <a:outerShdw blurRad="76200" dist="50800" dir="5400000" algn="tl" rotWithShape="0">
                    <a:srgbClr val="000000">
                      <a:alpha val="65000"/>
                    </a:srgbClr>
                  </a:outerShdw>
                  <a:reflection blurRad="6350" stA="55000" endA="300" endPos="45500" dir="5400000" sy="-100000" algn="bl" rotWithShape="0"/>
                </a:effectLst>
              </a:rPr>
              <a:t>Будова Всесвіту</a:t>
            </a:r>
            <a:r>
              <a:rPr lang="en-US" sz="8000" b="1" spc="50" dirty="0" smtClean="0">
                <a:ln w="11430"/>
                <a:solidFill>
                  <a:schemeClr val="accent4">
                    <a:lumMod val="50000"/>
                  </a:schemeClr>
                </a:solidFill>
                <a:effectLst>
                  <a:glow rad="101600">
                    <a:schemeClr val="accent4">
                      <a:satMod val="175000"/>
                      <a:alpha val="40000"/>
                    </a:schemeClr>
                  </a:glow>
                  <a:outerShdw blurRad="76200" dist="50800" dir="5400000" algn="tl" rotWithShape="0">
                    <a:srgbClr val="000000">
                      <a:alpha val="65000"/>
                    </a:srgbClr>
                  </a:outerShdw>
                  <a:reflection blurRad="6350" stA="55000" endA="300" endPos="45500" dir="5400000" sy="-100000" algn="bl" rotWithShape="0"/>
                </a:effectLst>
              </a:rPr>
              <a:t/>
            </a:r>
            <a:br>
              <a:rPr lang="en-US" sz="8000" b="1" spc="50" dirty="0" smtClean="0">
                <a:ln w="11430"/>
                <a:solidFill>
                  <a:schemeClr val="accent4">
                    <a:lumMod val="50000"/>
                  </a:schemeClr>
                </a:solidFill>
                <a:effectLst>
                  <a:glow rad="101600">
                    <a:schemeClr val="accent4">
                      <a:satMod val="175000"/>
                      <a:alpha val="40000"/>
                    </a:schemeClr>
                  </a:glow>
                  <a:outerShdw blurRad="76200" dist="50800" dir="5400000" algn="tl" rotWithShape="0">
                    <a:srgbClr val="000000">
                      <a:alpha val="65000"/>
                    </a:srgbClr>
                  </a:outerShdw>
                  <a:reflection blurRad="6350" stA="55000" endA="300" endPos="45500" dir="5400000" sy="-100000" algn="bl" rotWithShape="0"/>
                </a:effectLst>
              </a:rPr>
            </a:br>
            <a:r>
              <a:rPr lang="ru-RU" sz="3200" b="1" spc="50" dirty="0" smtClean="0">
                <a:ln w="11430"/>
                <a:solidFill>
                  <a:schemeClr val="accent4">
                    <a:lumMod val="50000"/>
                  </a:schemeClr>
                </a:solidFill>
                <a:effectLst>
                  <a:glow rad="101600">
                    <a:schemeClr val="accent4">
                      <a:satMod val="175000"/>
                      <a:alpha val="40000"/>
                    </a:schemeClr>
                  </a:glow>
                  <a:outerShdw blurRad="76200" dist="50800" dir="5400000" algn="tl" rotWithShape="0">
                    <a:srgbClr val="000000">
                      <a:alpha val="65000"/>
                    </a:srgbClr>
                  </a:outerShdw>
                  <a:reflection blurRad="6350" stA="55000" endA="300" endPos="45500" dir="5400000" sy="-100000" algn="bl" rotWithShape="0"/>
                </a:effectLst>
              </a:rPr>
              <a:t>Та </a:t>
            </a:r>
            <a:r>
              <a:rPr lang="ru-RU" sz="3200" b="1" spc="50" dirty="0" err="1" smtClean="0">
                <a:ln w="11430"/>
                <a:solidFill>
                  <a:schemeClr val="accent4">
                    <a:lumMod val="50000"/>
                  </a:schemeClr>
                </a:solidFill>
                <a:effectLst>
                  <a:glow rad="101600">
                    <a:schemeClr val="accent4">
                      <a:satMod val="175000"/>
                      <a:alpha val="40000"/>
                    </a:schemeClr>
                  </a:glow>
                  <a:outerShdw blurRad="76200" dist="50800" dir="5400000" algn="tl" rotWithShape="0">
                    <a:srgbClr val="000000">
                      <a:alpha val="65000"/>
                    </a:srgbClr>
                  </a:outerShdw>
                  <a:reflection blurRad="6350" stA="55000" endA="300" endPos="45500" dir="5400000" sy="-100000" algn="bl" rotWithShape="0"/>
                </a:effectLst>
              </a:rPr>
              <a:t>теор</a:t>
            </a:r>
            <a:r>
              <a:rPr lang="uk-UA" sz="3200" b="1" spc="50" dirty="0" err="1" smtClean="0">
                <a:ln w="11430"/>
                <a:solidFill>
                  <a:schemeClr val="accent4">
                    <a:lumMod val="50000"/>
                  </a:schemeClr>
                </a:solidFill>
                <a:effectLst>
                  <a:glow rad="101600">
                    <a:schemeClr val="accent4">
                      <a:satMod val="175000"/>
                      <a:alpha val="40000"/>
                    </a:schemeClr>
                  </a:glow>
                  <a:outerShdw blurRad="76200" dist="50800" dir="5400000" algn="tl" rotWithShape="0">
                    <a:srgbClr val="000000">
                      <a:alpha val="65000"/>
                    </a:srgbClr>
                  </a:outerShdw>
                  <a:reflection blurRad="6350" stA="55000" endA="300" endPos="45500" dir="5400000" sy="-100000" algn="bl" rotWithShape="0"/>
                </a:effectLst>
              </a:rPr>
              <a:t>ії</a:t>
            </a:r>
            <a:r>
              <a:rPr lang="uk-UA" sz="3200" b="1" spc="50" dirty="0" smtClean="0">
                <a:ln w="11430"/>
                <a:solidFill>
                  <a:schemeClr val="accent4">
                    <a:lumMod val="50000"/>
                  </a:schemeClr>
                </a:solidFill>
                <a:effectLst>
                  <a:glow rad="101600">
                    <a:schemeClr val="accent4">
                      <a:satMod val="175000"/>
                      <a:alpha val="40000"/>
                    </a:schemeClr>
                  </a:glow>
                  <a:outerShdw blurRad="76200" dist="50800" dir="5400000" algn="tl" rotWithShape="0">
                    <a:srgbClr val="000000">
                      <a:alpha val="65000"/>
                    </a:srgbClr>
                  </a:outerShdw>
                  <a:reflection blurRad="6350" stA="55000" endA="300" endPos="45500" dir="5400000" sy="-100000" algn="bl" rotWithShape="0"/>
                </a:effectLst>
              </a:rPr>
              <a:t> його виникнення</a:t>
            </a:r>
            <a:endParaRPr lang="uk-UA" sz="3200" b="1" spc="50" dirty="0">
              <a:ln w="11430"/>
              <a:solidFill>
                <a:schemeClr val="accent4">
                  <a:lumMod val="50000"/>
                </a:schemeClr>
              </a:solidFill>
              <a:effectLst>
                <a:glow rad="101600">
                  <a:schemeClr val="accent4">
                    <a:satMod val="175000"/>
                    <a:alpha val="40000"/>
                  </a:schemeClr>
                </a:glow>
                <a:outerShdw blurRad="76200" dist="50800" dir="5400000" algn="tl" rotWithShape="0">
                  <a:srgbClr val="000000">
                    <a:alpha val="65000"/>
                  </a:srgbClr>
                </a:outerShdw>
                <a:reflection blurRad="6350" stA="55000" endA="300" endPos="45500" dir="5400000" sy="-100000" algn="bl" rotWithShape="0"/>
              </a:effectLst>
            </a:endParaRPr>
          </a:p>
        </p:txBody>
      </p:sp>
      <p:sp>
        <p:nvSpPr>
          <p:cNvPr id="3" name="Подзаголовок 2"/>
          <p:cNvSpPr>
            <a:spLocks noGrp="1"/>
          </p:cNvSpPr>
          <p:nvPr>
            <p:ph type="subTitle" idx="1"/>
          </p:nvPr>
        </p:nvSpPr>
        <p:spPr>
          <a:xfrm>
            <a:off x="1495872" y="5517232"/>
            <a:ext cx="6400800" cy="1248544"/>
          </a:xfrm>
        </p:spPr>
        <p:txBody>
          <a:bodyPr>
            <a:normAutofit/>
          </a:bodyPr>
          <a:lstStyle/>
          <a:p>
            <a:r>
              <a:rPr lang="uk-UA" dirty="0" smtClean="0">
                <a:effectLst>
                  <a:outerShdw blurRad="38100" dist="38100" dir="2700000" algn="tl">
                    <a:srgbClr val="000000">
                      <a:alpha val="43137"/>
                    </a:srgbClr>
                  </a:outerShdw>
                </a:effectLst>
              </a:rPr>
              <a:t>Робота </a:t>
            </a:r>
            <a:r>
              <a:rPr lang="uk-UA" dirty="0" err="1" smtClean="0">
                <a:effectLst>
                  <a:outerShdw blurRad="38100" dist="38100" dir="2700000" algn="tl">
                    <a:srgbClr val="000000">
                      <a:alpha val="43137"/>
                    </a:srgbClr>
                  </a:outerShdw>
                </a:effectLst>
              </a:rPr>
              <a:t>уч</a:t>
            </a:r>
            <a:r>
              <a:rPr lang="en-US">
                <a:effectLst>
                  <a:outerShdw blurRad="38100" dist="38100" dir="2700000" algn="tl">
                    <a:srgbClr val="000000">
                      <a:alpha val="43137"/>
                    </a:srgbClr>
                  </a:outerShdw>
                </a:effectLst>
              </a:rPr>
              <a:t> </a:t>
            </a:r>
            <a:r>
              <a:rPr lang="uk-UA" smtClean="0">
                <a:effectLst>
                  <a:outerShdw blurRad="38100" dist="38100" dir="2700000" algn="tl">
                    <a:srgbClr val="000000">
                      <a:alpha val="43137"/>
                    </a:srgbClr>
                  </a:outerShdw>
                </a:effectLst>
              </a:rPr>
              <a:t>класу</a:t>
            </a:r>
            <a:endParaRPr lang="uk-UA"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7323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A\Desktop\презента\1\17927_html_m51cf6ba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66139"/>
            <a:ext cx="9753601" cy="727280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363272" cy="1282154"/>
          </a:xfrm>
        </p:spPr>
        <p:txBody>
          <a:bodyPr>
            <a:normAutofit/>
            <a:scene3d>
              <a:camera prst="orthographicFront"/>
              <a:lightRig rig="threePt" dir="t"/>
            </a:scene3d>
            <a:sp3d extrusionH="57150">
              <a:bevelT w="38100" h="38100"/>
            </a:sp3d>
          </a:bodyPr>
          <a:lstStyle/>
          <a:p>
            <a:r>
              <a:rPr lang="uk-UA" sz="6600" dirty="0">
                <a:solidFill>
                  <a:schemeClr val="accent1">
                    <a:lumMod val="50000"/>
                  </a:schemeClr>
                </a:solidFill>
                <a:effectLst>
                  <a:outerShdw blurRad="38100" dist="38100" dir="2700000" algn="tl">
                    <a:srgbClr val="000000">
                      <a:alpha val="43137"/>
                    </a:srgbClr>
                  </a:outerShdw>
                  <a:reflection blurRad="6350" stA="55000" endA="300" endPos="45500" dir="5400000" sy="-100000" algn="bl" rotWithShape="0"/>
                </a:effectLst>
              </a:rPr>
              <a:t>Розширення </a:t>
            </a:r>
            <a:r>
              <a:rPr lang="uk-UA" sz="6600" dirty="0" smtClean="0">
                <a:solidFill>
                  <a:schemeClr val="accent1">
                    <a:lumMod val="50000"/>
                  </a:schemeClr>
                </a:solidFill>
                <a:effectLst>
                  <a:outerShdw blurRad="38100" dist="38100" dir="2700000" algn="tl">
                    <a:srgbClr val="000000">
                      <a:alpha val="43137"/>
                    </a:srgbClr>
                  </a:outerShdw>
                  <a:reflection blurRad="6350" stA="55000" endA="300" endPos="45500" dir="5400000" sy="-100000" algn="bl" rotWithShape="0"/>
                </a:effectLst>
              </a:rPr>
              <a:t>всесвіту</a:t>
            </a:r>
            <a:endParaRPr lang="uk-UA" sz="6600" dirty="0">
              <a:solidFill>
                <a:schemeClr val="accent1">
                  <a:lumMod val="50000"/>
                </a:schemeClr>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4" name="Объект 3"/>
          <p:cNvSpPr>
            <a:spLocks noGrp="1"/>
          </p:cNvSpPr>
          <p:nvPr>
            <p:ph idx="1"/>
          </p:nvPr>
        </p:nvSpPr>
        <p:spPr>
          <a:xfrm>
            <a:off x="457200" y="1600199"/>
            <a:ext cx="8229600" cy="5506469"/>
          </a:xfrm>
        </p:spPr>
        <p:txBody>
          <a:bodyPr>
            <a:normAutofit fontScale="85000" lnSpcReduction="10000"/>
          </a:bodyPr>
          <a:lstStyle/>
          <a:p>
            <a:pPr marL="0" indent="0">
              <a:buNone/>
            </a:pPr>
            <a:r>
              <a:rPr lang="uk-UA" dirty="0">
                <a:solidFill>
                  <a:schemeClr val="tx2">
                    <a:lumMod val="60000"/>
                    <a:lumOff val="40000"/>
                  </a:schemeClr>
                </a:solidFill>
              </a:rPr>
              <a:t>Всесвіт розширюється. Кількісно це розширення описується законом </a:t>
            </a:r>
            <a:r>
              <a:rPr lang="uk-UA" dirty="0" err="1">
                <a:solidFill>
                  <a:schemeClr val="tx2">
                    <a:lumMod val="60000"/>
                    <a:lumOff val="40000"/>
                  </a:schemeClr>
                </a:solidFill>
              </a:rPr>
              <a:t>Габбла</a:t>
            </a:r>
            <a:r>
              <a:rPr lang="uk-UA" dirty="0">
                <a:solidFill>
                  <a:schemeClr val="tx2">
                    <a:lumMod val="60000"/>
                    <a:lumOff val="40000"/>
                  </a:schemeClr>
                </a:solidFill>
              </a:rPr>
              <a:t>, а експериментальне свідчення на користь цього процесу дає червоний зсув. Розширення Всесвіту відбувається не в порожнечу, принаймні наукових свідчень про обмеженість Всесвіту нема. Границі Всесвіту, якщо вони існують, лежать далеко за межами можливостей спостережень. Розширення Всесвіту означає лише те, що відстані між астрономічними об'єктами збільшуються. Це розширення в сучасну еру прискорюється. Питання про те, чи зупиниться воно в далекому майбутньому й перейде в стиснення, залишається дискусійним і залежить від загальної кількості матерії у Всесвіті.</a:t>
            </a:r>
          </a:p>
        </p:txBody>
      </p:sp>
    </p:spTree>
    <p:extLst>
      <p:ext uri="{BB962C8B-B14F-4D97-AF65-F5344CB8AC3E}">
        <p14:creationId xmlns:p14="http://schemas.microsoft.com/office/powerpoint/2010/main" val="317946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A\Desktop\презента\1\17927_html_m51cf6ba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66139"/>
            <a:ext cx="9753601" cy="727280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363272" cy="1282154"/>
          </a:xfrm>
        </p:spPr>
        <p:txBody>
          <a:bodyPr>
            <a:normAutofit/>
            <a:scene3d>
              <a:camera prst="orthographicFront"/>
              <a:lightRig rig="threePt" dir="t"/>
            </a:scene3d>
            <a:sp3d extrusionH="57150">
              <a:bevelT w="38100" h="38100"/>
            </a:sp3d>
          </a:bodyPr>
          <a:lstStyle/>
          <a:p>
            <a:r>
              <a:rPr lang="uk-UA" sz="6600" dirty="0" smtClean="0">
                <a:solidFill>
                  <a:schemeClr val="accent1">
                    <a:lumMod val="50000"/>
                  </a:schemeClr>
                </a:solidFill>
                <a:effectLst>
                  <a:outerShdw blurRad="38100" dist="38100" dir="2700000" algn="tl">
                    <a:srgbClr val="000000">
                      <a:alpha val="43137"/>
                    </a:srgbClr>
                  </a:outerShdw>
                  <a:reflection blurRad="6350" stA="55000" endA="300" endPos="45500" dir="5400000" sy="-100000" algn="bl" rotWithShape="0"/>
                </a:effectLst>
              </a:rPr>
              <a:t>Теорії виникнення</a:t>
            </a:r>
            <a:endParaRPr lang="uk-UA" sz="6600" dirty="0">
              <a:solidFill>
                <a:schemeClr val="accent1">
                  <a:lumMod val="50000"/>
                </a:schemeClr>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4" name="Объект 3"/>
          <p:cNvSpPr>
            <a:spLocks noGrp="1"/>
          </p:cNvSpPr>
          <p:nvPr>
            <p:ph idx="1"/>
          </p:nvPr>
        </p:nvSpPr>
        <p:spPr>
          <a:xfrm>
            <a:off x="457200" y="1600199"/>
            <a:ext cx="8229600" cy="1684785"/>
          </a:xfrm>
        </p:spPr>
        <p:txBody>
          <a:bodyPr>
            <a:normAutofit fontScale="92500"/>
          </a:bodyPr>
          <a:lstStyle/>
          <a:p>
            <a:pPr marL="0" indent="0">
              <a:buNone/>
            </a:pPr>
            <a:r>
              <a:rPr lang="uk-UA" dirty="0">
                <a:solidFill>
                  <a:schemeClr val="tx2">
                    <a:lumMod val="60000"/>
                    <a:lumOff val="40000"/>
                  </a:schemeClr>
                </a:solidFill>
              </a:rPr>
              <a:t>Існують різноманітні теорії виникнення Всесвіту, якими намагались обґрунтувати, з чого виник Всесвіт і як він набув сучасних обрисів.</a:t>
            </a:r>
          </a:p>
        </p:txBody>
      </p:sp>
      <p:pic>
        <p:nvPicPr>
          <p:cNvPr id="7172" name="Picture 4" descr="C:\Users\ALLA\Desktop\презента\1\vselennay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1" y="3250315"/>
            <a:ext cx="3845241" cy="206084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ALLA\Desktop\презента\1\23141Bi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68289"/>
            <a:ext cx="3580656" cy="269050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LLA\Desktop\презента\1\092009262254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128" y="3406616"/>
            <a:ext cx="2592288" cy="3465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93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170"/>
                                        </p:tgtEl>
                                        <p:attrNameLst>
                                          <p:attrName>style.visibility</p:attrName>
                                        </p:attrNameLst>
                                      </p:cBhvr>
                                      <p:to>
                                        <p:strVal val="visible"/>
                                      </p:to>
                                    </p:set>
                                    <p:anim calcmode="lin" valueType="num">
                                      <p:cBhvr>
                                        <p:cTn id="20" dur="500" fill="hold"/>
                                        <p:tgtEl>
                                          <p:spTgt spid="7170"/>
                                        </p:tgtEl>
                                        <p:attrNameLst>
                                          <p:attrName>ppt_w</p:attrName>
                                        </p:attrNameLst>
                                      </p:cBhvr>
                                      <p:tavLst>
                                        <p:tav tm="0">
                                          <p:val>
                                            <p:fltVal val="0"/>
                                          </p:val>
                                        </p:tav>
                                        <p:tav tm="100000">
                                          <p:val>
                                            <p:strVal val="#ppt_w"/>
                                          </p:val>
                                        </p:tav>
                                      </p:tavLst>
                                    </p:anim>
                                    <p:anim calcmode="lin" valueType="num">
                                      <p:cBhvr>
                                        <p:cTn id="21" dur="500" fill="hold"/>
                                        <p:tgtEl>
                                          <p:spTgt spid="7170"/>
                                        </p:tgtEl>
                                        <p:attrNameLst>
                                          <p:attrName>ppt_h</p:attrName>
                                        </p:attrNameLst>
                                      </p:cBhvr>
                                      <p:tavLst>
                                        <p:tav tm="0">
                                          <p:val>
                                            <p:fltVal val="0"/>
                                          </p:val>
                                        </p:tav>
                                        <p:tav tm="100000">
                                          <p:val>
                                            <p:strVal val="#ppt_h"/>
                                          </p:val>
                                        </p:tav>
                                      </p:tavLst>
                                    </p:anim>
                                    <p:animEffect transition="in" filter="fade">
                                      <p:cBhvr>
                                        <p:cTn id="22" dur="500"/>
                                        <p:tgtEl>
                                          <p:spTgt spid="7170"/>
                                        </p:tgtEl>
                                      </p:cBhvr>
                                    </p:animEffect>
                                  </p:childTnLst>
                                </p:cTn>
                              </p:par>
                              <p:par>
                                <p:cTn id="23" presetID="53" presetClass="entr" presetSubtype="16" fill="hold" nodeType="withEffect">
                                  <p:stCondLst>
                                    <p:cond delay="0"/>
                                  </p:stCondLst>
                                  <p:childTnLst>
                                    <p:set>
                                      <p:cBhvr>
                                        <p:cTn id="24" dur="1" fill="hold">
                                          <p:stCondLst>
                                            <p:cond delay="0"/>
                                          </p:stCondLst>
                                        </p:cTn>
                                        <p:tgtEl>
                                          <p:spTgt spid="7171"/>
                                        </p:tgtEl>
                                        <p:attrNameLst>
                                          <p:attrName>style.visibility</p:attrName>
                                        </p:attrNameLst>
                                      </p:cBhvr>
                                      <p:to>
                                        <p:strVal val="visible"/>
                                      </p:to>
                                    </p:set>
                                    <p:anim calcmode="lin" valueType="num">
                                      <p:cBhvr>
                                        <p:cTn id="25" dur="500" fill="hold"/>
                                        <p:tgtEl>
                                          <p:spTgt spid="7171"/>
                                        </p:tgtEl>
                                        <p:attrNameLst>
                                          <p:attrName>ppt_w</p:attrName>
                                        </p:attrNameLst>
                                      </p:cBhvr>
                                      <p:tavLst>
                                        <p:tav tm="0">
                                          <p:val>
                                            <p:fltVal val="0"/>
                                          </p:val>
                                        </p:tav>
                                        <p:tav tm="100000">
                                          <p:val>
                                            <p:strVal val="#ppt_w"/>
                                          </p:val>
                                        </p:tav>
                                      </p:tavLst>
                                    </p:anim>
                                    <p:anim calcmode="lin" valueType="num">
                                      <p:cBhvr>
                                        <p:cTn id="26" dur="500" fill="hold"/>
                                        <p:tgtEl>
                                          <p:spTgt spid="7171"/>
                                        </p:tgtEl>
                                        <p:attrNameLst>
                                          <p:attrName>ppt_h</p:attrName>
                                        </p:attrNameLst>
                                      </p:cBhvr>
                                      <p:tavLst>
                                        <p:tav tm="0">
                                          <p:val>
                                            <p:fltVal val="0"/>
                                          </p:val>
                                        </p:tav>
                                        <p:tav tm="100000">
                                          <p:val>
                                            <p:strVal val="#ppt_h"/>
                                          </p:val>
                                        </p:tav>
                                      </p:tavLst>
                                    </p:anim>
                                    <p:animEffect transition="in" filter="fade">
                                      <p:cBhvr>
                                        <p:cTn id="27" dur="500"/>
                                        <p:tgtEl>
                                          <p:spTgt spid="7171"/>
                                        </p:tgtEl>
                                      </p:cBhvr>
                                    </p:animEffect>
                                  </p:childTnLst>
                                </p:cTn>
                              </p:par>
                              <p:par>
                                <p:cTn id="28" presetID="53" presetClass="entr" presetSubtype="16" fill="hold" nodeType="withEffect">
                                  <p:stCondLst>
                                    <p:cond delay="0"/>
                                  </p:stCondLst>
                                  <p:childTnLst>
                                    <p:set>
                                      <p:cBhvr>
                                        <p:cTn id="29" dur="1" fill="hold">
                                          <p:stCondLst>
                                            <p:cond delay="0"/>
                                          </p:stCondLst>
                                        </p:cTn>
                                        <p:tgtEl>
                                          <p:spTgt spid="7172"/>
                                        </p:tgtEl>
                                        <p:attrNameLst>
                                          <p:attrName>style.visibility</p:attrName>
                                        </p:attrNameLst>
                                      </p:cBhvr>
                                      <p:to>
                                        <p:strVal val="visible"/>
                                      </p:to>
                                    </p:set>
                                    <p:anim calcmode="lin" valueType="num">
                                      <p:cBhvr>
                                        <p:cTn id="30" dur="500" fill="hold"/>
                                        <p:tgtEl>
                                          <p:spTgt spid="7172"/>
                                        </p:tgtEl>
                                        <p:attrNameLst>
                                          <p:attrName>ppt_w</p:attrName>
                                        </p:attrNameLst>
                                      </p:cBhvr>
                                      <p:tavLst>
                                        <p:tav tm="0">
                                          <p:val>
                                            <p:fltVal val="0"/>
                                          </p:val>
                                        </p:tav>
                                        <p:tav tm="100000">
                                          <p:val>
                                            <p:strVal val="#ppt_w"/>
                                          </p:val>
                                        </p:tav>
                                      </p:tavLst>
                                    </p:anim>
                                    <p:anim calcmode="lin" valueType="num">
                                      <p:cBhvr>
                                        <p:cTn id="31" dur="500" fill="hold"/>
                                        <p:tgtEl>
                                          <p:spTgt spid="7172"/>
                                        </p:tgtEl>
                                        <p:attrNameLst>
                                          <p:attrName>ppt_h</p:attrName>
                                        </p:attrNameLst>
                                      </p:cBhvr>
                                      <p:tavLst>
                                        <p:tav tm="0">
                                          <p:val>
                                            <p:fltVal val="0"/>
                                          </p:val>
                                        </p:tav>
                                        <p:tav tm="100000">
                                          <p:val>
                                            <p:strVal val="#ppt_h"/>
                                          </p:val>
                                        </p:tav>
                                      </p:tavLst>
                                    </p:anim>
                                    <p:animEffect transition="in" filter="fade">
                                      <p:cBhvr>
                                        <p:cTn id="32"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A\Desktop\презента\1\17927_html_m51cf6ba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66139"/>
            <a:ext cx="9753601" cy="727280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363272" cy="1282154"/>
          </a:xfrm>
        </p:spPr>
        <p:txBody>
          <a:bodyPr>
            <a:normAutofit fontScale="90000"/>
            <a:scene3d>
              <a:camera prst="orthographicFront"/>
              <a:lightRig rig="threePt" dir="t"/>
            </a:scene3d>
            <a:sp3d extrusionH="57150">
              <a:bevelT w="38100" h="38100"/>
            </a:sp3d>
          </a:bodyPr>
          <a:lstStyle/>
          <a:p>
            <a:r>
              <a:rPr lang="uk-UA" sz="6600" dirty="0">
                <a:solidFill>
                  <a:schemeClr val="accent1">
                    <a:lumMod val="50000"/>
                  </a:schemeClr>
                </a:solidFill>
                <a:effectLst>
                  <a:outerShdw blurRad="38100" dist="38100" dir="2700000" algn="tl">
                    <a:srgbClr val="000000">
                      <a:alpha val="43137"/>
                    </a:srgbClr>
                  </a:outerShdw>
                  <a:reflection blurRad="6350" stA="55000" endA="300" endPos="45500" dir="5400000" sy="-100000" algn="bl" rotWithShape="0"/>
                </a:effectLst>
              </a:rPr>
              <a:t>Теорія Великого вибуху</a:t>
            </a:r>
          </a:p>
        </p:txBody>
      </p:sp>
      <p:sp>
        <p:nvSpPr>
          <p:cNvPr id="4" name="Объект 3"/>
          <p:cNvSpPr>
            <a:spLocks noGrp="1"/>
          </p:cNvSpPr>
          <p:nvPr>
            <p:ph idx="1"/>
          </p:nvPr>
        </p:nvSpPr>
        <p:spPr>
          <a:xfrm>
            <a:off x="457200" y="1600199"/>
            <a:ext cx="8229600" cy="5506469"/>
          </a:xfrm>
        </p:spPr>
        <p:txBody>
          <a:bodyPr>
            <a:normAutofit fontScale="92500" lnSpcReduction="20000"/>
          </a:bodyPr>
          <a:lstStyle/>
          <a:p>
            <a:pPr marL="0" indent="0">
              <a:buNone/>
            </a:pPr>
            <a:r>
              <a:rPr lang="uk-UA" dirty="0" smtClean="0">
                <a:solidFill>
                  <a:schemeClr val="tx2">
                    <a:lumMod val="60000"/>
                    <a:lumOff val="40000"/>
                  </a:schemeClr>
                </a:solidFill>
              </a:rPr>
              <a:t>Основною </a:t>
            </a:r>
            <a:r>
              <a:rPr lang="uk-UA" dirty="0">
                <a:solidFill>
                  <a:schemeClr val="tx2">
                    <a:lumMod val="60000"/>
                    <a:lumOff val="40000"/>
                  </a:schemeClr>
                </a:solidFill>
              </a:rPr>
              <a:t>теорією виникнення Всесвіту вважається теорія про Великий вибух, який відбувся приблизно 13,73 (± 0,12) </a:t>
            </a:r>
            <a:r>
              <a:rPr lang="uk-UA" dirty="0" err="1">
                <a:solidFill>
                  <a:schemeClr val="tx2">
                    <a:lumMod val="60000"/>
                    <a:lumOff val="40000"/>
                  </a:schemeClr>
                </a:solidFill>
              </a:rPr>
              <a:t>млрд</a:t>
            </a:r>
            <a:r>
              <a:rPr lang="uk-UA" dirty="0">
                <a:solidFill>
                  <a:schemeClr val="tx2">
                    <a:lumMod val="60000"/>
                    <a:lumOff val="40000"/>
                  </a:schemeClr>
                </a:solidFill>
              </a:rPr>
              <a:t> років тому з подальшим розширенням Всесвіту. У результаті Великого вибуху виникла матерія, простір і час. Теорія вважає, що після Великого вибуху Всесвіт мав дуже високу температуру. Приблизно через 10 секунд сформувались атомні частинки — протони, електрони і нейтрони. Атоми Гідрогену і Гелію, з яких складаються більшість зірок, утворилися лише через декілька сотень тисяч років після Великого вибуху, коли Всесвіт значно розширився в розмірах і охолов.</a:t>
            </a:r>
          </a:p>
        </p:txBody>
      </p:sp>
    </p:spTree>
    <p:extLst>
      <p:ext uri="{BB962C8B-B14F-4D97-AF65-F5344CB8AC3E}">
        <p14:creationId xmlns:p14="http://schemas.microsoft.com/office/powerpoint/2010/main" val="304827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A\Desktop\презента\1\17927_html_m51cf6ba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66139"/>
            <a:ext cx="9753601" cy="727280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363272" cy="1282154"/>
          </a:xfrm>
        </p:spPr>
        <p:txBody>
          <a:bodyPr>
            <a:normAutofit fontScale="90000"/>
            <a:scene3d>
              <a:camera prst="orthographicFront"/>
              <a:lightRig rig="threePt" dir="t"/>
            </a:scene3d>
            <a:sp3d extrusionH="57150">
              <a:bevelT w="38100" h="38100"/>
            </a:sp3d>
          </a:bodyPr>
          <a:lstStyle/>
          <a:p>
            <a:r>
              <a:rPr lang="uk-UA" sz="6600" dirty="0">
                <a:solidFill>
                  <a:schemeClr val="accent1">
                    <a:lumMod val="50000"/>
                  </a:schemeClr>
                </a:solidFill>
                <a:effectLst>
                  <a:outerShdw blurRad="38100" dist="38100" dir="2700000" algn="tl">
                    <a:srgbClr val="000000">
                      <a:alpha val="43137"/>
                    </a:srgbClr>
                  </a:outerShdw>
                  <a:reflection blurRad="6350" stA="55000" endA="300" endPos="45500" dir="5400000" sy="-100000" algn="bl" rotWithShape="0"/>
                </a:effectLst>
              </a:rPr>
              <a:t>Теорія Великого вибуху</a:t>
            </a:r>
          </a:p>
        </p:txBody>
      </p:sp>
      <p:sp>
        <p:nvSpPr>
          <p:cNvPr id="4" name="Объект 3"/>
          <p:cNvSpPr>
            <a:spLocks noGrp="1"/>
          </p:cNvSpPr>
          <p:nvPr>
            <p:ph idx="1"/>
          </p:nvPr>
        </p:nvSpPr>
        <p:spPr>
          <a:xfrm>
            <a:off x="457200" y="1600199"/>
            <a:ext cx="8229600" cy="5506469"/>
          </a:xfrm>
        </p:spPr>
        <p:txBody>
          <a:bodyPr>
            <a:normAutofit/>
          </a:bodyPr>
          <a:lstStyle/>
          <a:p>
            <a:pPr marL="0" indent="0">
              <a:buNone/>
            </a:pPr>
            <a:endParaRPr lang="uk-UA" dirty="0">
              <a:solidFill>
                <a:schemeClr val="tx2">
                  <a:lumMod val="60000"/>
                  <a:lumOff val="40000"/>
                </a:schemeClr>
              </a:solidFill>
            </a:endParaRPr>
          </a:p>
        </p:txBody>
      </p:sp>
      <p:pic>
        <p:nvPicPr>
          <p:cNvPr id="8194" name="Picture 2" descr="C:\Users\ALLA\Desktop\презента\1\1238588583_kosmos_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9" y="1450965"/>
            <a:ext cx="5238751" cy="40386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ALLA\Desktop\презента\1\48121_6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7625" y="3894396"/>
            <a:ext cx="5715001" cy="320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52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par>
                                <p:cTn id="10" presetID="53" presetClass="entr" presetSubtype="16" fill="hold" nodeType="withEffect">
                                  <p:stCondLst>
                                    <p:cond delay="0"/>
                                  </p:stCondLst>
                                  <p:childTnLst>
                                    <p:set>
                                      <p:cBhvr>
                                        <p:cTn id="11" dur="1" fill="hold">
                                          <p:stCondLst>
                                            <p:cond delay="0"/>
                                          </p:stCondLst>
                                        </p:cTn>
                                        <p:tgtEl>
                                          <p:spTgt spid="8195"/>
                                        </p:tgtEl>
                                        <p:attrNameLst>
                                          <p:attrName>style.visibility</p:attrName>
                                        </p:attrNameLst>
                                      </p:cBhvr>
                                      <p:to>
                                        <p:strVal val="visible"/>
                                      </p:to>
                                    </p:set>
                                    <p:anim calcmode="lin" valueType="num">
                                      <p:cBhvr>
                                        <p:cTn id="12" dur="500" fill="hold"/>
                                        <p:tgtEl>
                                          <p:spTgt spid="8195"/>
                                        </p:tgtEl>
                                        <p:attrNameLst>
                                          <p:attrName>ppt_w</p:attrName>
                                        </p:attrNameLst>
                                      </p:cBhvr>
                                      <p:tavLst>
                                        <p:tav tm="0">
                                          <p:val>
                                            <p:fltVal val="0"/>
                                          </p:val>
                                        </p:tav>
                                        <p:tav tm="100000">
                                          <p:val>
                                            <p:strVal val="#ppt_w"/>
                                          </p:val>
                                        </p:tav>
                                      </p:tavLst>
                                    </p:anim>
                                    <p:anim calcmode="lin" valueType="num">
                                      <p:cBhvr>
                                        <p:cTn id="13" dur="500" fill="hold"/>
                                        <p:tgtEl>
                                          <p:spTgt spid="8195"/>
                                        </p:tgtEl>
                                        <p:attrNameLst>
                                          <p:attrName>ppt_h</p:attrName>
                                        </p:attrNameLst>
                                      </p:cBhvr>
                                      <p:tavLst>
                                        <p:tav tm="0">
                                          <p:val>
                                            <p:fltVal val="0"/>
                                          </p:val>
                                        </p:tav>
                                        <p:tav tm="100000">
                                          <p:val>
                                            <p:strVal val="#ppt_h"/>
                                          </p:val>
                                        </p:tav>
                                      </p:tavLst>
                                    </p:anim>
                                    <p:animEffect transition="in" filter="fade">
                                      <p:cBhvr>
                                        <p:cTn id="14"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A\Desktop\презента\1\17927_html_m51cf6ba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66139"/>
            <a:ext cx="9753601" cy="727280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363272" cy="1282154"/>
          </a:xfrm>
        </p:spPr>
        <p:txBody>
          <a:bodyPr>
            <a:normAutofit fontScale="90000"/>
            <a:scene3d>
              <a:camera prst="orthographicFront"/>
              <a:lightRig rig="threePt" dir="t"/>
            </a:scene3d>
            <a:sp3d extrusionH="57150">
              <a:bevelT w="38100" h="38100"/>
            </a:sp3d>
          </a:bodyPr>
          <a:lstStyle/>
          <a:p>
            <a:r>
              <a:rPr lang="uk-UA" sz="6600" dirty="0">
                <a:solidFill>
                  <a:schemeClr val="accent1">
                    <a:lumMod val="50000"/>
                  </a:schemeClr>
                </a:solidFill>
                <a:effectLst>
                  <a:outerShdw blurRad="38100" dist="38100" dir="2700000" algn="tl">
                    <a:srgbClr val="000000">
                      <a:alpha val="43137"/>
                    </a:srgbClr>
                  </a:outerShdw>
                  <a:reflection blurRad="6350" stA="55000" endA="300" endPos="45500" dir="5400000" sy="-100000" algn="bl" rotWithShape="0"/>
                </a:effectLst>
              </a:rPr>
              <a:t>Теорія Великого вибуху</a:t>
            </a:r>
          </a:p>
        </p:txBody>
      </p:sp>
      <p:sp>
        <p:nvSpPr>
          <p:cNvPr id="4" name="Объект 3"/>
          <p:cNvSpPr>
            <a:spLocks noGrp="1"/>
          </p:cNvSpPr>
          <p:nvPr>
            <p:ph idx="1"/>
          </p:nvPr>
        </p:nvSpPr>
        <p:spPr>
          <a:xfrm>
            <a:off x="457200" y="1600199"/>
            <a:ext cx="8229600" cy="4637113"/>
          </a:xfrm>
        </p:spPr>
        <p:txBody>
          <a:bodyPr>
            <a:normAutofit fontScale="92500"/>
          </a:bodyPr>
          <a:lstStyle/>
          <a:p>
            <a:pPr marL="0" indent="0">
              <a:buNone/>
            </a:pPr>
            <a:r>
              <a:rPr lang="uk-UA" dirty="0">
                <a:solidFill>
                  <a:schemeClr val="tx2">
                    <a:lumMod val="60000"/>
                    <a:lumOff val="40000"/>
                  </a:schemeClr>
                </a:solidFill>
              </a:rPr>
              <a:t>За підрахунками, якщо Великий вибух відбувся приблизно 14 </a:t>
            </a:r>
            <a:r>
              <a:rPr lang="uk-UA" dirty="0" err="1">
                <a:solidFill>
                  <a:schemeClr val="tx2">
                    <a:lumMod val="60000"/>
                    <a:lumOff val="40000"/>
                  </a:schemeClr>
                </a:solidFill>
              </a:rPr>
              <a:t>млрд</a:t>
            </a:r>
            <a:r>
              <a:rPr lang="uk-UA" dirty="0">
                <a:solidFill>
                  <a:schemeClr val="tx2">
                    <a:lumMod val="60000"/>
                    <a:lumOff val="40000"/>
                  </a:schemeClr>
                </a:solidFill>
              </a:rPr>
              <a:t> років тому, Всесвіт мав охолонути до температури близько трьох градусів Кельвіна. За допомогою радіотелескопів були зареєстровані радіошуми, які відповідають даній температурі, на всьому зоряному небі. Вони вважаються відлунням стану Всесвіту через деякий час після Великого вибуху, того часу, коли відбулося утворення нейтральних атомів.</a:t>
            </a:r>
          </a:p>
        </p:txBody>
      </p:sp>
    </p:spTree>
    <p:extLst>
      <p:ext uri="{BB962C8B-B14F-4D97-AF65-F5344CB8AC3E}">
        <p14:creationId xmlns:p14="http://schemas.microsoft.com/office/powerpoint/2010/main" val="47998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A\Desktop\презента\1\17927_html_m51cf6ba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66139"/>
            <a:ext cx="9753601" cy="727280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363272" cy="1282154"/>
          </a:xfrm>
        </p:spPr>
        <p:txBody>
          <a:bodyPr>
            <a:normAutofit/>
            <a:scene3d>
              <a:camera prst="orthographicFront"/>
              <a:lightRig rig="threePt" dir="t"/>
            </a:scene3d>
            <a:sp3d extrusionH="57150">
              <a:bevelT w="38100" h="38100"/>
            </a:sp3d>
          </a:bodyPr>
          <a:lstStyle/>
          <a:p>
            <a:r>
              <a:rPr lang="uk-UA" sz="6600" dirty="0" smtClean="0">
                <a:solidFill>
                  <a:schemeClr val="accent1">
                    <a:lumMod val="50000"/>
                  </a:schemeClr>
                </a:solidFill>
                <a:effectLst>
                  <a:outerShdw blurRad="38100" dist="38100" dir="2700000" algn="tl">
                    <a:srgbClr val="000000">
                      <a:alpha val="43137"/>
                    </a:srgbClr>
                  </a:outerShdw>
                  <a:reflection blurRad="6350" stA="55000" endA="300" endPos="45500" dir="5400000" sy="-100000" algn="bl" rotWithShape="0"/>
                </a:effectLst>
              </a:rPr>
              <a:t>Теорії інфляції</a:t>
            </a:r>
            <a:endParaRPr lang="uk-UA" sz="6600" dirty="0">
              <a:solidFill>
                <a:schemeClr val="accent1">
                  <a:lumMod val="50000"/>
                </a:schemeClr>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4" name="Объект 3"/>
          <p:cNvSpPr>
            <a:spLocks noGrp="1"/>
          </p:cNvSpPr>
          <p:nvPr>
            <p:ph idx="1"/>
          </p:nvPr>
        </p:nvSpPr>
        <p:spPr>
          <a:xfrm>
            <a:off x="457200" y="1600199"/>
            <a:ext cx="8229600" cy="4925145"/>
          </a:xfrm>
        </p:spPr>
        <p:txBody>
          <a:bodyPr>
            <a:normAutofit fontScale="92500" lnSpcReduction="20000"/>
          </a:bodyPr>
          <a:lstStyle/>
          <a:p>
            <a:pPr marL="0" indent="0">
              <a:buNone/>
            </a:pPr>
            <a:r>
              <a:rPr lang="uk-UA" dirty="0">
                <a:solidFill>
                  <a:schemeClr val="tx2">
                    <a:lumMod val="60000"/>
                    <a:lumOff val="40000"/>
                  </a:schemeClr>
                </a:solidFill>
              </a:rPr>
              <a:t>Теорії інфляції описують передбачувану стадію розширення Всесвіту, що почалася через ~ 10−42 с після Великого Вибуху, що має назву інфляційної стадії. Ця ідея дозволяє пояснити плоску геометрію простору. Крім цього теорія інфляції припускає народження спостережуваного Всесвіту з маленької спочатку причинно-зв'язаної області, що пояснює однорідність і ізотропність Всесвіту. </a:t>
            </a:r>
            <a:r>
              <a:rPr lang="uk-UA" dirty="0" err="1">
                <a:solidFill>
                  <a:schemeClr val="tx2">
                    <a:lumMod val="60000"/>
                    <a:lumOff val="40000"/>
                  </a:schemeClr>
                </a:solidFill>
              </a:rPr>
              <a:t>Габблове</a:t>
            </a:r>
            <a:r>
              <a:rPr lang="uk-UA" dirty="0">
                <a:solidFill>
                  <a:schemeClr val="tx2">
                    <a:lumMod val="60000"/>
                    <a:lumOff val="40000"/>
                  </a:schemeClr>
                </a:solidFill>
              </a:rPr>
              <a:t> розширення є рухом по інерції завдяки великій кінетичної енергії, що була накопичена в ході інфляції.</a:t>
            </a:r>
          </a:p>
        </p:txBody>
      </p:sp>
    </p:spTree>
    <p:extLst>
      <p:ext uri="{BB962C8B-B14F-4D97-AF65-F5344CB8AC3E}">
        <p14:creationId xmlns:p14="http://schemas.microsoft.com/office/powerpoint/2010/main" val="419841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A\Desktop\презента\1\17927_html_m51cf6ba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66139"/>
            <a:ext cx="9753601" cy="727280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363272" cy="1282154"/>
          </a:xfrm>
        </p:spPr>
        <p:txBody>
          <a:bodyPr>
            <a:normAutofit/>
            <a:scene3d>
              <a:camera prst="orthographicFront"/>
              <a:lightRig rig="threePt" dir="t"/>
            </a:scene3d>
            <a:sp3d extrusionH="57150">
              <a:bevelT w="38100" h="38100"/>
            </a:sp3d>
          </a:bodyPr>
          <a:lstStyle/>
          <a:p>
            <a:r>
              <a:rPr lang="uk-UA" sz="6600" dirty="0" smtClean="0">
                <a:solidFill>
                  <a:schemeClr val="accent1">
                    <a:lumMod val="50000"/>
                  </a:schemeClr>
                </a:solidFill>
                <a:effectLst>
                  <a:outerShdw blurRad="38100" dist="38100" dir="2700000" algn="tl">
                    <a:srgbClr val="000000">
                      <a:alpha val="43137"/>
                    </a:srgbClr>
                  </a:outerShdw>
                  <a:reflection blurRad="6350" stA="55000" endA="300" endPos="45500" dir="5400000" sy="-100000" algn="bl" rotWithShape="0"/>
                </a:effectLst>
              </a:rPr>
              <a:t>Теорії інфляції</a:t>
            </a:r>
            <a:endParaRPr lang="uk-UA" sz="6600" dirty="0">
              <a:solidFill>
                <a:schemeClr val="accent1">
                  <a:lumMod val="50000"/>
                </a:schemeClr>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3" name="Объект 2"/>
          <p:cNvSpPr>
            <a:spLocks noGrp="1"/>
          </p:cNvSpPr>
          <p:nvPr>
            <p:ph idx="1"/>
          </p:nvPr>
        </p:nvSpPr>
        <p:spPr/>
        <p:txBody>
          <a:bodyPr/>
          <a:lstStyle/>
          <a:p>
            <a:endParaRPr lang="uk-UA"/>
          </a:p>
        </p:txBody>
      </p:sp>
      <p:pic>
        <p:nvPicPr>
          <p:cNvPr id="9218" name="Picture 2" descr="C:\Users\ALLA\Desktop\презента\1\3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870" y="1916832"/>
            <a:ext cx="7082804" cy="4717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10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Effect transition="in" filter="fade">
                                      <p:cBhvr>
                                        <p:cTn id="9"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A\Desktop\презента\1\17927_html_m51cf6ba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66139"/>
            <a:ext cx="9753601" cy="727280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611560" y="2492896"/>
            <a:ext cx="8363272" cy="1282154"/>
          </a:xfrm>
        </p:spPr>
        <p:txBody>
          <a:bodyPr>
            <a:normAutofit/>
            <a:scene3d>
              <a:camera prst="orthographicFront"/>
              <a:lightRig rig="threePt" dir="t"/>
            </a:scene3d>
            <a:sp3d extrusionH="57150">
              <a:bevelT w="38100" h="38100"/>
            </a:sp3d>
          </a:bodyPr>
          <a:lstStyle/>
          <a:p>
            <a:r>
              <a:rPr lang="uk-UA" sz="6600" dirty="0" smtClean="0">
                <a:solidFill>
                  <a:schemeClr val="accent1">
                    <a:lumMod val="50000"/>
                  </a:schemeClr>
                </a:solidFill>
                <a:effectLst>
                  <a:outerShdw blurRad="38100" dist="38100" dir="2700000" algn="tl">
                    <a:srgbClr val="000000">
                      <a:alpha val="43137"/>
                    </a:srgbClr>
                  </a:outerShdw>
                  <a:reflection blurRad="6350" stA="55000" endA="300" endPos="45500" dir="5400000" sy="-100000" algn="bl" rotWithShape="0"/>
                </a:effectLst>
              </a:rPr>
              <a:t>Дякую за увагу!</a:t>
            </a:r>
            <a:endParaRPr lang="uk-UA" sz="6600" dirty="0">
              <a:solidFill>
                <a:schemeClr val="accent1">
                  <a:lumMod val="50000"/>
                </a:schemeClr>
              </a:solidFill>
              <a:effectLst>
                <a:outerShdw blurRad="38100" dist="38100" dir="2700000" algn="tl">
                  <a:srgbClr val="000000">
                    <a:alpha val="43137"/>
                  </a:srgbClr>
                </a:outerShdw>
                <a:reflection blurRad="6350" stA="55000" endA="300" endPos="45500" dir="5400000" sy="-100000" algn="bl" rotWithShape="0"/>
              </a:effectLst>
            </a:endParaRPr>
          </a:p>
        </p:txBody>
      </p:sp>
    </p:spTree>
    <p:extLst>
      <p:ext uri="{BB962C8B-B14F-4D97-AF65-F5344CB8AC3E}">
        <p14:creationId xmlns:p14="http://schemas.microsoft.com/office/powerpoint/2010/main" val="46847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A\Desktop\презента\1\17927_html_m51cf6ba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66139"/>
            <a:ext cx="9753601" cy="727280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363272" cy="1282154"/>
          </a:xfrm>
        </p:spPr>
        <p:txBody>
          <a:bodyPr>
            <a:normAutofit/>
            <a:scene3d>
              <a:camera prst="orthographicFront"/>
              <a:lightRig rig="threePt" dir="t"/>
            </a:scene3d>
            <a:sp3d extrusionH="57150">
              <a:bevelT w="38100" h="38100"/>
            </a:sp3d>
          </a:bodyPr>
          <a:lstStyle/>
          <a:p>
            <a:r>
              <a:rPr lang="uk-UA" sz="6600" dirty="0" smtClean="0">
                <a:solidFill>
                  <a:schemeClr val="accent1">
                    <a:lumMod val="50000"/>
                  </a:schemeClr>
                </a:solidFill>
                <a:effectLst>
                  <a:outerShdw blurRad="38100" dist="38100" dir="2700000" algn="tl">
                    <a:srgbClr val="000000">
                      <a:alpha val="43137"/>
                    </a:srgbClr>
                  </a:outerShdw>
                  <a:reflection blurRad="6350" stA="55000" endA="300" endPos="45500" dir="5400000" sy="-100000" algn="bl" rotWithShape="0"/>
                </a:effectLst>
              </a:rPr>
              <a:t>Що таке всесвіт?</a:t>
            </a:r>
            <a:endParaRPr lang="uk-UA" sz="6600" dirty="0">
              <a:solidFill>
                <a:schemeClr val="accent1">
                  <a:lumMod val="50000"/>
                </a:schemeClr>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3" name="Объект 2"/>
          <p:cNvSpPr>
            <a:spLocks noGrp="1"/>
          </p:cNvSpPr>
          <p:nvPr>
            <p:ph idx="1"/>
          </p:nvPr>
        </p:nvSpPr>
        <p:spPr/>
        <p:txBody>
          <a:bodyPr/>
          <a:lstStyle/>
          <a:p>
            <a:pPr marL="0" indent="0">
              <a:buNone/>
            </a:pPr>
            <a:r>
              <a:rPr lang="vi-VN" b="1" i="1" u="sng" dirty="0">
                <a:solidFill>
                  <a:schemeClr val="tx2">
                    <a:lumMod val="60000"/>
                    <a:lumOff val="40000"/>
                  </a:schemeClr>
                </a:solidFill>
                <a:effectLst>
                  <a:outerShdw blurRad="38100" dist="38100" dir="2700000" algn="tl">
                    <a:srgbClr val="000000">
                      <a:alpha val="43137"/>
                    </a:srgbClr>
                  </a:outerShdw>
                </a:effectLst>
              </a:rPr>
              <a:t>Все́світ</a:t>
            </a:r>
            <a:r>
              <a:rPr lang="vi-VN" dirty="0">
                <a:solidFill>
                  <a:schemeClr val="tx2">
                    <a:lumMod val="60000"/>
                    <a:lumOff val="40000"/>
                  </a:schemeClr>
                </a:solidFill>
                <a:effectLst>
                  <a:outerShdw blurRad="38100" dist="38100" dir="2700000" algn="tl">
                    <a:srgbClr val="000000">
                      <a:alpha val="43137"/>
                    </a:srgbClr>
                  </a:outerShdw>
                </a:effectLst>
              </a:rPr>
              <a:t> — весь матеріальний світ, різноманітний за формами, що їх приймає матерія та енергія, включаючи усі галактики, зорі, планети та інші космічні тіла. Всесвіт настільки великий, що його розміри важко уявити.</a:t>
            </a:r>
            <a:endParaRPr lang="uk-UA" dirty="0">
              <a:solidFill>
                <a:schemeClr val="tx2">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65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A\Desktop\презента\1\17927_html_m51cf6ba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66139"/>
            <a:ext cx="9753601" cy="727280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363272" cy="1282154"/>
          </a:xfrm>
        </p:spPr>
        <p:txBody>
          <a:bodyPr>
            <a:normAutofit/>
            <a:scene3d>
              <a:camera prst="orthographicFront"/>
              <a:lightRig rig="threePt" dir="t"/>
            </a:scene3d>
            <a:sp3d extrusionH="57150">
              <a:bevelT w="38100" h="38100"/>
            </a:sp3d>
          </a:bodyPr>
          <a:lstStyle/>
          <a:p>
            <a:r>
              <a:rPr lang="uk-UA" sz="6600" dirty="0" smtClean="0">
                <a:solidFill>
                  <a:schemeClr val="accent1">
                    <a:lumMod val="50000"/>
                  </a:schemeClr>
                </a:solidFill>
                <a:effectLst>
                  <a:outerShdw blurRad="38100" dist="38100" dir="2700000" algn="tl">
                    <a:srgbClr val="000000">
                      <a:alpha val="43137"/>
                    </a:srgbClr>
                  </a:outerShdw>
                  <a:reflection blurRad="6350" stA="55000" endA="300" endPos="45500" dir="5400000" sy="-100000" algn="bl" rotWithShape="0"/>
                </a:effectLst>
              </a:rPr>
              <a:t>Що таке всесвіт?</a:t>
            </a:r>
            <a:endParaRPr lang="uk-UA" sz="6600" dirty="0">
              <a:solidFill>
                <a:schemeClr val="accent1">
                  <a:lumMod val="50000"/>
                </a:schemeClr>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3" name="Объект 2"/>
          <p:cNvSpPr>
            <a:spLocks noGrp="1"/>
          </p:cNvSpPr>
          <p:nvPr>
            <p:ph idx="1"/>
          </p:nvPr>
        </p:nvSpPr>
        <p:spPr/>
        <p:txBody>
          <a:bodyPr/>
          <a:lstStyle/>
          <a:p>
            <a:pPr marL="0" indent="0">
              <a:buNone/>
            </a:pPr>
            <a:r>
              <a:rPr lang="uk-UA" b="1" i="1" u="sng" dirty="0">
                <a:solidFill>
                  <a:schemeClr val="tx2">
                    <a:lumMod val="60000"/>
                    <a:lumOff val="40000"/>
                  </a:schemeClr>
                </a:solidFill>
                <a:effectLst>
                  <a:outerShdw blurRad="38100" dist="38100" dir="2700000" algn="tl">
                    <a:srgbClr val="000000">
                      <a:alpha val="43137"/>
                    </a:srgbClr>
                  </a:outerShdw>
                </a:effectLst>
              </a:rPr>
              <a:t>Всесвіт, досліджуваний астрономами</a:t>
            </a:r>
            <a:r>
              <a:rPr lang="uk-UA" dirty="0">
                <a:solidFill>
                  <a:schemeClr val="tx2">
                    <a:lumMod val="60000"/>
                    <a:lumOff val="40000"/>
                  </a:schemeClr>
                </a:solidFill>
              </a:rPr>
              <a:t>, </a:t>
            </a:r>
            <a:r>
              <a:rPr lang="uk-UA" dirty="0">
                <a:solidFill>
                  <a:schemeClr val="tx2">
                    <a:lumMod val="60000"/>
                    <a:lumOff val="40000"/>
                  </a:schemeClr>
                </a:solidFill>
                <a:effectLst>
                  <a:outerShdw blurRad="38100" dist="38100" dir="2700000" algn="tl">
                    <a:srgbClr val="000000">
                      <a:alpha val="43137"/>
                    </a:srgbClr>
                  </a:outerShdw>
                </a:effectLst>
              </a:rPr>
              <a:t>— частина матеріального світу, що доступна дослідженню астрономічними засобами, які відповідають досягнутому рівневі розвитку науки (часто цю частину всесвіту називають метагалактикою), простягається на 1,6·1024 км і нікому не відомо, наскільки він великий за межами видимої частини.</a:t>
            </a:r>
          </a:p>
        </p:txBody>
      </p:sp>
    </p:spTree>
    <p:extLst>
      <p:ext uri="{BB962C8B-B14F-4D97-AF65-F5344CB8AC3E}">
        <p14:creationId xmlns:p14="http://schemas.microsoft.com/office/powerpoint/2010/main" val="70861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A\Desktop\презента\1\17927_html_m51cf6ba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66139"/>
            <a:ext cx="9753601" cy="727280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363272" cy="1282154"/>
          </a:xfrm>
        </p:spPr>
        <p:txBody>
          <a:bodyPr>
            <a:normAutofit/>
            <a:scene3d>
              <a:camera prst="orthographicFront"/>
              <a:lightRig rig="threePt" dir="t"/>
            </a:scene3d>
            <a:sp3d extrusionH="57150">
              <a:bevelT w="38100" h="38100"/>
            </a:sp3d>
          </a:bodyPr>
          <a:lstStyle/>
          <a:p>
            <a:r>
              <a:rPr lang="uk-UA" sz="6600" dirty="0" smtClean="0">
                <a:solidFill>
                  <a:schemeClr val="accent1">
                    <a:lumMod val="50000"/>
                  </a:schemeClr>
                </a:solidFill>
                <a:effectLst>
                  <a:outerShdw blurRad="38100" dist="38100" dir="2700000" algn="tl">
                    <a:srgbClr val="000000">
                      <a:alpha val="43137"/>
                    </a:srgbClr>
                  </a:outerShdw>
                  <a:reflection blurRad="6350" stA="55000" endA="300" endPos="45500" dir="5400000" sy="-100000" algn="bl" rotWithShape="0"/>
                </a:effectLst>
              </a:rPr>
              <a:t>Будова всесвіту</a:t>
            </a:r>
            <a:endParaRPr lang="uk-UA" sz="6600" dirty="0">
              <a:solidFill>
                <a:schemeClr val="accent1">
                  <a:lumMod val="50000"/>
                </a:schemeClr>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3" name="Объект 2"/>
          <p:cNvSpPr>
            <a:spLocks noGrp="1"/>
          </p:cNvSpPr>
          <p:nvPr>
            <p:ph idx="1"/>
          </p:nvPr>
        </p:nvSpPr>
        <p:spPr>
          <a:xfrm>
            <a:off x="457200" y="1600200"/>
            <a:ext cx="8229600" cy="5257800"/>
          </a:xfrm>
        </p:spPr>
        <p:txBody>
          <a:bodyPr>
            <a:normAutofit fontScale="92500" lnSpcReduction="20000"/>
          </a:bodyPr>
          <a:lstStyle/>
          <a:p>
            <a:pPr marL="0" indent="0">
              <a:buNone/>
            </a:pPr>
            <a:r>
              <a:rPr lang="uk-UA" dirty="0">
                <a:solidFill>
                  <a:schemeClr val="tx2">
                    <a:lumMod val="60000"/>
                    <a:lumOff val="40000"/>
                  </a:schemeClr>
                </a:solidFill>
                <a:effectLst>
                  <a:outerShdw blurRad="38100" dist="38100" dir="2700000" algn="tl">
                    <a:srgbClr val="000000">
                      <a:alpha val="43137"/>
                    </a:srgbClr>
                  </a:outerShdw>
                </a:effectLst>
              </a:rPr>
              <a:t>Серед небесних тіл найвиразніше виділяються зорі, завдяки світлу, яке вони випромінюють. Зоряна речовина перебуває у стані плазми — електропровідного намагніченого середовища. У надрах зірок температура сягає десятків мільйонів градусів. Еволюція зірок включає такі фази: </a:t>
            </a:r>
            <a:r>
              <a:rPr lang="uk-UA" dirty="0" err="1">
                <a:solidFill>
                  <a:schemeClr val="tx2">
                    <a:lumMod val="60000"/>
                    <a:lumOff val="40000"/>
                  </a:schemeClr>
                </a:solidFill>
                <a:effectLst>
                  <a:outerShdw blurRad="38100" dist="38100" dir="2700000" algn="tl">
                    <a:srgbClr val="000000">
                      <a:alpha val="43137"/>
                    </a:srgbClr>
                  </a:outerShdw>
                </a:effectLst>
              </a:rPr>
              <a:t>протозоря</a:t>
            </a:r>
            <a:r>
              <a:rPr lang="uk-UA" dirty="0">
                <a:solidFill>
                  <a:schemeClr val="tx2">
                    <a:lumMod val="60000"/>
                    <a:lumOff val="40000"/>
                  </a:schemeClr>
                </a:solidFill>
                <a:effectLst>
                  <a:outerShdw blurRad="38100" dist="38100" dir="2700000" algn="tl">
                    <a:srgbClr val="000000">
                      <a:alpha val="43137"/>
                    </a:srgbClr>
                  </a:outerShdw>
                </a:effectLst>
              </a:rPr>
              <a:t>, утворення в центрі цього утворення термоядерного вогнища, основна фаза вигорання водню у термоядерних реакціях, перетворення зорі в червоного гіганта, а потім — в білого карлика (для зір — аналогів Сонця), колапс масивних зірок з вибухом «наднових» та виникненням нейтронних зірок і </a:t>
            </a:r>
            <a:r>
              <a:rPr lang="uk-UA" dirty="0" err="1">
                <a:solidFill>
                  <a:schemeClr val="tx2">
                    <a:lumMod val="60000"/>
                    <a:lumOff val="40000"/>
                  </a:schemeClr>
                </a:solidFill>
                <a:effectLst>
                  <a:outerShdw blurRad="38100" dist="38100" dir="2700000" algn="tl">
                    <a:srgbClr val="000000">
                      <a:alpha val="43137"/>
                    </a:srgbClr>
                  </a:outerShdw>
                </a:effectLst>
              </a:rPr>
              <a:t>колапсарів</a:t>
            </a:r>
            <a:r>
              <a:rPr lang="uk-UA" dirty="0">
                <a:solidFill>
                  <a:schemeClr val="tx2">
                    <a:lumMod val="60000"/>
                    <a:lumOff val="40000"/>
                  </a:schemeClr>
                </a:solidFill>
                <a:effectLst>
                  <a:outerShdw blurRad="38100" dist="38100" dir="2700000" algn="tl">
                    <a:srgbClr val="000000">
                      <a:alpha val="43137"/>
                    </a:srgbClr>
                  </a:outerShdw>
                </a:effectLst>
              </a:rPr>
              <a:t> — «чорних дірок».</a:t>
            </a:r>
          </a:p>
        </p:txBody>
      </p:sp>
    </p:spTree>
    <p:extLst>
      <p:ext uri="{BB962C8B-B14F-4D97-AF65-F5344CB8AC3E}">
        <p14:creationId xmlns:p14="http://schemas.microsoft.com/office/powerpoint/2010/main" val="414253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A\Desktop\презента\1\17927_html_m51cf6ba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66139"/>
            <a:ext cx="9753601" cy="727280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363272" cy="1282154"/>
          </a:xfrm>
        </p:spPr>
        <p:txBody>
          <a:bodyPr>
            <a:normAutofit/>
            <a:scene3d>
              <a:camera prst="orthographicFront"/>
              <a:lightRig rig="threePt" dir="t"/>
            </a:scene3d>
            <a:sp3d extrusionH="57150">
              <a:bevelT w="38100" h="38100"/>
            </a:sp3d>
          </a:bodyPr>
          <a:lstStyle/>
          <a:p>
            <a:r>
              <a:rPr lang="uk-UA" sz="6600" dirty="0" smtClean="0">
                <a:solidFill>
                  <a:schemeClr val="accent1">
                    <a:lumMod val="50000"/>
                  </a:schemeClr>
                </a:solidFill>
                <a:effectLst>
                  <a:outerShdw blurRad="38100" dist="38100" dir="2700000" algn="tl">
                    <a:srgbClr val="000000">
                      <a:alpha val="43137"/>
                    </a:srgbClr>
                  </a:outerShdw>
                  <a:reflection blurRad="6350" stA="55000" endA="300" endPos="45500" dir="5400000" sy="-100000" algn="bl" rotWithShape="0"/>
                </a:effectLst>
              </a:rPr>
              <a:t>Будова всесвіту</a:t>
            </a:r>
            <a:endParaRPr lang="uk-UA" sz="6600" dirty="0">
              <a:solidFill>
                <a:schemeClr val="accent1">
                  <a:lumMod val="50000"/>
                </a:schemeClr>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3" name="Объект 2"/>
          <p:cNvSpPr>
            <a:spLocks noGrp="1"/>
          </p:cNvSpPr>
          <p:nvPr>
            <p:ph idx="1"/>
          </p:nvPr>
        </p:nvSpPr>
        <p:spPr>
          <a:xfrm>
            <a:off x="457200" y="1600200"/>
            <a:ext cx="8229600" cy="2764904"/>
          </a:xfrm>
        </p:spPr>
        <p:txBody>
          <a:bodyPr>
            <a:normAutofit lnSpcReduction="10000"/>
          </a:bodyPr>
          <a:lstStyle/>
          <a:p>
            <a:pPr marL="0" indent="0">
              <a:buNone/>
            </a:pPr>
            <a:r>
              <a:rPr lang="ru-RU" dirty="0" err="1">
                <a:solidFill>
                  <a:schemeClr val="tx2">
                    <a:lumMod val="60000"/>
                    <a:lumOff val="40000"/>
                  </a:schemeClr>
                </a:solidFill>
                <a:effectLst>
                  <a:outerShdw blurRad="38100" dist="38100" dir="2700000" algn="tl">
                    <a:srgbClr val="000000">
                      <a:alpha val="43137"/>
                    </a:srgbClr>
                  </a:outerShdw>
                </a:effectLst>
              </a:rPr>
              <a:t>Деякі</a:t>
            </a:r>
            <a:r>
              <a:rPr lang="ru-RU" dirty="0">
                <a:solidFill>
                  <a:schemeClr val="tx2">
                    <a:lumMod val="60000"/>
                    <a:lumOff val="40000"/>
                  </a:schemeClr>
                </a:solidFill>
                <a:effectLst>
                  <a:outerShdw blurRad="38100" dist="38100" dir="2700000" algn="tl">
                    <a:srgbClr val="000000">
                      <a:alpha val="43137"/>
                    </a:srgbClr>
                  </a:outerShdw>
                </a:effectLst>
              </a:rPr>
              <a:t> </a:t>
            </a:r>
            <a:r>
              <a:rPr lang="ru-RU" dirty="0" err="1">
                <a:solidFill>
                  <a:schemeClr val="tx2">
                    <a:lumMod val="60000"/>
                    <a:lumOff val="40000"/>
                  </a:schemeClr>
                </a:solidFill>
                <a:effectLst>
                  <a:outerShdw blurRad="38100" dist="38100" dir="2700000" algn="tl">
                    <a:srgbClr val="000000">
                      <a:alpha val="43137"/>
                    </a:srgbClr>
                  </a:outerShdw>
                </a:effectLst>
              </a:rPr>
              <a:t>зорі</a:t>
            </a:r>
            <a:r>
              <a:rPr lang="ru-RU" dirty="0">
                <a:solidFill>
                  <a:schemeClr val="tx2">
                    <a:lumMod val="60000"/>
                    <a:lumOff val="40000"/>
                  </a:schemeClr>
                </a:solidFill>
                <a:effectLst>
                  <a:outerShdw blurRad="38100" dist="38100" dir="2700000" algn="tl">
                    <a:srgbClr val="000000">
                      <a:alpha val="43137"/>
                    </a:srgbClr>
                  </a:outerShdw>
                </a:effectLst>
              </a:rPr>
              <a:t> </a:t>
            </a:r>
            <a:r>
              <a:rPr lang="ru-RU" dirty="0" err="1">
                <a:solidFill>
                  <a:schemeClr val="tx2">
                    <a:lumMod val="60000"/>
                    <a:lumOff val="40000"/>
                  </a:schemeClr>
                </a:solidFill>
                <a:effectLst>
                  <a:outerShdw blurRad="38100" dist="38100" dir="2700000" algn="tl">
                    <a:srgbClr val="000000">
                      <a:alpha val="43137"/>
                    </a:srgbClr>
                  </a:outerShdw>
                </a:effectLst>
              </a:rPr>
              <a:t>мають</a:t>
            </a:r>
            <a:r>
              <a:rPr lang="ru-RU" dirty="0">
                <a:solidFill>
                  <a:schemeClr val="tx2">
                    <a:lumMod val="60000"/>
                    <a:lumOff val="40000"/>
                  </a:schemeClr>
                </a:solidFill>
                <a:effectLst>
                  <a:outerShdw blurRad="38100" dist="38100" dir="2700000" algn="tl">
                    <a:srgbClr val="000000">
                      <a:alpha val="43137"/>
                    </a:srgbClr>
                  </a:outerShdw>
                </a:effectLst>
              </a:rPr>
              <a:t> </a:t>
            </a:r>
            <a:r>
              <a:rPr lang="ru-RU" dirty="0" err="1">
                <a:solidFill>
                  <a:schemeClr val="tx2">
                    <a:lumMod val="60000"/>
                    <a:lumOff val="40000"/>
                  </a:schemeClr>
                </a:solidFill>
                <a:effectLst>
                  <a:outerShdw blurRad="38100" dist="38100" dir="2700000" algn="tl">
                    <a:srgbClr val="000000">
                      <a:alpha val="43137"/>
                    </a:srgbClr>
                  </a:outerShdw>
                </a:effectLst>
              </a:rPr>
              <a:t>супутники</a:t>
            </a:r>
            <a:r>
              <a:rPr lang="ru-RU" dirty="0">
                <a:solidFill>
                  <a:schemeClr val="tx2">
                    <a:lumMod val="60000"/>
                    <a:lumOff val="40000"/>
                  </a:schemeClr>
                </a:solidFill>
                <a:effectLst>
                  <a:outerShdw blurRad="38100" dist="38100" dir="2700000" algn="tl">
                    <a:srgbClr val="000000">
                      <a:alpha val="43137"/>
                    </a:srgbClr>
                  </a:outerShdw>
                </a:effectLst>
              </a:rPr>
              <a:t> — </a:t>
            </a:r>
            <a:r>
              <a:rPr lang="ru-RU" dirty="0" err="1">
                <a:solidFill>
                  <a:schemeClr val="tx2">
                    <a:lumMod val="60000"/>
                    <a:lumOff val="40000"/>
                  </a:schemeClr>
                </a:solidFill>
                <a:effectLst>
                  <a:outerShdw blurRad="38100" dist="38100" dir="2700000" algn="tl">
                    <a:srgbClr val="000000">
                      <a:alpha val="43137"/>
                    </a:srgbClr>
                  </a:outerShdw>
                </a:effectLst>
              </a:rPr>
              <a:t>планети</a:t>
            </a:r>
            <a:r>
              <a:rPr lang="ru-RU" dirty="0">
                <a:solidFill>
                  <a:schemeClr val="tx2">
                    <a:lumMod val="60000"/>
                    <a:lumOff val="40000"/>
                  </a:schemeClr>
                </a:solidFill>
                <a:effectLst>
                  <a:outerShdw blurRad="38100" dist="38100" dir="2700000" algn="tl">
                    <a:srgbClr val="000000">
                      <a:alpha val="43137"/>
                    </a:srgbClr>
                  </a:outerShdw>
                </a:effectLst>
              </a:rPr>
              <a:t> </a:t>
            </a:r>
            <a:r>
              <a:rPr lang="ru-RU" dirty="0" err="1">
                <a:solidFill>
                  <a:schemeClr val="tx2">
                    <a:lumMod val="60000"/>
                    <a:lumOff val="40000"/>
                  </a:schemeClr>
                </a:solidFill>
                <a:effectLst>
                  <a:outerShdw blurRad="38100" dist="38100" dir="2700000" algn="tl">
                    <a:srgbClr val="000000">
                      <a:alpha val="43137"/>
                    </a:srgbClr>
                  </a:outerShdw>
                </a:effectLst>
              </a:rPr>
              <a:t>або</a:t>
            </a:r>
            <a:r>
              <a:rPr lang="ru-RU" dirty="0">
                <a:solidFill>
                  <a:schemeClr val="tx2">
                    <a:lumMod val="60000"/>
                    <a:lumOff val="40000"/>
                  </a:schemeClr>
                </a:solidFill>
                <a:effectLst>
                  <a:outerShdw blurRad="38100" dist="38100" dir="2700000" algn="tl">
                    <a:srgbClr val="000000">
                      <a:alpha val="43137"/>
                    </a:srgbClr>
                  </a:outerShdw>
                </a:effectLst>
              </a:rPr>
              <a:t> </a:t>
            </a:r>
            <a:r>
              <a:rPr lang="ru-RU" dirty="0" err="1">
                <a:solidFill>
                  <a:schemeClr val="tx2">
                    <a:lumMod val="60000"/>
                    <a:lumOff val="40000"/>
                  </a:schemeClr>
                </a:solidFill>
                <a:effectLst>
                  <a:outerShdw blurRad="38100" dist="38100" dir="2700000" algn="tl">
                    <a:srgbClr val="000000">
                      <a:alpha val="43137"/>
                    </a:srgbClr>
                  </a:outerShdw>
                </a:effectLst>
              </a:rPr>
              <a:t>подібні</a:t>
            </a:r>
            <a:r>
              <a:rPr lang="ru-RU" dirty="0">
                <a:solidFill>
                  <a:schemeClr val="tx2">
                    <a:lumMod val="60000"/>
                    <a:lumOff val="40000"/>
                  </a:schemeClr>
                </a:solidFill>
                <a:effectLst>
                  <a:outerShdw blurRad="38100" dist="38100" dir="2700000" algn="tl">
                    <a:srgbClr val="000000">
                      <a:alpha val="43137"/>
                    </a:srgbClr>
                  </a:outerShdw>
                </a:effectLst>
              </a:rPr>
              <a:t> до них </a:t>
            </a:r>
            <a:r>
              <a:rPr lang="ru-RU" dirty="0" err="1">
                <a:solidFill>
                  <a:schemeClr val="tx2">
                    <a:lumMod val="60000"/>
                    <a:lumOff val="40000"/>
                  </a:schemeClr>
                </a:solidFill>
                <a:effectLst>
                  <a:outerShdw blurRad="38100" dist="38100" dir="2700000" algn="tl">
                    <a:srgbClr val="000000">
                      <a:alpha val="43137"/>
                    </a:srgbClr>
                  </a:outerShdw>
                </a:effectLst>
              </a:rPr>
              <a:t>масивні</a:t>
            </a:r>
            <a:r>
              <a:rPr lang="ru-RU" dirty="0">
                <a:solidFill>
                  <a:schemeClr val="tx2">
                    <a:lumMod val="60000"/>
                    <a:lumOff val="40000"/>
                  </a:schemeClr>
                </a:solidFill>
                <a:effectLst>
                  <a:outerShdw blurRad="38100" dist="38100" dir="2700000" algn="tl">
                    <a:srgbClr val="000000">
                      <a:alpha val="43137"/>
                    </a:srgbClr>
                  </a:outerShdw>
                </a:effectLst>
              </a:rPr>
              <a:t> </a:t>
            </a:r>
            <a:r>
              <a:rPr lang="ru-RU" dirty="0" err="1">
                <a:solidFill>
                  <a:schemeClr val="tx2">
                    <a:lumMod val="60000"/>
                    <a:lumOff val="40000"/>
                  </a:schemeClr>
                </a:solidFill>
                <a:effectLst>
                  <a:outerShdw blurRad="38100" dist="38100" dir="2700000" algn="tl">
                    <a:srgbClr val="000000">
                      <a:alpha val="43137"/>
                    </a:srgbClr>
                  </a:outerShdw>
                </a:effectLst>
              </a:rPr>
              <a:t>тіла</a:t>
            </a:r>
            <a:r>
              <a:rPr lang="ru-RU" dirty="0">
                <a:solidFill>
                  <a:schemeClr val="tx2">
                    <a:lumMod val="60000"/>
                    <a:lumOff val="40000"/>
                  </a:schemeClr>
                </a:solidFill>
                <a:effectLst>
                  <a:outerShdw blurRad="38100" dist="38100" dir="2700000" algn="tl">
                    <a:srgbClr val="000000">
                      <a:alpha val="43137"/>
                    </a:srgbClr>
                  </a:outerShdw>
                </a:effectLst>
              </a:rPr>
              <a:t> і </a:t>
            </a:r>
            <a:r>
              <a:rPr lang="ru-RU" dirty="0" err="1">
                <a:solidFill>
                  <a:schemeClr val="tx2">
                    <a:lumMod val="60000"/>
                    <a:lumOff val="40000"/>
                  </a:schemeClr>
                </a:solidFill>
                <a:effectLst>
                  <a:outerShdw blurRad="38100" dist="38100" dir="2700000" algn="tl">
                    <a:srgbClr val="000000">
                      <a:alpha val="43137"/>
                    </a:srgbClr>
                  </a:outerShdw>
                </a:effectLst>
              </a:rPr>
              <a:t>утворюють</a:t>
            </a:r>
            <a:r>
              <a:rPr lang="ru-RU" dirty="0">
                <a:solidFill>
                  <a:schemeClr val="tx2">
                    <a:lumMod val="60000"/>
                    <a:lumOff val="40000"/>
                  </a:schemeClr>
                </a:solidFill>
                <a:effectLst>
                  <a:outerShdw blurRad="38100" dist="38100" dir="2700000" algn="tl">
                    <a:srgbClr val="000000">
                      <a:alpha val="43137"/>
                    </a:srgbClr>
                  </a:outerShdw>
                </a:effectLst>
              </a:rPr>
              <a:t> разом з ними </a:t>
            </a:r>
            <a:r>
              <a:rPr lang="ru-RU" dirty="0" err="1">
                <a:solidFill>
                  <a:schemeClr val="tx2">
                    <a:lumMod val="60000"/>
                    <a:lumOff val="40000"/>
                  </a:schemeClr>
                </a:solidFill>
                <a:effectLst>
                  <a:outerShdw blurRad="38100" dist="38100" dir="2700000" algn="tl">
                    <a:srgbClr val="000000">
                      <a:alpha val="43137"/>
                    </a:srgbClr>
                  </a:outerShdw>
                </a:effectLst>
              </a:rPr>
              <a:t>системи</a:t>
            </a:r>
            <a:r>
              <a:rPr lang="ru-RU" dirty="0">
                <a:solidFill>
                  <a:schemeClr val="tx2">
                    <a:lumMod val="60000"/>
                    <a:lumOff val="40000"/>
                  </a:schemeClr>
                </a:solidFill>
                <a:effectLst>
                  <a:outerShdw blurRad="38100" dist="38100" dir="2700000" algn="tl">
                    <a:srgbClr val="000000">
                      <a:alpha val="43137"/>
                    </a:srgbClr>
                  </a:outerShdw>
                </a:effectLst>
              </a:rPr>
              <a:t>, </a:t>
            </a:r>
            <a:r>
              <a:rPr lang="ru-RU" dirty="0" err="1">
                <a:solidFill>
                  <a:schemeClr val="tx2">
                    <a:lumMod val="60000"/>
                    <a:lumOff val="40000"/>
                  </a:schemeClr>
                </a:solidFill>
                <a:effectLst>
                  <a:outerShdw blurRad="38100" dist="38100" dir="2700000" algn="tl">
                    <a:srgbClr val="000000">
                      <a:alpha val="43137"/>
                    </a:srgbClr>
                  </a:outerShdw>
                </a:effectLst>
              </a:rPr>
              <a:t>аналогічні</a:t>
            </a:r>
            <a:r>
              <a:rPr lang="ru-RU" dirty="0">
                <a:solidFill>
                  <a:schemeClr val="tx2">
                    <a:lumMod val="60000"/>
                    <a:lumOff val="40000"/>
                  </a:schemeClr>
                </a:solidFill>
                <a:effectLst>
                  <a:outerShdw blurRad="38100" dist="38100" dir="2700000" algn="tl">
                    <a:srgbClr val="000000">
                      <a:alpha val="43137"/>
                    </a:srgbClr>
                  </a:outerShdw>
                </a:effectLst>
              </a:rPr>
              <a:t> до </a:t>
            </a:r>
            <a:r>
              <a:rPr lang="ru-RU" dirty="0" err="1">
                <a:solidFill>
                  <a:schemeClr val="tx2">
                    <a:lumMod val="60000"/>
                    <a:lumOff val="40000"/>
                  </a:schemeClr>
                </a:solidFill>
                <a:effectLst>
                  <a:outerShdw blurRad="38100" dist="38100" dir="2700000" algn="tl">
                    <a:srgbClr val="000000">
                      <a:alpha val="43137"/>
                    </a:srgbClr>
                  </a:outerShdw>
                </a:effectLst>
              </a:rPr>
              <a:t>нашої</a:t>
            </a:r>
            <a:r>
              <a:rPr lang="ru-RU" dirty="0">
                <a:solidFill>
                  <a:schemeClr val="tx2">
                    <a:lumMod val="60000"/>
                    <a:lumOff val="40000"/>
                  </a:schemeClr>
                </a:solidFill>
                <a:effectLst>
                  <a:outerShdw blurRad="38100" dist="38100" dir="2700000" algn="tl">
                    <a:srgbClr val="000000">
                      <a:alpha val="43137"/>
                    </a:srgbClr>
                  </a:outerShdw>
                </a:effectLst>
              </a:rPr>
              <a:t> </a:t>
            </a:r>
            <a:r>
              <a:rPr lang="ru-RU" dirty="0" err="1">
                <a:solidFill>
                  <a:schemeClr val="tx2">
                    <a:lumMod val="60000"/>
                    <a:lumOff val="40000"/>
                  </a:schemeClr>
                </a:solidFill>
                <a:effectLst>
                  <a:outerShdw blurRad="38100" dist="38100" dir="2700000" algn="tl">
                    <a:srgbClr val="000000">
                      <a:alpha val="43137"/>
                    </a:srgbClr>
                  </a:outerShdw>
                </a:effectLst>
              </a:rPr>
              <a:t>Сонячної</a:t>
            </a:r>
            <a:r>
              <a:rPr lang="ru-RU" dirty="0">
                <a:solidFill>
                  <a:schemeClr val="tx2">
                    <a:lumMod val="60000"/>
                    <a:lumOff val="40000"/>
                  </a:schemeClr>
                </a:solidFill>
                <a:effectLst>
                  <a:outerShdw blurRad="38100" dist="38100" dir="2700000" algn="tl">
                    <a:srgbClr val="000000">
                      <a:alpha val="43137"/>
                    </a:srgbClr>
                  </a:outerShdw>
                </a:effectLst>
              </a:rPr>
              <a:t>. При </a:t>
            </a:r>
            <a:r>
              <a:rPr lang="ru-RU" dirty="0" err="1">
                <a:solidFill>
                  <a:schemeClr val="tx2">
                    <a:lumMod val="60000"/>
                    <a:lumOff val="40000"/>
                  </a:schemeClr>
                </a:solidFill>
                <a:effectLst>
                  <a:outerShdw blurRad="38100" dist="38100" dir="2700000" algn="tl">
                    <a:srgbClr val="000000">
                      <a:alpha val="43137"/>
                    </a:srgbClr>
                  </a:outerShdw>
                </a:effectLst>
              </a:rPr>
              <a:t>забезпеченні</a:t>
            </a:r>
            <a:r>
              <a:rPr lang="ru-RU" dirty="0">
                <a:solidFill>
                  <a:schemeClr val="tx2">
                    <a:lumMod val="60000"/>
                    <a:lumOff val="40000"/>
                  </a:schemeClr>
                </a:solidFill>
                <a:effectLst>
                  <a:outerShdw blurRad="38100" dist="38100" dir="2700000" algn="tl">
                    <a:srgbClr val="000000">
                      <a:alpha val="43137"/>
                    </a:srgbClr>
                  </a:outerShdw>
                </a:effectLst>
              </a:rPr>
              <a:t> низки </a:t>
            </a:r>
            <a:r>
              <a:rPr lang="ru-RU" dirty="0" err="1">
                <a:solidFill>
                  <a:schemeClr val="tx2">
                    <a:lumMod val="60000"/>
                    <a:lumOff val="40000"/>
                  </a:schemeClr>
                </a:solidFill>
                <a:effectLst>
                  <a:outerShdw blurRad="38100" dist="38100" dir="2700000" algn="tl">
                    <a:srgbClr val="000000">
                      <a:alpha val="43137"/>
                    </a:srgbClr>
                  </a:outerShdw>
                </a:effectLst>
              </a:rPr>
              <a:t>сприятливих</a:t>
            </a:r>
            <a:r>
              <a:rPr lang="ru-RU" dirty="0">
                <a:solidFill>
                  <a:schemeClr val="tx2">
                    <a:lumMod val="60000"/>
                    <a:lumOff val="40000"/>
                  </a:schemeClr>
                </a:solidFill>
                <a:effectLst>
                  <a:outerShdw blurRad="38100" dist="38100" dir="2700000" algn="tl">
                    <a:srgbClr val="000000">
                      <a:alpha val="43137"/>
                    </a:srgbClr>
                  </a:outerShdw>
                </a:effectLst>
              </a:rPr>
              <a:t> умов на планетах </a:t>
            </a:r>
            <a:r>
              <a:rPr lang="ru-RU" dirty="0" err="1">
                <a:solidFill>
                  <a:schemeClr val="tx2">
                    <a:lumMod val="60000"/>
                    <a:lumOff val="40000"/>
                  </a:schemeClr>
                </a:solidFill>
                <a:effectLst>
                  <a:outerShdw blurRad="38100" dist="38100" dir="2700000" algn="tl">
                    <a:srgbClr val="000000">
                      <a:alpha val="43137"/>
                    </a:srgbClr>
                  </a:outerShdw>
                </a:effectLst>
              </a:rPr>
              <a:t>може</a:t>
            </a:r>
            <a:r>
              <a:rPr lang="ru-RU" dirty="0">
                <a:solidFill>
                  <a:schemeClr val="tx2">
                    <a:lumMod val="60000"/>
                    <a:lumOff val="40000"/>
                  </a:schemeClr>
                </a:solidFill>
                <a:effectLst>
                  <a:outerShdw blurRad="38100" dist="38100" dir="2700000" algn="tl">
                    <a:srgbClr val="000000">
                      <a:alpha val="43137"/>
                    </a:srgbClr>
                  </a:outerShdw>
                </a:effectLst>
              </a:rPr>
              <a:t> </a:t>
            </a:r>
            <a:r>
              <a:rPr lang="ru-RU" dirty="0" err="1">
                <a:solidFill>
                  <a:schemeClr val="tx2">
                    <a:lumMod val="60000"/>
                    <a:lumOff val="40000"/>
                  </a:schemeClr>
                </a:solidFill>
                <a:effectLst>
                  <a:outerShdw blurRad="38100" dist="38100" dir="2700000" algn="tl">
                    <a:srgbClr val="000000">
                      <a:alpha val="43137"/>
                    </a:srgbClr>
                  </a:outerShdw>
                </a:effectLst>
              </a:rPr>
              <a:t>виникнути</a:t>
            </a:r>
            <a:r>
              <a:rPr lang="ru-RU" dirty="0">
                <a:solidFill>
                  <a:schemeClr val="tx2">
                    <a:lumMod val="60000"/>
                    <a:lumOff val="40000"/>
                  </a:schemeClr>
                </a:solidFill>
                <a:effectLst>
                  <a:outerShdw blurRad="38100" dist="38100" dir="2700000" algn="tl">
                    <a:srgbClr val="000000">
                      <a:alpha val="43137"/>
                    </a:srgbClr>
                  </a:outerShdw>
                </a:effectLst>
              </a:rPr>
              <a:t> </a:t>
            </a:r>
            <a:r>
              <a:rPr lang="ru-RU" dirty="0" err="1">
                <a:solidFill>
                  <a:schemeClr val="tx2">
                    <a:lumMod val="60000"/>
                    <a:lumOff val="40000"/>
                  </a:schemeClr>
                </a:solidFill>
                <a:effectLst>
                  <a:outerShdw blurRad="38100" dist="38100" dir="2700000" algn="tl">
                    <a:srgbClr val="000000">
                      <a:alpha val="43137"/>
                    </a:srgbClr>
                  </a:outerShdw>
                </a:effectLst>
              </a:rPr>
              <a:t>життя</a:t>
            </a:r>
            <a:r>
              <a:rPr lang="ru-RU" dirty="0">
                <a:solidFill>
                  <a:schemeClr val="tx2">
                    <a:lumMod val="60000"/>
                    <a:lumOff val="40000"/>
                  </a:schemeClr>
                </a:solidFill>
                <a:effectLst>
                  <a:outerShdw blurRad="38100" dist="38100" dir="2700000" algn="tl">
                    <a:srgbClr val="000000">
                      <a:alpha val="43137"/>
                    </a:srgbClr>
                  </a:outerShdw>
                </a:effectLst>
              </a:rPr>
              <a:t>, як </a:t>
            </a:r>
            <a:r>
              <a:rPr lang="ru-RU" dirty="0" err="1">
                <a:solidFill>
                  <a:schemeClr val="tx2">
                    <a:lumMod val="60000"/>
                    <a:lumOff val="40000"/>
                  </a:schemeClr>
                </a:solidFill>
                <a:effectLst>
                  <a:outerShdw blurRad="38100" dist="38100" dir="2700000" algn="tl">
                    <a:srgbClr val="000000">
                      <a:alpha val="43137"/>
                    </a:srgbClr>
                  </a:outerShdw>
                </a:effectLst>
              </a:rPr>
              <a:t>це</a:t>
            </a:r>
            <a:r>
              <a:rPr lang="ru-RU" dirty="0">
                <a:solidFill>
                  <a:schemeClr val="tx2">
                    <a:lumMod val="60000"/>
                    <a:lumOff val="40000"/>
                  </a:schemeClr>
                </a:solidFill>
                <a:effectLst>
                  <a:outerShdw blurRad="38100" dist="38100" dir="2700000" algn="tl">
                    <a:srgbClr val="000000">
                      <a:alpha val="43137"/>
                    </a:srgbClr>
                  </a:outerShdw>
                </a:effectLst>
              </a:rPr>
              <a:t> </a:t>
            </a:r>
            <a:r>
              <a:rPr lang="ru-RU" dirty="0" err="1">
                <a:solidFill>
                  <a:schemeClr val="tx2">
                    <a:lumMod val="60000"/>
                    <a:lumOff val="40000"/>
                  </a:schemeClr>
                </a:solidFill>
                <a:effectLst>
                  <a:outerShdw blurRad="38100" dist="38100" dir="2700000" algn="tl">
                    <a:srgbClr val="000000">
                      <a:alpha val="43137"/>
                    </a:srgbClr>
                  </a:outerShdw>
                </a:effectLst>
              </a:rPr>
              <a:t>має</a:t>
            </a:r>
            <a:r>
              <a:rPr lang="ru-RU" dirty="0">
                <a:solidFill>
                  <a:schemeClr val="tx2">
                    <a:lumMod val="60000"/>
                    <a:lumOff val="40000"/>
                  </a:schemeClr>
                </a:solidFill>
                <a:effectLst>
                  <a:outerShdw blurRad="38100" dist="38100" dir="2700000" algn="tl">
                    <a:srgbClr val="000000">
                      <a:alpha val="43137"/>
                    </a:srgbClr>
                  </a:outerShdw>
                </a:effectLst>
              </a:rPr>
              <a:t> </a:t>
            </a:r>
            <a:r>
              <a:rPr lang="ru-RU" dirty="0" err="1">
                <a:solidFill>
                  <a:schemeClr val="tx2">
                    <a:lumMod val="60000"/>
                    <a:lumOff val="40000"/>
                  </a:schemeClr>
                </a:solidFill>
                <a:effectLst>
                  <a:outerShdw blurRad="38100" dist="38100" dir="2700000" algn="tl">
                    <a:srgbClr val="000000">
                      <a:alpha val="43137"/>
                    </a:srgbClr>
                  </a:outerShdw>
                </a:effectLst>
              </a:rPr>
              <a:t>місце</a:t>
            </a:r>
            <a:r>
              <a:rPr lang="ru-RU" dirty="0">
                <a:solidFill>
                  <a:schemeClr val="tx2">
                    <a:lumMod val="60000"/>
                    <a:lumOff val="40000"/>
                  </a:schemeClr>
                </a:solidFill>
                <a:effectLst>
                  <a:outerShdw blurRad="38100" dist="38100" dir="2700000" algn="tl">
                    <a:srgbClr val="000000">
                      <a:alpha val="43137"/>
                    </a:srgbClr>
                  </a:outerShdw>
                </a:effectLst>
              </a:rPr>
              <a:t> на </a:t>
            </a:r>
            <a:r>
              <a:rPr lang="ru-RU" dirty="0" err="1">
                <a:solidFill>
                  <a:schemeClr val="tx2">
                    <a:lumMod val="60000"/>
                    <a:lumOff val="40000"/>
                  </a:schemeClr>
                </a:solidFill>
                <a:effectLst>
                  <a:outerShdw blurRad="38100" dist="38100" dir="2700000" algn="tl">
                    <a:srgbClr val="000000">
                      <a:alpha val="43137"/>
                    </a:srgbClr>
                  </a:outerShdw>
                </a:effectLst>
              </a:rPr>
              <a:t>Землі</a:t>
            </a:r>
            <a:r>
              <a:rPr lang="ru-RU" dirty="0">
                <a:solidFill>
                  <a:schemeClr val="tx2">
                    <a:lumMod val="60000"/>
                    <a:lumOff val="40000"/>
                  </a:schemeClr>
                </a:solidFill>
                <a:effectLst>
                  <a:outerShdw blurRad="38100" dist="38100" dir="2700000" algn="tl">
                    <a:srgbClr val="000000">
                      <a:alpha val="43137"/>
                    </a:srgbClr>
                  </a:outerShdw>
                </a:effectLst>
              </a:rPr>
              <a:t>.</a:t>
            </a:r>
            <a:endParaRPr lang="uk-UA" dirty="0">
              <a:solidFill>
                <a:schemeClr val="tx2">
                  <a:lumMod val="60000"/>
                  <a:lumOff val="40000"/>
                </a:schemeClr>
              </a:solidFill>
              <a:effectLst>
                <a:outerShdw blurRad="38100" dist="38100" dir="2700000" algn="tl">
                  <a:srgbClr val="000000">
                    <a:alpha val="43137"/>
                  </a:srgbClr>
                </a:outerShdw>
              </a:effectLst>
            </a:endParaRPr>
          </a:p>
        </p:txBody>
      </p:sp>
      <p:pic>
        <p:nvPicPr>
          <p:cNvPr id="3074" name="Picture 2" descr="C:\Users\ALLA\Desktop\презента\1\jupi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300128"/>
            <a:ext cx="4044008" cy="280654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LLA\Desktop\презента\1\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4300128"/>
            <a:ext cx="3793154" cy="2791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92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par>
                                <p:cTn id="15" presetID="53" presetClass="entr" presetSubtype="16" fill="hold" nodeType="withEffect">
                                  <p:stCondLst>
                                    <p:cond delay="0"/>
                                  </p:stCondLst>
                                  <p:childTnLst>
                                    <p:set>
                                      <p:cBhvr>
                                        <p:cTn id="16" dur="1" fill="hold">
                                          <p:stCondLst>
                                            <p:cond delay="0"/>
                                          </p:stCondLst>
                                        </p:cTn>
                                        <p:tgtEl>
                                          <p:spTgt spid="3075"/>
                                        </p:tgtEl>
                                        <p:attrNameLst>
                                          <p:attrName>style.visibility</p:attrName>
                                        </p:attrNameLst>
                                      </p:cBhvr>
                                      <p:to>
                                        <p:strVal val="visible"/>
                                      </p:to>
                                    </p:set>
                                    <p:anim calcmode="lin" valueType="num">
                                      <p:cBhvr>
                                        <p:cTn id="17" dur="500" fill="hold"/>
                                        <p:tgtEl>
                                          <p:spTgt spid="3075"/>
                                        </p:tgtEl>
                                        <p:attrNameLst>
                                          <p:attrName>ppt_w</p:attrName>
                                        </p:attrNameLst>
                                      </p:cBhvr>
                                      <p:tavLst>
                                        <p:tav tm="0">
                                          <p:val>
                                            <p:fltVal val="0"/>
                                          </p:val>
                                        </p:tav>
                                        <p:tav tm="100000">
                                          <p:val>
                                            <p:strVal val="#ppt_w"/>
                                          </p:val>
                                        </p:tav>
                                      </p:tavLst>
                                    </p:anim>
                                    <p:anim calcmode="lin" valueType="num">
                                      <p:cBhvr>
                                        <p:cTn id="18" dur="500" fill="hold"/>
                                        <p:tgtEl>
                                          <p:spTgt spid="3075"/>
                                        </p:tgtEl>
                                        <p:attrNameLst>
                                          <p:attrName>ppt_h</p:attrName>
                                        </p:attrNameLst>
                                      </p:cBhvr>
                                      <p:tavLst>
                                        <p:tav tm="0">
                                          <p:val>
                                            <p:fltVal val="0"/>
                                          </p:val>
                                        </p:tav>
                                        <p:tav tm="100000">
                                          <p:val>
                                            <p:strVal val="#ppt_h"/>
                                          </p:val>
                                        </p:tav>
                                      </p:tavLst>
                                    </p:anim>
                                    <p:animEffect transition="in" filter="fade">
                                      <p:cBhvr>
                                        <p:cTn id="19"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A\Desktop\презента\1\17927_html_m51cf6ba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66139"/>
            <a:ext cx="9753601" cy="727280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363272" cy="1282154"/>
          </a:xfrm>
        </p:spPr>
        <p:txBody>
          <a:bodyPr>
            <a:normAutofit/>
            <a:scene3d>
              <a:camera prst="orthographicFront"/>
              <a:lightRig rig="threePt" dir="t"/>
            </a:scene3d>
            <a:sp3d extrusionH="57150">
              <a:bevelT w="38100" h="38100"/>
            </a:sp3d>
          </a:bodyPr>
          <a:lstStyle/>
          <a:p>
            <a:r>
              <a:rPr lang="uk-UA" sz="6600" dirty="0" smtClean="0">
                <a:solidFill>
                  <a:schemeClr val="accent1">
                    <a:lumMod val="50000"/>
                  </a:schemeClr>
                </a:solidFill>
                <a:effectLst>
                  <a:outerShdw blurRad="38100" dist="38100" dir="2700000" algn="tl">
                    <a:srgbClr val="000000">
                      <a:alpha val="43137"/>
                    </a:srgbClr>
                  </a:outerShdw>
                  <a:reflection blurRad="6350" stA="55000" endA="300" endPos="45500" dir="5400000" sy="-100000" algn="bl" rotWithShape="0"/>
                </a:effectLst>
              </a:rPr>
              <a:t>Будова всесвіту</a:t>
            </a:r>
            <a:endParaRPr lang="uk-UA" sz="6600" dirty="0">
              <a:solidFill>
                <a:schemeClr val="accent1">
                  <a:lumMod val="50000"/>
                </a:schemeClr>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3" name="Объект 2"/>
          <p:cNvSpPr>
            <a:spLocks noGrp="1"/>
          </p:cNvSpPr>
          <p:nvPr>
            <p:ph idx="1"/>
          </p:nvPr>
        </p:nvSpPr>
        <p:spPr>
          <a:xfrm>
            <a:off x="457200" y="1600200"/>
            <a:ext cx="8229600" cy="3092906"/>
          </a:xfrm>
        </p:spPr>
        <p:txBody>
          <a:bodyPr>
            <a:normAutofit fontScale="85000" lnSpcReduction="20000"/>
          </a:bodyPr>
          <a:lstStyle/>
          <a:p>
            <a:pPr marL="0" indent="0">
              <a:buNone/>
            </a:pPr>
            <a:r>
              <a:rPr lang="ru-RU" dirty="0" err="1">
                <a:solidFill>
                  <a:schemeClr val="tx2">
                    <a:lumMod val="60000"/>
                    <a:lumOff val="40000"/>
                  </a:schemeClr>
                </a:solidFill>
              </a:rPr>
              <a:t>Головними</a:t>
            </a:r>
            <a:r>
              <a:rPr lang="ru-RU" dirty="0">
                <a:solidFill>
                  <a:schemeClr val="tx2">
                    <a:lumMod val="60000"/>
                    <a:lumOff val="40000"/>
                  </a:schemeClr>
                </a:solidFill>
              </a:rPr>
              <a:t> </a:t>
            </a:r>
            <a:r>
              <a:rPr lang="ru-RU" dirty="0" err="1">
                <a:solidFill>
                  <a:schemeClr val="tx2">
                    <a:lumMod val="60000"/>
                    <a:lumOff val="40000"/>
                  </a:schemeClr>
                </a:solidFill>
              </a:rPr>
              <a:t>об'єктами</a:t>
            </a:r>
            <a:r>
              <a:rPr lang="ru-RU" dirty="0">
                <a:solidFill>
                  <a:schemeClr val="tx2">
                    <a:lumMod val="60000"/>
                    <a:lumOff val="40000"/>
                  </a:schemeClr>
                </a:solidFill>
              </a:rPr>
              <a:t> Метагалактики є </a:t>
            </a:r>
            <a:r>
              <a:rPr lang="ru-RU" dirty="0" err="1">
                <a:solidFill>
                  <a:schemeClr val="tx2">
                    <a:lumMod val="60000"/>
                    <a:lumOff val="40000"/>
                  </a:schemeClr>
                </a:solidFill>
              </a:rPr>
              <a:t>зоряні</a:t>
            </a:r>
            <a:r>
              <a:rPr lang="ru-RU" dirty="0">
                <a:solidFill>
                  <a:schemeClr val="tx2">
                    <a:lumMod val="60000"/>
                    <a:lumOff val="40000"/>
                  </a:schemeClr>
                </a:solidFill>
              </a:rPr>
              <a:t> </a:t>
            </a:r>
            <a:r>
              <a:rPr lang="ru-RU" dirty="0" err="1">
                <a:solidFill>
                  <a:schemeClr val="tx2">
                    <a:lumMod val="60000"/>
                    <a:lumOff val="40000"/>
                  </a:schemeClr>
                </a:solidFill>
              </a:rPr>
              <a:t>системи</a:t>
            </a:r>
            <a:r>
              <a:rPr lang="ru-RU" dirty="0">
                <a:solidFill>
                  <a:schemeClr val="tx2">
                    <a:lumMod val="60000"/>
                    <a:lumOff val="40000"/>
                  </a:schemeClr>
                </a:solidFill>
              </a:rPr>
              <a:t>, </a:t>
            </a:r>
            <a:r>
              <a:rPr lang="ru-RU" dirty="0" err="1">
                <a:solidFill>
                  <a:schemeClr val="tx2">
                    <a:lumMod val="60000"/>
                    <a:lumOff val="40000"/>
                  </a:schemeClr>
                </a:solidFill>
              </a:rPr>
              <a:t>або</a:t>
            </a:r>
            <a:r>
              <a:rPr lang="ru-RU" dirty="0">
                <a:solidFill>
                  <a:schemeClr val="tx2">
                    <a:lumMod val="60000"/>
                    <a:lumOff val="40000"/>
                  </a:schemeClr>
                </a:solidFill>
              </a:rPr>
              <a:t> галактики. </a:t>
            </a:r>
            <a:r>
              <a:rPr lang="ru-RU" dirty="0" err="1">
                <a:solidFill>
                  <a:schemeClr val="tx2">
                    <a:lumMod val="60000"/>
                    <a:lumOff val="40000"/>
                  </a:schemeClr>
                </a:solidFill>
              </a:rPr>
              <a:t>Кожна</a:t>
            </a:r>
            <a:r>
              <a:rPr lang="ru-RU" dirty="0">
                <a:solidFill>
                  <a:schemeClr val="tx2">
                    <a:lumMod val="60000"/>
                    <a:lumOff val="40000"/>
                  </a:schemeClr>
                </a:solidFill>
              </a:rPr>
              <a:t> галактика — </a:t>
            </a:r>
            <a:r>
              <a:rPr lang="ru-RU" dirty="0" err="1">
                <a:solidFill>
                  <a:schemeClr val="tx2">
                    <a:lumMod val="60000"/>
                    <a:lumOff val="40000"/>
                  </a:schemeClr>
                </a:solidFill>
              </a:rPr>
              <a:t>це</a:t>
            </a:r>
            <a:r>
              <a:rPr lang="ru-RU" dirty="0">
                <a:solidFill>
                  <a:schemeClr val="tx2">
                    <a:lumMod val="60000"/>
                    <a:lumOff val="40000"/>
                  </a:schemeClr>
                </a:solidFill>
              </a:rPr>
              <a:t> </a:t>
            </a:r>
            <a:r>
              <a:rPr lang="ru-RU" dirty="0" err="1">
                <a:solidFill>
                  <a:schemeClr val="tx2">
                    <a:lumMod val="60000"/>
                    <a:lumOff val="40000"/>
                  </a:schemeClr>
                </a:solidFill>
              </a:rPr>
              <a:t>величезне</a:t>
            </a:r>
            <a:r>
              <a:rPr lang="ru-RU" dirty="0">
                <a:solidFill>
                  <a:schemeClr val="tx2">
                    <a:lumMod val="60000"/>
                    <a:lumOff val="40000"/>
                  </a:schemeClr>
                </a:solidFill>
              </a:rPr>
              <a:t>, до 100 —150 млрд., </a:t>
            </a:r>
            <a:r>
              <a:rPr lang="ru-RU" dirty="0" err="1">
                <a:solidFill>
                  <a:schemeClr val="tx2">
                    <a:lumMod val="60000"/>
                    <a:lumOff val="40000"/>
                  </a:schemeClr>
                </a:solidFill>
              </a:rPr>
              <a:t>скупчення</a:t>
            </a:r>
            <a:r>
              <a:rPr lang="ru-RU" dirty="0">
                <a:solidFill>
                  <a:schemeClr val="tx2">
                    <a:lumMod val="60000"/>
                    <a:lumOff val="40000"/>
                  </a:schemeClr>
                </a:solidFill>
              </a:rPr>
              <a:t> </a:t>
            </a:r>
            <a:r>
              <a:rPr lang="ru-RU" dirty="0" err="1">
                <a:solidFill>
                  <a:schemeClr val="tx2">
                    <a:lumMod val="60000"/>
                    <a:lumOff val="40000"/>
                  </a:schemeClr>
                </a:solidFill>
              </a:rPr>
              <a:t>зірок</a:t>
            </a:r>
            <a:r>
              <a:rPr lang="ru-RU" dirty="0">
                <a:solidFill>
                  <a:schemeClr val="tx2">
                    <a:lumMod val="60000"/>
                    <a:lumOff val="40000"/>
                  </a:schemeClr>
                </a:solidFill>
              </a:rPr>
              <a:t>, </a:t>
            </a:r>
            <a:r>
              <a:rPr lang="ru-RU" dirty="0" err="1">
                <a:solidFill>
                  <a:schemeClr val="tx2">
                    <a:lumMod val="60000"/>
                    <a:lumOff val="40000"/>
                  </a:schemeClr>
                </a:solidFill>
              </a:rPr>
              <a:t>які</a:t>
            </a:r>
            <a:r>
              <a:rPr lang="ru-RU" dirty="0">
                <a:solidFill>
                  <a:schemeClr val="tx2">
                    <a:lumMod val="60000"/>
                    <a:lumOff val="40000"/>
                  </a:schemeClr>
                </a:solidFill>
              </a:rPr>
              <a:t> </a:t>
            </a:r>
            <a:r>
              <a:rPr lang="ru-RU" dirty="0" err="1">
                <a:solidFill>
                  <a:schemeClr val="tx2">
                    <a:lumMod val="60000"/>
                    <a:lumOff val="40000"/>
                  </a:schemeClr>
                </a:solidFill>
              </a:rPr>
              <a:t>утворюють</a:t>
            </a:r>
            <a:r>
              <a:rPr lang="ru-RU" dirty="0">
                <a:solidFill>
                  <a:schemeClr val="tx2">
                    <a:lumMod val="60000"/>
                    <a:lumOff val="40000"/>
                  </a:schemeClr>
                </a:solidFill>
              </a:rPr>
              <a:t> </a:t>
            </a:r>
            <a:r>
              <a:rPr lang="ru-RU" dirty="0" err="1">
                <a:solidFill>
                  <a:schemeClr val="tx2">
                    <a:lumMod val="60000"/>
                    <a:lumOff val="40000"/>
                  </a:schemeClr>
                </a:solidFill>
              </a:rPr>
              <a:t>різні</a:t>
            </a:r>
            <a:r>
              <a:rPr lang="ru-RU" dirty="0">
                <a:solidFill>
                  <a:schemeClr val="tx2">
                    <a:lumMod val="60000"/>
                    <a:lumOff val="40000"/>
                  </a:schemeClr>
                </a:solidFill>
              </a:rPr>
              <a:t> за величиною і формою </a:t>
            </a:r>
            <a:r>
              <a:rPr lang="ru-RU" dirty="0" err="1">
                <a:solidFill>
                  <a:schemeClr val="tx2">
                    <a:lumMod val="60000"/>
                    <a:lumOff val="40000"/>
                  </a:schemeClr>
                </a:solidFill>
              </a:rPr>
              <a:t>зоряні</a:t>
            </a:r>
            <a:r>
              <a:rPr lang="ru-RU" dirty="0">
                <a:solidFill>
                  <a:schemeClr val="tx2">
                    <a:lumMod val="60000"/>
                    <a:lumOff val="40000"/>
                  </a:schemeClr>
                </a:solidFill>
              </a:rPr>
              <a:t> </a:t>
            </a:r>
            <a:r>
              <a:rPr lang="ru-RU" dirty="0" err="1">
                <a:solidFill>
                  <a:schemeClr val="tx2">
                    <a:lumMod val="60000"/>
                    <a:lumOff val="40000"/>
                  </a:schemeClr>
                </a:solidFill>
              </a:rPr>
              <a:t>системи</a:t>
            </a:r>
            <a:r>
              <a:rPr lang="ru-RU" dirty="0">
                <a:solidFill>
                  <a:schemeClr val="tx2">
                    <a:lumMod val="60000"/>
                    <a:lumOff val="40000"/>
                  </a:schemeClr>
                </a:solidFill>
              </a:rPr>
              <a:t>. До </a:t>
            </a:r>
            <a:r>
              <a:rPr lang="ru-RU" dirty="0" err="1">
                <a:solidFill>
                  <a:schemeClr val="tx2">
                    <a:lumMod val="60000"/>
                    <a:lumOff val="40000"/>
                  </a:schemeClr>
                </a:solidFill>
              </a:rPr>
              <a:t>однієї</a:t>
            </a:r>
            <a:r>
              <a:rPr lang="ru-RU" dirty="0">
                <a:solidFill>
                  <a:schemeClr val="tx2">
                    <a:lumMod val="60000"/>
                    <a:lumOff val="40000"/>
                  </a:schemeClr>
                </a:solidFill>
              </a:rPr>
              <a:t> з таких галактик, яка одержала </a:t>
            </a:r>
            <a:r>
              <a:rPr lang="ru-RU" dirty="0" err="1">
                <a:solidFill>
                  <a:schemeClr val="tx2">
                    <a:lumMod val="60000"/>
                    <a:lumOff val="40000"/>
                  </a:schemeClr>
                </a:solidFill>
              </a:rPr>
              <a:t>назву</a:t>
            </a:r>
            <a:r>
              <a:rPr lang="ru-RU" dirty="0">
                <a:solidFill>
                  <a:schemeClr val="tx2">
                    <a:lumMod val="60000"/>
                    <a:lumOff val="40000"/>
                  </a:schemeClr>
                </a:solidFill>
              </a:rPr>
              <a:t> </a:t>
            </a:r>
            <a:r>
              <a:rPr lang="ru-RU" dirty="0" err="1">
                <a:solidFill>
                  <a:schemeClr val="tx2">
                    <a:lumMod val="60000"/>
                    <a:lumOff val="40000"/>
                  </a:schemeClr>
                </a:solidFill>
              </a:rPr>
              <a:t>Нашої</a:t>
            </a:r>
            <a:r>
              <a:rPr lang="ru-RU" dirty="0">
                <a:solidFill>
                  <a:schemeClr val="tx2">
                    <a:lumMod val="60000"/>
                    <a:lumOff val="40000"/>
                  </a:schemeClr>
                </a:solidFill>
              </a:rPr>
              <a:t> Галактики, належать Земля і </a:t>
            </a:r>
            <a:r>
              <a:rPr lang="ru-RU" dirty="0" err="1">
                <a:solidFill>
                  <a:schemeClr val="tx2">
                    <a:lumMod val="60000"/>
                    <a:lumOff val="40000"/>
                  </a:schemeClr>
                </a:solidFill>
              </a:rPr>
              <a:t>Сонце</a:t>
            </a:r>
            <a:r>
              <a:rPr lang="ru-RU" dirty="0">
                <a:solidFill>
                  <a:schemeClr val="tx2">
                    <a:lumMod val="60000"/>
                    <a:lumOff val="40000"/>
                  </a:schemeClr>
                </a:solidFill>
              </a:rPr>
              <a:t>. </a:t>
            </a:r>
            <a:r>
              <a:rPr lang="ru-RU" dirty="0" err="1">
                <a:solidFill>
                  <a:schemeClr val="tx2">
                    <a:lumMod val="60000"/>
                    <a:lumOff val="40000"/>
                  </a:schemeClr>
                </a:solidFill>
              </a:rPr>
              <a:t>Інші</a:t>
            </a:r>
            <a:r>
              <a:rPr lang="ru-RU" dirty="0">
                <a:solidFill>
                  <a:schemeClr val="tx2">
                    <a:lumMod val="60000"/>
                    <a:lumOff val="40000"/>
                  </a:schemeClr>
                </a:solidFill>
              </a:rPr>
              <a:t> галактики </a:t>
            </a:r>
            <a:r>
              <a:rPr lang="ru-RU" dirty="0" err="1">
                <a:solidFill>
                  <a:schemeClr val="tx2">
                    <a:lumMod val="60000"/>
                    <a:lumOff val="40000"/>
                  </a:schemeClr>
                </a:solidFill>
              </a:rPr>
              <a:t>мають</a:t>
            </a:r>
            <a:r>
              <a:rPr lang="ru-RU" dirty="0">
                <a:solidFill>
                  <a:schemeClr val="tx2">
                    <a:lumMod val="60000"/>
                    <a:lumOff val="40000"/>
                  </a:schemeClr>
                </a:solidFill>
              </a:rPr>
              <a:t> </a:t>
            </a:r>
            <a:r>
              <a:rPr lang="ru-RU" dirty="0" err="1">
                <a:solidFill>
                  <a:schemeClr val="tx2">
                    <a:lumMod val="60000"/>
                    <a:lumOff val="40000"/>
                  </a:schemeClr>
                </a:solidFill>
              </a:rPr>
              <a:t>вигляд</a:t>
            </a:r>
            <a:r>
              <a:rPr lang="ru-RU" dirty="0">
                <a:solidFill>
                  <a:schemeClr val="tx2">
                    <a:lumMod val="60000"/>
                    <a:lumOff val="40000"/>
                  </a:schemeClr>
                </a:solidFill>
              </a:rPr>
              <a:t> невеликих </a:t>
            </a:r>
            <a:r>
              <a:rPr lang="ru-RU" dirty="0" err="1">
                <a:solidFill>
                  <a:schemeClr val="tx2">
                    <a:lumMod val="60000"/>
                    <a:lumOff val="40000"/>
                  </a:schemeClr>
                </a:solidFill>
              </a:rPr>
              <a:t>плям</a:t>
            </a:r>
            <a:r>
              <a:rPr lang="ru-RU" dirty="0">
                <a:solidFill>
                  <a:schemeClr val="tx2">
                    <a:lumMod val="60000"/>
                    <a:lumOff val="40000"/>
                  </a:schemeClr>
                </a:solidFill>
              </a:rPr>
              <a:t> </a:t>
            </a:r>
            <a:r>
              <a:rPr lang="ru-RU" dirty="0" err="1">
                <a:solidFill>
                  <a:schemeClr val="tx2">
                    <a:lumMod val="60000"/>
                    <a:lumOff val="40000"/>
                  </a:schemeClr>
                </a:solidFill>
              </a:rPr>
              <a:t>еліптичної</a:t>
            </a:r>
            <a:r>
              <a:rPr lang="ru-RU" dirty="0">
                <a:solidFill>
                  <a:schemeClr val="tx2">
                    <a:lumMod val="60000"/>
                    <a:lumOff val="40000"/>
                  </a:schemeClr>
                </a:solidFill>
              </a:rPr>
              <a:t>, </a:t>
            </a:r>
            <a:r>
              <a:rPr lang="ru-RU" dirty="0" err="1">
                <a:solidFill>
                  <a:schemeClr val="tx2">
                    <a:lumMod val="60000"/>
                    <a:lumOff val="40000"/>
                  </a:schemeClr>
                </a:solidFill>
              </a:rPr>
              <a:t>спіральної</a:t>
            </a:r>
            <a:r>
              <a:rPr lang="ru-RU" dirty="0">
                <a:solidFill>
                  <a:schemeClr val="tx2">
                    <a:lumMod val="60000"/>
                    <a:lumOff val="40000"/>
                  </a:schemeClr>
                </a:solidFill>
              </a:rPr>
              <a:t> </a:t>
            </a:r>
            <a:r>
              <a:rPr lang="ru-RU" dirty="0" err="1">
                <a:solidFill>
                  <a:schemeClr val="tx2">
                    <a:lumMod val="60000"/>
                    <a:lumOff val="40000"/>
                  </a:schemeClr>
                </a:solidFill>
              </a:rPr>
              <a:t>або</a:t>
            </a:r>
            <a:r>
              <a:rPr lang="ru-RU" dirty="0">
                <a:solidFill>
                  <a:schemeClr val="tx2">
                    <a:lumMod val="60000"/>
                    <a:lumOff val="40000"/>
                  </a:schemeClr>
                </a:solidFill>
              </a:rPr>
              <a:t> </a:t>
            </a:r>
            <a:r>
              <a:rPr lang="ru-RU" dirty="0" err="1">
                <a:solidFill>
                  <a:schemeClr val="tx2">
                    <a:lumMod val="60000"/>
                    <a:lumOff val="40000"/>
                  </a:schemeClr>
                </a:solidFill>
              </a:rPr>
              <a:t>неправильної</a:t>
            </a:r>
            <a:r>
              <a:rPr lang="ru-RU" dirty="0">
                <a:solidFill>
                  <a:schemeClr val="tx2">
                    <a:lumMod val="60000"/>
                    <a:lumOff val="40000"/>
                  </a:schemeClr>
                </a:solidFill>
              </a:rPr>
              <a:t> </a:t>
            </a:r>
            <a:r>
              <a:rPr lang="ru-RU" dirty="0" err="1">
                <a:solidFill>
                  <a:schemeClr val="tx2">
                    <a:lumMod val="60000"/>
                    <a:lumOff val="40000"/>
                  </a:schemeClr>
                </a:solidFill>
              </a:rPr>
              <a:t>форми</a:t>
            </a:r>
            <a:r>
              <a:rPr lang="ru-RU" dirty="0">
                <a:solidFill>
                  <a:schemeClr val="tx2">
                    <a:lumMod val="60000"/>
                    <a:lumOff val="40000"/>
                  </a:schemeClr>
                </a:solidFill>
              </a:rPr>
              <a:t>. </a:t>
            </a:r>
            <a:r>
              <a:rPr lang="ru-RU" dirty="0" err="1">
                <a:solidFill>
                  <a:schemeClr val="tx2">
                    <a:lumMod val="60000"/>
                    <a:lumOff val="40000"/>
                  </a:schemeClr>
                </a:solidFill>
              </a:rPr>
              <a:t>їх</a:t>
            </a:r>
            <a:r>
              <a:rPr lang="ru-RU" dirty="0">
                <a:solidFill>
                  <a:schemeClr val="tx2">
                    <a:lumMod val="60000"/>
                    <a:lumOff val="40000"/>
                  </a:schemeClr>
                </a:solidFill>
              </a:rPr>
              <a:t> </a:t>
            </a:r>
            <a:r>
              <a:rPr lang="ru-RU" dirty="0" err="1">
                <a:solidFill>
                  <a:schemeClr val="tx2">
                    <a:lumMod val="60000"/>
                    <a:lumOff val="40000"/>
                  </a:schemeClr>
                </a:solidFill>
              </a:rPr>
              <a:t>ще</a:t>
            </a:r>
            <a:r>
              <a:rPr lang="ru-RU" dirty="0">
                <a:solidFill>
                  <a:schemeClr val="tx2">
                    <a:lumMod val="60000"/>
                    <a:lumOff val="40000"/>
                  </a:schemeClr>
                </a:solidFill>
              </a:rPr>
              <a:t> </a:t>
            </a:r>
            <a:r>
              <a:rPr lang="ru-RU" dirty="0" err="1">
                <a:solidFill>
                  <a:schemeClr val="tx2">
                    <a:lumMod val="60000"/>
                    <a:lumOff val="40000"/>
                  </a:schemeClr>
                </a:solidFill>
              </a:rPr>
              <a:t>називають</a:t>
            </a:r>
            <a:r>
              <a:rPr lang="ru-RU" dirty="0">
                <a:solidFill>
                  <a:schemeClr val="tx2">
                    <a:lumMod val="60000"/>
                    <a:lumOff val="40000"/>
                  </a:schemeClr>
                </a:solidFill>
              </a:rPr>
              <a:t> </a:t>
            </a:r>
            <a:r>
              <a:rPr lang="ru-RU" dirty="0" err="1">
                <a:solidFill>
                  <a:schemeClr val="tx2">
                    <a:lumMod val="60000"/>
                    <a:lumOff val="40000"/>
                  </a:schemeClr>
                </a:solidFill>
              </a:rPr>
              <a:t>позагалактичними</a:t>
            </a:r>
            <a:r>
              <a:rPr lang="ru-RU" dirty="0">
                <a:solidFill>
                  <a:schemeClr val="tx2">
                    <a:lumMod val="60000"/>
                    <a:lumOff val="40000"/>
                  </a:schemeClr>
                </a:solidFill>
              </a:rPr>
              <a:t> туманностями.</a:t>
            </a:r>
          </a:p>
        </p:txBody>
      </p:sp>
      <p:pic>
        <p:nvPicPr>
          <p:cNvPr id="4098" name="Picture 2" descr="C:\Users\ALLA\Desktop\презента\1\galaxy11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1" y="4726462"/>
            <a:ext cx="3816423" cy="239524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LLA\Desktop\презента\1\be3e417a749ef4f027561227f8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4726463"/>
            <a:ext cx="3273051" cy="2377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88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Effect transition="in" filter="fade">
                                      <p:cBhvr>
                                        <p:cTn id="14" dur="500"/>
                                        <p:tgtEl>
                                          <p:spTgt spid="4098"/>
                                        </p:tgtEl>
                                      </p:cBhvr>
                                    </p:animEffect>
                                  </p:childTnLst>
                                </p:cTn>
                              </p:par>
                              <p:par>
                                <p:cTn id="15" presetID="53" presetClass="entr" presetSubtype="16" fill="hold" nodeType="withEffect">
                                  <p:stCondLst>
                                    <p:cond delay="0"/>
                                  </p:stCondLst>
                                  <p:childTnLst>
                                    <p:set>
                                      <p:cBhvr>
                                        <p:cTn id="16" dur="1" fill="hold">
                                          <p:stCondLst>
                                            <p:cond delay="0"/>
                                          </p:stCondLst>
                                        </p:cTn>
                                        <p:tgtEl>
                                          <p:spTgt spid="4099"/>
                                        </p:tgtEl>
                                        <p:attrNameLst>
                                          <p:attrName>style.visibility</p:attrName>
                                        </p:attrNameLst>
                                      </p:cBhvr>
                                      <p:to>
                                        <p:strVal val="visible"/>
                                      </p:to>
                                    </p:set>
                                    <p:anim calcmode="lin" valueType="num">
                                      <p:cBhvr>
                                        <p:cTn id="17" dur="500" fill="hold"/>
                                        <p:tgtEl>
                                          <p:spTgt spid="4099"/>
                                        </p:tgtEl>
                                        <p:attrNameLst>
                                          <p:attrName>ppt_w</p:attrName>
                                        </p:attrNameLst>
                                      </p:cBhvr>
                                      <p:tavLst>
                                        <p:tav tm="0">
                                          <p:val>
                                            <p:fltVal val="0"/>
                                          </p:val>
                                        </p:tav>
                                        <p:tav tm="100000">
                                          <p:val>
                                            <p:strVal val="#ppt_w"/>
                                          </p:val>
                                        </p:tav>
                                      </p:tavLst>
                                    </p:anim>
                                    <p:anim calcmode="lin" valueType="num">
                                      <p:cBhvr>
                                        <p:cTn id="18" dur="500" fill="hold"/>
                                        <p:tgtEl>
                                          <p:spTgt spid="4099"/>
                                        </p:tgtEl>
                                        <p:attrNameLst>
                                          <p:attrName>ppt_h</p:attrName>
                                        </p:attrNameLst>
                                      </p:cBhvr>
                                      <p:tavLst>
                                        <p:tav tm="0">
                                          <p:val>
                                            <p:fltVal val="0"/>
                                          </p:val>
                                        </p:tav>
                                        <p:tav tm="100000">
                                          <p:val>
                                            <p:strVal val="#ppt_h"/>
                                          </p:val>
                                        </p:tav>
                                      </p:tavLst>
                                    </p:anim>
                                    <p:animEffect transition="in" filter="fade">
                                      <p:cBhvr>
                                        <p:cTn id="19"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A\Desktop\презента\1\17927_html_m51cf6ba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66139"/>
            <a:ext cx="9753601" cy="727280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363272" cy="1282154"/>
          </a:xfrm>
        </p:spPr>
        <p:txBody>
          <a:bodyPr>
            <a:normAutofit/>
            <a:scene3d>
              <a:camera prst="orthographicFront"/>
              <a:lightRig rig="threePt" dir="t"/>
            </a:scene3d>
            <a:sp3d extrusionH="57150">
              <a:bevelT w="38100" h="38100"/>
            </a:sp3d>
          </a:bodyPr>
          <a:lstStyle/>
          <a:p>
            <a:r>
              <a:rPr lang="uk-UA" sz="6600" dirty="0" smtClean="0">
                <a:solidFill>
                  <a:schemeClr val="accent1">
                    <a:lumMod val="50000"/>
                  </a:schemeClr>
                </a:solidFill>
                <a:effectLst>
                  <a:outerShdw blurRad="38100" dist="38100" dir="2700000" algn="tl">
                    <a:srgbClr val="000000">
                      <a:alpha val="43137"/>
                    </a:srgbClr>
                  </a:outerShdw>
                  <a:reflection blurRad="6350" stA="55000" endA="300" endPos="45500" dir="5400000" sy="-100000" algn="bl" rotWithShape="0"/>
                </a:effectLst>
              </a:rPr>
              <a:t>Будова всесвіту</a:t>
            </a:r>
            <a:endParaRPr lang="uk-UA" sz="6600" dirty="0">
              <a:solidFill>
                <a:schemeClr val="accent1">
                  <a:lumMod val="50000"/>
                </a:schemeClr>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3" name="Объект 2"/>
          <p:cNvSpPr>
            <a:spLocks noGrp="1"/>
          </p:cNvSpPr>
          <p:nvPr>
            <p:ph idx="1"/>
          </p:nvPr>
        </p:nvSpPr>
        <p:spPr>
          <a:xfrm>
            <a:off x="457200" y="1600200"/>
            <a:ext cx="8229600" cy="4781128"/>
          </a:xfrm>
        </p:spPr>
        <p:txBody>
          <a:bodyPr>
            <a:normAutofit lnSpcReduction="10000"/>
          </a:bodyPr>
          <a:lstStyle/>
          <a:p>
            <a:pPr marL="0" indent="0">
              <a:buNone/>
            </a:pPr>
            <a:r>
              <a:rPr lang="ru-RU" dirty="0">
                <a:solidFill>
                  <a:schemeClr val="tx2">
                    <a:lumMod val="60000"/>
                    <a:lumOff val="40000"/>
                  </a:schemeClr>
                </a:solidFill>
              </a:rPr>
              <a:t>У </a:t>
            </a:r>
            <a:r>
              <a:rPr lang="ru-RU" dirty="0" err="1">
                <a:solidFill>
                  <a:schemeClr val="tx2">
                    <a:lumMod val="60000"/>
                    <a:lumOff val="40000"/>
                  </a:schemeClr>
                </a:solidFill>
              </a:rPr>
              <a:t>безкраїх</a:t>
            </a:r>
            <a:r>
              <a:rPr lang="ru-RU" dirty="0">
                <a:solidFill>
                  <a:schemeClr val="tx2">
                    <a:lumMod val="60000"/>
                    <a:lumOff val="40000"/>
                  </a:schemeClr>
                </a:solidFill>
              </a:rPr>
              <a:t> просторах Метагалактики </a:t>
            </a:r>
            <a:r>
              <a:rPr lang="ru-RU" dirty="0" err="1">
                <a:solidFill>
                  <a:schemeClr val="tx2">
                    <a:lumMod val="60000"/>
                    <a:lumOff val="40000"/>
                  </a:schemeClr>
                </a:solidFill>
              </a:rPr>
              <a:t>виявлено</a:t>
            </a:r>
            <a:r>
              <a:rPr lang="ru-RU" dirty="0">
                <a:solidFill>
                  <a:schemeClr val="tx2">
                    <a:lumMod val="60000"/>
                    <a:lumOff val="40000"/>
                  </a:schemeClr>
                </a:solidFill>
              </a:rPr>
              <a:t> </a:t>
            </a:r>
            <a:r>
              <a:rPr lang="ru-RU" dirty="0" err="1">
                <a:solidFill>
                  <a:schemeClr val="tx2">
                    <a:lumMod val="60000"/>
                    <a:lumOff val="40000"/>
                  </a:schemeClr>
                </a:solidFill>
              </a:rPr>
              <a:t>більше</a:t>
            </a:r>
            <a:r>
              <a:rPr lang="ru-RU" dirty="0">
                <a:solidFill>
                  <a:schemeClr val="tx2">
                    <a:lumMod val="60000"/>
                    <a:lumOff val="40000"/>
                  </a:schemeClr>
                </a:solidFill>
              </a:rPr>
              <a:t> </a:t>
            </a:r>
            <a:r>
              <a:rPr lang="ru-RU" dirty="0" err="1">
                <a:solidFill>
                  <a:schemeClr val="tx2">
                    <a:lumMod val="60000"/>
                    <a:lumOff val="40000"/>
                  </a:schemeClr>
                </a:solidFill>
              </a:rPr>
              <a:t>мільярда</a:t>
            </a:r>
            <a:r>
              <a:rPr lang="ru-RU" dirty="0">
                <a:solidFill>
                  <a:schemeClr val="tx2">
                    <a:lumMod val="60000"/>
                    <a:lumOff val="40000"/>
                  </a:schemeClr>
                </a:solidFill>
              </a:rPr>
              <a:t> галактик. </a:t>
            </a:r>
            <a:r>
              <a:rPr lang="ru-RU" dirty="0" err="1">
                <a:solidFill>
                  <a:schemeClr val="tx2">
                    <a:lumMod val="60000"/>
                    <a:lumOff val="40000"/>
                  </a:schemeClr>
                </a:solidFill>
              </a:rPr>
              <a:t>Деякі</a:t>
            </a:r>
            <a:r>
              <a:rPr lang="ru-RU" dirty="0">
                <a:solidFill>
                  <a:schemeClr val="tx2">
                    <a:lumMod val="60000"/>
                    <a:lumOff val="40000"/>
                  </a:schemeClr>
                </a:solidFill>
              </a:rPr>
              <a:t> з них є </a:t>
            </a:r>
            <a:r>
              <a:rPr lang="ru-RU" dirty="0" err="1">
                <a:solidFill>
                  <a:schemeClr val="tx2">
                    <a:lumMod val="60000"/>
                    <a:lumOff val="40000"/>
                  </a:schemeClr>
                </a:solidFill>
              </a:rPr>
              <a:t>потужними</a:t>
            </a:r>
            <a:r>
              <a:rPr lang="ru-RU" dirty="0">
                <a:solidFill>
                  <a:schemeClr val="tx2">
                    <a:lumMod val="60000"/>
                    <a:lumOff val="40000"/>
                  </a:schemeClr>
                </a:solidFill>
              </a:rPr>
              <a:t> </a:t>
            </a:r>
            <a:r>
              <a:rPr lang="ru-RU" dirty="0" err="1">
                <a:solidFill>
                  <a:schemeClr val="tx2">
                    <a:lumMod val="60000"/>
                    <a:lumOff val="40000"/>
                  </a:schemeClr>
                </a:solidFill>
              </a:rPr>
              <a:t>джерелами</a:t>
            </a:r>
            <a:r>
              <a:rPr lang="ru-RU" dirty="0">
                <a:solidFill>
                  <a:schemeClr val="tx2">
                    <a:lumMod val="60000"/>
                    <a:lumOff val="40000"/>
                  </a:schemeClr>
                </a:solidFill>
              </a:rPr>
              <a:t> </a:t>
            </a:r>
            <a:r>
              <a:rPr lang="ru-RU" dirty="0" err="1">
                <a:solidFill>
                  <a:schemeClr val="tx2">
                    <a:lumMod val="60000"/>
                    <a:lumOff val="40000"/>
                  </a:schemeClr>
                </a:solidFill>
              </a:rPr>
              <a:t>радіовипромінювання</a:t>
            </a:r>
            <a:r>
              <a:rPr lang="ru-RU" dirty="0">
                <a:solidFill>
                  <a:schemeClr val="tx2">
                    <a:lumMod val="60000"/>
                    <a:lumOff val="40000"/>
                  </a:schemeClr>
                </a:solidFill>
              </a:rPr>
              <a:t>. </a:t>
            </a:r>
            <a:r>
              <a:rPr lang="ru-RU" dirty="0" err="1">
                <a:solidFill>
                  <a:schemeClr val="tx2">
                    <a:lumMod val="60000"/>
                    <a:lumOff val="40000"/>
                  </a:schemeClr>
                </a:solidFill>
              </a:rPr>
              <a:t>Це</a:t>
            </a:r>
            <a:r>
              <a:rPr lang="ru-RU" dirty="0">
                <a:solidFill>
                  <a:schemeClr val="tx2">
                    <a:lumMod val="60000"/>
                    <a:lumOff val="40000"/>
                  </a:schemeClr>
                </a:solidFill>
              </a:rPr>
              <a:t> так </a:t>
            </a:r>
            <a:r>
              <a:rPr lang="ru-RU" dirty="0" err="1">
                <a:solidFill>
                  <a:schemeClr val="tx2">
                    <a:lumMod val="60000"/>
                    <a:lumOff val="40000"/>
                  </a:schemeClr>
                </a:solidFill>
              </a:rPr>
              <a:t>звані</a:t>
            </a:r>
            <a:r>
              <a:rPr lang="ru-RU" dirty="0">
                <a:solidFill>
                  <a:schemeClr val="tx2">
                    <a:lumMod val="60000"/>
                    <a:lumOff val="40000"/>
                  </a:schemeClr>
                </a:solidFill>
              </a:rPr>
              <a:t> </a:t>
            </a:r>
            <a:r>
              <a:rPr lang="ru-RU" dirty="0" err="1">
                <a:solidFill>
                  <a:schemeClr val="tx2">
                    <a:lumMod val="60000"/>
                    <a:lumOff val="40000"/>
                  </a:schemeClr>
                </a:solidFill>
              </a:rPr>
              <a:t>радіогалактики</a:t>
            </a:r>
            <a:r>
              <a:rPr lang="ru-RU" dirty="0">
                <a:solidFill>
                  <a:schemeClr val="tx2">
                    <a:lumMod val="60000"/>
                    <a:lumOff val="40000"/>
                  </a:schemeClr>
                </a:solidFill>
              </a:rPr>
              <a:t>. </a:t>
            </a:r>
            <a:r>
              <a:rPr lang="ru-RU" dirty="0" err="1">
                <a:solidFill>
                  <a:schemeClr val="tx2">
                    <a:lumMod val="60000"/>
                    <a:lumOff val="40000"/>
                  </a:schemeClr>
                </a:solidFill>
              </a:rPr>
              <a:t>Найбільш</a:t>
            </a:r>
            <a:r>
              <a:rPr lang="ru-RU" dirty="0">
                <a:solidFill>
                  <a:schemeClr val="tx2">
                    <a:lumMod val="60000"/>
                    <a:lumOff val="40000"/>
                  </a:schemeClr>
                </a:solidFill>
              </a:rPr>
              <a:t> </a:t>
            </a:r>
            <a:r>
              <a:rPr lang="ru-RU" dirty="0" err="1">
                <a:solidFill>
                  <a:schemeClr val="tx2">
                    <a:lumMod val="60000"/>
                    <a:lumOff val="40000"/>
                  </a:schemeClr>
                </a:solidFill>
              </a:rPr>
              <a:t>далекі</a:t>
            </a:r>
            <a:r>
              <a:rPr lang="ru-RU" dirty="0">
                <a:solidFill>
                  <a:schemeClr val="tx2">
                    <a:lumMod val="60000"/>
                    <a:lumOff val="40000"/>
                  </a:schemeClr>
                </a:solidFill>
              </a:rPr>
              <a:t> </a:t>
            </a:r>
            <a:r>
              <a:rPr lang="ru-RU" dirty="0" err="1">
                <a:solidFill>
                  <a:schemeClr val="tx2">
                    <a:lumMod val="60000"/>
                    <a:lumOff val="40000"/>
                  </a:schemeClr>
                </a:solidFill>
              </a:rPr>
              <a:t>небесні</a:t>
            </a:r>
            <a:r>
              <a:rPr lang="ru-RU" dirty="0">
                <a:solidFill>
                  <a:schemeClr val="tx2">
                    <a:lumMod val="60000"/>
                    <a:lumOff val="40000"/>
                  </a:schemeClr>
                </a:solidFill>
              </a:rPr>
              <a:t> </a:t>
            </a:r>
            <a:r>
              <a:rPr lang="ru-RU" dirty="0" err="1">
                <a:solidFill>
                  <a:schemeClr val="tx2">
                    <a:lumMod val="60000"/>
                    <a:lumOff val="40000"/>
                  </a:schemeClr>
                </a:solidFill>
              </a:rPr>
              <a:t>тіла</a:t>
            </a:r>
            <a:r>
              <a:rPr lang="ru-RU" dirty="0">
                <a:solidFill>
                  <a:schemeClr val="tx2">
                    <a:lumMod val="60000"/>
                    <a:lumOff val="40000"/>
                  </a:schemeClr>
                </a:solidFill>
              </a:rPr>
              <a:t>, </a:t>
            </a:r>
            <a:r>
              <a:rPr lang="ru-RU" dirty="0" err="1">
                <a:solidFill>
                  <a:schemeClr val="tx2">
                    <a:lumMod val="60000"/>
                    <a:lumOff val="40000"/>
                  </a:schemeClr>
                </a:solidFill>
              </a:rPr>
              <a:t>що</a:t>
            </a:r>
            <a:r>
              <a:rPr lang="ru-RU" dirty="0">
                <a:solidFill>
                  <a:schemeClr val="tx2">
                    <a:lumMod val="60000"/>
                    <a:lumOff val="40000"/>
                  </a:schemeClr>
                </a:solidFill>
              </a:rPr>
              <a:t> </a:t>
            </a:r>
            <a:r>
              <a:rPr lang="ru-RU" dirty="0" err="1">
                <a:solidFill>
                  <a:schemeClr val="tx2">
                    <a:lumMod val="60000"/>
                    <a:lumOff val="40000"/>
                  </a:schemeClr>
                </a:solidFill>
              </a:rPr>
              <a:t>випромінюють</a:t>
            </a:r>
            <a:r>
              <a:rPr lang="ru-RU" dirty="0">
                <a:solidFill>
                  <a:schemeClr val="tx2">
                    <a:lumMod val="60000"/>
                    <a:lumOff val="40000"/>
                  </a:schemeClr>
                </a:solidFill>
              </a:rPr>
              <a:t> </a:t>
            </a:r>
            <a:r>
              <a:rPr lang="ru-RU" dirty="0" err="1">
                <a:solidFill>
                  <a:schemeClr val="tx2">
                    <a:lumMod val="60000"/>
                    <a:lumOff val="40000"/>
                  </a:schemeClr>
                </a:solidFill>
              </a:rPr>
              <a:t>колосальні</a:t>
            </a:r>
            <a:r>
              <a:rPr lang="ru-RU" dirty="0">
                <a:solidFill>
                  <a:schemeClr val="tx2">
                    <a:lumMod val="60000"/>
                    <a:lumOff val="40000"/>
                  </a:schemeClr>
                </a:solidFill>
              </a:rPr>
              <a:t> потоки </a:t>
            </a:r>
            <a:r>
              <a:rPr lang="ru-RU" dirty="0" err="1">
                <a:solidFill>
                  <a:schemeClr val="tx2">
                    <a:lumMod val="60000"/>
                    <a:lumOff val="40000"/>
                  </a:schemeClr>
                </a:solidFill>
              </a:rPr>
              <a:t>енергії</a:t>
            </a:r>
            <a:r>
              <a:rPr lang="ru-RU" dirty="0">
                <a:solidFill>
                  <a:schemeClr val="tx2">
                    <a:lumMod val="60000"/>
                    <a:lumOff val="40000"/>
                  </a:schemeClr>
                </a:solidFill>
              </a:rPr>
              <a:t> у </a:t>
            </a:r>
            <a:r>
              <a:rPr lang="ru-RU" dirty="0" err="1">
                <a:solidFill>
                  <a:schemeClr val="tx2">
                    <a:lumMod val="60000"/>
                    <a:lumOff val="40000"/>
                  </a:schemeClr>
                </a:solidFill>
              </a:rPr>
              <a:t>вигляді</a:t>
            </a:r>
            <a:r>
              <a:rPr lang="ru-RU" dirty="0">
                <a:solidFill>
                  <a:schemeClr val="tx2">
                    <a:lumMod val="60000"/>
                    <a:lumOff val="40000"/>
                  </a:schemeClr>
                </a:solidFill>
              </a:rPr>
              <a:t> </a:t>
            </a:r>
            <a:r>
              <a:rPr lang="ru-RU" dirty="0" err="1">
                <a:solidFill>
                  <a:schemeClr val="tx2">
                    <a:lumMod val="60000"/>
                    <a:lumOff val="40000"/>
                  </a:schemeClr>
                </a:solidFill>
              </a:rPr>
              <a:t>радіохвиль</a:t>
            </a:r>
            <a:r>
              <a:rPr lang="ru-RU" dirty="0">
                <a:solidFill>
                  <a:schemeClr val="tx2">
                    <a:lumMod val="60000"/>
                    <a:lumOff val="40000"/>
                  </a:schemeClr>
                </a:solidFill>
              </a:rPr>
              <a:t> і </a:t>
            </a:r>
            <a:r>
              <a:rPr lang="ru-RU" dirty="0" err="1">
                <a:solidFill>
                  <a:schemeClr val="tx2">
                    <a:lumMod val="60000"/>
                    <a:lumOff val="40000"/>
                  </a:schemeClr>
                </a:solidFill>
              </a:rPr>
              <a:t>світла</a:t>
            </a:r>
            <a:r>
              <a:rPr lang="ru-RU" dirty="0">
                <a:solidFill>
                  <a:schemeClr val="tx2">
                    <a:lumMod val="60000"/>
                    <a:lumOff val="40000"/>
                  </a:schemeClr>
                </a:solidFill>
              </a:rPr>
              <a:t>, </a:t>
            </a:r>
            <a:r>
              <a:rPr lang="ru-RU" dirty="0" err="1">
                <a:solidFill>
                  <a:schemeClr val="tx2">
                    <a:lumMod val="60000"/>
                    <a:lumOff val="40000"/>
                  </a:schemeClr>
                </a:solidFill>
              </a:rPr>
              <a:t>називають</a:t>
            </a:r>
            <a:r>
              <a:rPr lang="ru-RU" dirty="0">
                <a:solidFill>
                  <a:schemeClr val="tx2">
                    <a:lumMod val="60000"/>
                    <a:lumOff val="40000"/>
                  </a:schemeClr>
                </a:solidFill>
              </a:rPr>
              <a:t> квазарами. Вони </a:t>
            </a:r>
            <a:r>
              <a:rPr lang="ru-RU" dirty="0" err="1">
                <a:solidFill>
                  <a:schemeClr val="tx2">
                    <a:lumMod val="60000"/>
                    <a:lumOff val="40000"/>
                  </a:schemeClr>
                </a:solidFill>
              </a:rPr>
              <a:t>світяться</a:t>
            </a:r>
            <a:r>
              <a:rPr lang="ru-RU" dirty="0">
                <a:solidFill>
                  <a:schemeClr val="tx2">
                    <a:lumMod val="60000"/>
                    <a:lumOff val="40000"/>
                  </a:schemeClr>
                </a:solidFill>
              </a:rPr>
              <a:t> в сто </a:t>
            </a:r>
            <a:r>
              <a:rPr lang="ru-RU" dirty="0" err="1">
                <a:solidFill>
                  <a:schemeClr val="tx2">
                    <a:lumMod val="60000"/>
                    <a:lumOff val="40000"/>
                  </a:schemeClr>
                </a:solidFill>
              </a:rPr>
              <a:t>разів</a:t>
            </a:r>
            <a:r>
              <a:rPr lang="ru-RU" dirty="0">
                <a:solidFill>
                  <a:schemeClr val="tx2">
                    <a:lumMod val="60000"/>
                    <a:lumOff val="40000"/>
                  </a:schemeClr>
                </a:solidFill>
              </a:rPr>
              <a:t> </a:t>
            </a:r>
            <a:r>
              <a:rPr lang="ru-RU" dirty="0" err="1">
                <a:solidFill>
                  <a:schemeClr val="tx2">
                    <a:lumMod val="60000"/>
                    <a:lumOff val="40000"/>
                  </a:schemeClr>
                </a:solidFill>
              </a:rPr>
              <a:t>яскравіше</a:t>
            </a:r>
            <a:r>
              <a:rPr lang="ru-RU" dirty="0">
                <a:solidFill>
                  <a:schemeClr val="tx2">
                    <a:lumMod val="60000"/>
                    <a:lumOff val="40000"/>
                  </a:schemeClr>
                </a:solidFill>
              </a:rPr>
              <a:t>, </a:t>
            </a:r>
            <a:r>
              <a:rPr lang="ru-RU" dirty="0" err="1">
                <a:solidFill>
                  <a:schemeClr val="tx2">
                    <a:lumMod val="60000"/>
                    <a:lumOff val="40000"/>
                  </a:schemeClr>
                </a:solidFill>
              </a:rPr>
              <a:t>ніж</a:t>
            </a:r>
            <a:r>
              <a:rPr lang="ru-RU" dirty="0">
                <a:solidFill>
                  <a:schemeClr val="tx2">
                    <a:lumMod val="60000"/>
                    <a:lumOff val="40000"/>
                  </a:schemeClr>
                </a:solidFill>
              </a:rPr>
              <a:t> </a:t>
            </a:r>
            <a:r>
              <a:rPr lang="ru-RU" dirty="0" err="1">
                <a:solidFill>
                  <a:schemeClr val="tx2">
                    <a:lumMod val="60000"/>
                    <a:lumOff val="40000"/>
                  </a:schemeClr>
                </a:solidFill>
              </a:rPr>
              <a:t>гігантські</a:t>
            </a:r>
            <a:r>
              <a:rPr lang="ru-RU" dirty="0">
                <a:solidFill>
                  <a:schemeClr val="tx2">
                    <a:lumMod val="60000"/>
                    <a:lumOff val="40000"/>
                  </a:schemeClr>
                </a:solidFill>
              </a:rPr>
              <a:t> галактики. Природа </a:t>
            </a:r>
            <a:r>
              <a:rPr lang="ru-RU" dirty="0" err="1">
                <a:solidFill>
                  <a:schemeClr val="tx2">
                    <a:lumMod val="60000"/>
                    <a:lumOff val="40000"/>
                  </a:schemeClr>
                </a:solidFill>
              </a:rPr>
              <a:t>квазарів</a:t>
            </a:r>
            <a:r>
              <a:rPr lang="ru-RU" dirty="0">
                <a:solidFill>
                  <a:schemeClr val="tx2">
                    <a:lumMod val="60000"/>
                    <a:lumOff val="40000"/>
                  </a:schemeClr>
                </a:solidFill>
              </a:rPr>
              <a:t> </a:t>
            </a:r>
            <a:r>
              <a:rPr lang="ru-RU" dirty="0" err="1">
                <a:solidFill>
                  <a:schemeClr val="tx2">
                    <a:lumMod val="60000"/>
                    <a:lumOff val="40000"/>
                  </a:schemeClr>
                </a:solidFill>
              </a:rPr>
              <a:t>поки</a:t>
            </a:r>
            <a:r>
              <a:rPr lang="ru-RU" dirty="0">
                <a:solidFill>
                  <a:schemeClr val="tx2">
                    <a:lumMod val="60000"/>
                    <a:lumOff val="40000"/>
                  </a:schemeClr>
                </a:solidFill>
              </a:rPr>
              <a:t> </a:t>
            </a:r>
            <a:r>
              <a:rPr lang="ru-RU" dirty="0" err="1">
                <a:solidFill>
                  <a:schemeClr val="tx2">
                    <a:lumMod val="60000"/>
                    <a:lumOff val="40000"/>
                  </a:schemeClr>
                </a:solidFill>
              </a:rPr>
              <a:t>що</a:t>
            </a:r>
            <a:r>
              <a:rPr lang="ru-RU" dirty="0">
                <a:solidFill>
                  <a:schemeClr val="tx2">
                    <a:lumMod val="60000"/>
                    <a:lumOff val="40000"/>
                  </a:schemeClr>
                </a:solidFill>
              </a:rPr>
              <a:t> </a:t>
            </a:r>
            <a:r>
              <a:rPr lang="ru-RU" dirty="0" err="1">
                <a:solidFill>
                  <a:schemeClr val="tx2">
                    <a:lumMod val="60000"/>
                    <a:lumOff val="40000"/>
                  </a:schemeClr>
                </a:solidFill>
              </a:rPr>
              <a:t>залишається</a:t>
            </a:r>
            <a:r>
              <a:rPr lang="ru-RU" dirty="0">
                <a:solidFill>
                  <a:schemeClr val="tx2">
                    <a:lumMod val="60000"/>
                    <a:lumOff val="40000"/>
                  </a:schemeClr>
                </a:solidFill>
              </a:rPr>
              <a:t> </a:t>
            </a:r>
            <a:r>
              <a:rPr lang="ru-RU" dirty="0" err="1">
                <a:solidFill>
                  <a:schemeClr val="tx2">
                    <a:lumMod val="60000"/>
                    <a:lumOff val="40000"/>
                  </a:schemeClr>
                </a:solidFill>
              </a:rPr>
              <a:t>нерозгаданою</a:t>
            </a:r>
            <a:r>
              <a:rPr lang="ru-RU" dirty="0">
                <a:solidFill>
                  <a:schemeClr val="tx2">
                    <a:lumMod val="60000"/>
                    <a:lumOff val="40000"/>
                  </a:schemeClr>
                </a:solidFill>
              </a:rPr>
              <a:t>.</a:t>
            </a:r>
          </a:p>
        </p:txBody>
      </p:sp>
    </p:spTree>
    <p:extLst>
      <p:ext uri="{BB962C8B-B14F-4D97-AF65-F5344CB8AC3E}">
        <p14:creationId xmlns:p14="http://schemas.microsoft.com/office/powerpoint/2010/main" val="11008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A\Desktop\презента\1\17927_html_m51cf6ba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66139"/>
            <a:ext cx="9753601" cy="727280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363272" cy="1282154"/>
          </a:xfrm>
        </p:spPr>
        <p:txBody>
          <a:bodyPr>
            <a:normAutofit/>
            <a:scene3d>
              <a:camera prst="orthographicFront"/>
              <a:lightRig rig="threePt" dir="t"/>
            </a:scene3d>
            <a:sp3d extrusionH="57150">
              <a:bevelT w="38100" h="38100"/>
            </a:sp3d>
          </a:bodyPr>
          <a:lstStyle/>
          <a:p>
            <a:r>
              <a:rPr lang="uk-UA" sz="6600" dirty="0" smtClean="0">
                <a:solidFill>
                  <a:schemeClr val="accent1">
                    <a:lumMod val="50000"/>
                  </a:schemeClr>
                </a:solidFill>
                <a:effectLst>
                  <a:outerShdw blurRad="38100" dist="38100" dir="2700000" algn="tl">
                    <a:srgbClr val="000000">
                      <a:alpha val="43137"/>
                    </a:srgbClr>
                  </a:outerShdw>
                  <a:reflection blurRad="6350" stA="55000" endA="300" endPos="45500" dir="5400000" sy="-100000" algn="bl" rotWithShape="0"/>
                </a:effectLst>
              </a:rPr>
              <a:t>Будова всесвіту</a:t>
            </a:r>
            <a:endParaRPr lang="uk-UA" sz="6600" dirty="0">
              <a:solidFill>
                <a:schemeClr val="accent1">
                  <a:lumMod val="50000"/>
                </a:schemeClr>
              </a:solidFill>
              <a:effectLst>
                <a:outerShdw blurRad="38100" dist="38100" dir="2700000" algn="tl">
                  <a:srgbClr val="000000">
                    <a:alpha val="43137"/>
                  </a:srgbClr>
                </a:outerShdw>
                <a:reflection blurRad="6350" stA="55000" endA="300" endPos="45500" dir="5400000" sy="-100000" algn="bl" rotWithShape="0"/>
              </a:effectLst>
            </a:endParaRPr>
          </a:p>
        </p:txBody>
      </p:sp>
      <p:pic>
        <p:nvPicPr>
          <p:cNvPr id="5122" name="Picture 2" descr="C:\Users\ALLA\Desktop\презента\1\3-D-Map-of-Local-Univer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50" y="1772816"/>
            <a:ext cx="9265643" cy="468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38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ppt_w</p:attrName>
                                        </p:attrNameLst>
                                      </p:cBhvr>
                                      <p:tavLst>
                                        <p:tav tm="0" fmla="#ppt_w*sin(2.5*pi*$)">
                                          <p:val>
                                            <p:fltVal val="0"/>
                                          </p:val>
                                        </p:tav>
                                        <p:tav tm="100000">
                                          <p:val>
                                            <p:fltVal val="1"/>
                                          </p:val>
                                        </p:tav>
                                      </p:tavLst>
                                    </p:anim>
                                    <p:anim calcmode="lin" valueType="num">
                                      <p:cBhvr>
                                        <p:cTn id="9" dur="2000" fill="hold"/>
                                        <p:tgtEl>
                                          <p:spTgt spid="51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A\Desktop\презента\1\17927_html_m51cf6ba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66139"/>
            <a:ext cx="9753601" cy="727280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363272" cy="1282154"/>
          </a:xfrm>
        </p:spPr>
        <p:txBody>
          <a:bodyPr>
            <a:normAutofit/>
            <a:scene3d>
              <a:camera prst="orthographicFront"/>
              <a:lightRig rig="threePt" dir="t"/>
            </a:scene3d>
            <a:sp3d extrusionH="57150">
              <a:bevelT w="38100" h="38100"/>
            </a:sp3d>
          </a:bodyPr>
          <a:lstStyle/>
          <a:p>
            <a:r>
              <a:rPr lang="uk-UA" sz="6600" dirty="0" smtClean="0">
                <a:solidFill>
                  <a:schemeClr val="accent1">
                    <a:lumMod val="50000"/>
                  </a:schemeClr>
                </a:solidFill>
                <a:effectLst>
                  <a:outerShdw blurRad="38100" dist="38100" dir="2700000" algn="tl">
                    <a:srgbClr val="000000">
                      <a:alpha val="43137"/>
                    </a:srgbClr>
                  </a:outerShdw>
                  <a:reflection blurRad="6350" stA="55000" endA="300" endPos="45500" dir="5400000" sy="-100000" algn="bl" rotWithShape="0"/>
                </a:effectLst>
              </a:rPr>
              <a:t>Будова всесвіту</a:t>
            </a:r>
            <a:endParaRPr lang="uk-UA" sz="6600" dirty="0">
              <a:solidFill>
                <a:schemeClr val="accent1">
                  <a:lumMod val="50000"/>
                </a:schemeClr>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3" name="Объект 2"/>
          <p:cNvSpPr>
            <a:spLocks noGrp="1"/>
          </p:cNvSpPr>
          <p:nvPr>
            <p:ph idx="1"/>
          </p:nvPr>
        </p:nvSpPr>
        <p:spPr>
          <a:xfrm>
            <a:off x="457200" y="1600200"/>
            <a:ext cx="8229600" cy="2764904"/>
          </a:xfrm>
        </p:spPr>
        <p:txBody>
          <a:bodyPr>
            <a:normAutofit lnSpcReduction="10000"/>
          </a:bodyPr>
          <a:lstStyle/>
          <a:p>
            <a:pPr marL="0" indent="0">
              <a:buNone/>
            </a:pPr>
            <a:r>
              <a:rPr lang="uk-UA" dirty="0">
                <a:solidFill>
                  <a:schemeClr val="tx2">
                    <a:lumMod val="60000"/>
                    <a:lumOff val="40000"/>
                  </a:schemeClr>
                </a:solidFill>
              </a:rPr>
              <a:t>Наша Галактика — одна з рядових зоряних систем у світі галактик. В ній близько 150 млрд. зірок. Велике скупчення їх утворює на нічному небі широку білясту смугу. Здавна цю смугу називають в Україні Чумацьким шляхом.</a:t>
            </a:r>
          </a:p>
        </p:txBody>
      </p:sp>
      <p:pic>
        <p:nvPicPr>
          <p:cNvPr id="6146" name="Picture 2" descr="C:\Users\ALLA\Desktop\презента\1\picture984621874645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540024"/>
            <a:ext cx="3916705" cy="215418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LLA\Desktop\презента\1\5348552372_284366e5a2_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9787" y="4178657"/>
            <a:ext cx="4325946" cy="2876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88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p:cTn id="12" dur="500" fill="hold"/>
                                        <p:tgtEl>
                                          <p:spTgt spid="6146"/>
                                        </p:tgtEl>
                                        <p:attrNameLst>
                                          <p:attrName>ppt_w</p:attrName>
                                        </p:attrNameLst>
                                      </p:cBhvr>
                                      <p:tavLst>
                                        <p:tav tm="0">
                                          <p:val>
                                            <p:fltVal val="0"/>
                                          </p:val>
                                        </p:tav>
                                        <p:tav tm="100000">
                                          <p:val>
                                            <p:strVal val="#ppt_w"/>
                                          </p:val>
                                        </p:tav>
                                      </p:tavLst>
                                    </p:anim>
                                    <p:anim calcmode="lin" valueType="num">
                                      <p:cBhvr>
                                        <p:cTn id="13" dur="500" fill="hold"/>
                                        <p:tgtEl>
                                          <p:spTgt spid="6146"/>
                                        </p:tgtEl>
                                        <p:attrNameLst>
                                          <p:attrName>ppt_h</p:attrName>
                                        </p:attrNameLst>
                                      </p:cBhvr>
                                      <p:tavLst>
                                        <p:tav tm="0">
                                          <p:val>
                                            <p:fltVal val="0"/>
                                          </p:val>
                                        </p:tav>
                                        <p:tav tm="100000">
                                          <p:val>
                                            <p:strVal val="#ppt_h"/>
                                          </p:val>
                                        </p:tav>
                                      </p:tavLst>
                                    </p:anim>
                                    <p:animEffect transition="in" filter="fade">
                                      <p:cBhvr>
                                        <p:cTn id="14" dur="500"/>
                                        <p:tgtEl>
                                          <p:spTgt spid="6146"/>
                                        </p:tgtEl>
                                      </p:cBhvr>
                                    </p:animEffect>
                                  </p:childTnLst>
                                </p:cTn>
                              </p:par>
                              <p:par>
                                <p:cTn id="15" presetID="53" presetClass="entr" presetSubtype="16" fill="hold" nodeType="withEffect">
                                  <p:stCondLst>
                                    <p:cond delay="0"/>
                                  </p:stCondLst>
                                  <p:childTnLst>
                                    <p:set>
                                      <p:cBhvr>
                                        <p:cTn id="16" dur="1" fill="hold">
                                          <p:stCondLst>
                                            <p:cond delay="0"/>
                                          </p:stCondLst>
                                        </p:cTn>
                                        <p:tgtEl>
                                          <p:spTgt spid="6147"/>
                                        </p:tgtEl>
                                        <p:attrNameLst>
                                          <p:attrName>style.visibility</p:attrName>
                                        </p:attrNameLst>
                                      </p:cBhvr>
                                      <p:to>
                                        <p:strVal val="visible"/>
                                      </p:to>
                                    </p:set>
                                    <p:anim calcmode="lin" valueType="num">
                                      <p:cBhvr>
                                        <p:cTn id="17" dur="500" fill="hold"/>
                                        <p:tgtEl>
                                          <p:spTgt spid="6147"/>
                                        </p:tgtEl>
                                        <p:attrNameLst>
                                          <p:attrName>ppt_w</p:attrName>
                                        </p:attrNameLst>
                                      </p:cBhvr>
                                      <p:tavLst>
                                        <p:tav tm="0">
                                          <p:val>
                                            <p:fltVal val="0"/>
                                          </p:val>
                                        </p:tav>
                                        <p:tav tm="100000">
                                          <p:val>
                                            <p:strVal val="#ppt_w"/>
                                          </p:val>
                                        </p:tav>
                                      </p:tavLst>
                                    </p:anim>
                                    <p:anim calcmode="lin" valueType="num">
                                      <p:cBhvr>
                                        <p:cTn id="18" dur="500" fill="hold"/>
                                        <p:tgtEl>
                                          <p:spTgt spid="6147"/>
                                        </p:tgtEl>
                                        <p:attrNameLst>
                                          <p:attrName>ppt_h</p:attrName>
                                        </p:attrNameLst>
                                      </p:cBhvr>
                                      <p:tavLst>
                                        <p:tav tm="0">
                                          <p:val>
                                            <p:fltVal val="0"/>
                                          </p:val>
                                        </p:tav>
                                        <p:tav tm="100000">
                                          <p:val>
                                            <p:strVal val="#ppt_h"/>
                                          </p:val>
                                        </p:tav>
                                      </p:tavLst>
                                    </p:anim>
                                    <p:animEffect transition="in" filter="fade">
                                      <p:cBhvr>
                                        <p:cTn id="19"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785</Words>
  <Application>Microsoft Office PowerPoint</Application>
  <PresentationFormat>Экран (4:3)</PresentationFormat>
  <Paragraphs>30</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Будова Всесвіту Та теорії його виникнення</vt:lpstr>
      <vt:lpstr>Що таке всесвіт?</vt:lpstr>
      <vt:lpstr>Що таке всесвіт?</vt:lpstr>
      <vt:lpstr>Будова всесвіту</vt:lpstr>
      <vt:lpstr>Будова всесвіту</vt:lpstr>
      <vt:lpstr>Будова всесвіту</vt:lpstr>
      <vt:lpstr>Будова всесвіту</vt:lpstr>
      <vt:lpstr>Будова всесвіту</vt:lpstr>
      <vt:lpstr>Будова всесвіту</vt:lpstr>
      <vt:lpstr>Розширення всесвіту</vt:lpstr>
      <vt:lpstr>Теорії виникнення</vt:lpstr>
      <vt:lpstr>Теорія Великого вибуху</vt:lpstr>
      <vt:lpstr>Теорія Великого вибуху</vt:lpstr>
      <vt:lpstr>Теорія Великого вибуху</vt:lpstr>
      <vt:lpstr>Теорії інфляції</vt:lpstr>
      <vt:lpstr>Теорії інфляції</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Будова Всесвіту</dc:title>
  <dc:creator>spike</dc:creator>
  <cp:lastModifiedBy>ALLA</cp:lastModifiedBy>
  <cp:revision>8</cp:revision>
  <dcterms:created xsi:type="dcterms:W3CDTF">2014-12-16T08:24:28Z</dcterms:created>
  <dcterms:modified xsi:type="dcterms:W3CDTF">2015-04-28T17:58:09Z</dcterms:modified>
</cp:coreProperties>
</file>