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70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57" r:id="rId19"/>
    <p:sldId id="260" r:id="rId20"/>
    <p:sldId id="261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 varScale="1">
        <p:scale>
          <a:sx n="69" d="100"/>
          <a:sy n="6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93096"/>
            <a:ext cx="4427984" cy="576064"/>
          </a:xfrm>
        </p:spPr>
        <p:txBody>
          <a:bodyPr>
            <a:normAutofit/>
          </a:bodyPr>
          <a:lstStyle/>
          <a:p>
            <a:r>
              <a:rPr lang="ru-RU" sz="12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ru-RU" sz="12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i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липня</a:t>
            </a:r>
            <a:r>
              <a:rPr lang="ru-RU" sz="12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(7 </a:t>
            </a:r>
            <a:r>
              <a:rPr lang="ru-RU" sz="1200" b="1" i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серпня</a:t>
            </a:r>
            <a:r>
              <a:rPr lang="ru-RU" sz="12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2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1819 -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(14) лютого 1897 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78" cy="3140968"/>
          </a:xfrm>
        </p:spPr>
        <p:txBody>
          <a:bodyPr>
            <a:noAutofit/>
          </a:bodyPr>
          <a:lstStyle/>
          <a:p>
            <a:pPr algn="ctr"/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Пантелеймон Куліш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Наталья\Desktop\пантелеймон\200px-Куліш_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8" y="0"/>
            <a:ext cx="4315996" cy="66693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4869160"/>
            <a:ext cx="5076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«Не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забудеш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мене,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поки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віку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твого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, моя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нене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Вкраїно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,</a:t>
            </a:r>
            <a:b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Поки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мова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твоя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голосна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у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піснях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, як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срібло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чисте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дзвонить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b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На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що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глянеш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усюди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згадаєш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твого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бідолашного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сина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;</a:t>
            </a:r>
            <a:b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Туподумство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людське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, моя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нене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від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тебе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його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 не заслонить.»</a:t>
            </a:r>
            <a:b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1400" i="1" dirty="0">
                <a:solidFill>
                  <a:schemeClr val="bg1"/>
                </a:solidFill>
                <a:latin typeface="Bookman Old Style" pitchFamily="18" charset="0"/>
              </a:rPr>
              <a:t>							</a:t>
            </a:r>
            <a:r>
              <a:rPr lang="ru-RU" sz="1400" i="1" dirty="0">
                <a:solidFill>
                  <a:schemeClr val="bg1"/>
                </a:solidFill>
                <a:latin typeface="Bookman Old Style" pitchFamily="18" charset="0"/>
              </a:rPr>
              <a:t>П. </a:t>
            </a:r>
            <a:r>
              <a:rPr lang="ru-RU" sz="1400" i="1" dirty="0" err="1">
                <a:solidFill>
                  <a:schemeClr val="bg1"/>
                </a:solidFill>
                <a:latin typeface="Bookman Old Style" pitchFamily="18" charset="0"/>
              </a:rPr>
              <a:t>Куліш</a:t>
            </a:r>
            <a:r>
              <a:rPr lang="ru-RU" sz="1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880667" cy="46936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дістав</a:t>
            </a:r>
            <a:r>
              <a:rPr lang="ru-RU" sz="2400" dirty="0"/>
              <a:t> посаду </a:t>
            </a:r>
            <a:r>
              <a:rPr lang="ru-RU" sz="2400" dirty="0" err="1"/>
              <a:t>викладача</a:t>
            </a:r>
            <a:r>
              <a:rPr lang="ru-RU" sz="2400" dirty="0"/>
              <a:t> в </a:t>
            </a:r>
            <a:r>
              <a:rPr lang="ru-RU" sz="2400" dirty="0" err="1"/>
              <a:t>Луцькому</a:t>
            </a:r>
            <a:r>
              <a:rPr lang="ru-RU" sz="2400" dirty="0"/>
              <a:t> </a:t>
            </a:r>
            <a:r>
              <a:rPr lang="ru-RU" sz="2400" dirty="0" err="1"/>
              <a:t>дворянському</a:t>
            </a:r>
            <a:r>
              <a:rPr lang="ru-RU" sz="2400" dirty="0"/>
              <a:t> </a:t>
            </a:r>
            <a:r>
              <a:rPr lang="ru-RU" sz="2400" dirty="0" err="1"/>
              <a:t>училищі</a:t>
            </a:r>
            <a:r>
              <a:rPr lang="ru-RU" sz="2400" dirty="0"/>
              <a:t>. В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пише</a:t>
            </a:r>
            <a:r>
              <a:rPr lang="ru-RU" sz="2400" dirty="0"/>
              <a:t> </a:t>
            </a:r>
            <a:r>
              <a:rPr lang="ru-RU" sz="2400" dirty="0" err="1"/>
              <a:t>російською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історичний</a:t>
            </a:r>
            <a:r>
              <a:rPr lang="ru-RU" sz="2400" dirty="0"/>
              <a:t> роман «Михайло </a:t>
            </a:r>
            <a:r>
              <a:rPr lang="ru-RU" sz="2400" dirty="0" err="1"/>
              <a:t>Чарнышенко</a:t>
            </a:r>
            <a:r>
              <a:rPr lang="ru-RU" sz="2400" dirty="0"/>
              <a:t>…», </a:t>
            </a:r>
            <a:r>
              <a:rPr lang="ru-RU" sz="2400" dirty="0" err="1"/>
              <a:t>віршовану</a:t>
            </a:r>
            <a:r>
              <a:rPr lang="ru-RU" sz="2400" dirty="0"/>
              <a:t> </a:t>
            </a:r>
            <a:r>
              <a:rPr lang="ru-RU" sz="2400" dirty="0" err="1"/>
              <a:t>історичну</a:t>
            </a:r>
            <a:r>
              <a:rPr lang="ru-RU" sz="2400" dirty="0"/>
              <a:t> </a:t>
            </a:r>
            <a:r>
              <a:rPr lang="ru-RU" sz="2400" dirty="0" err="1"/>
              <a:t>хроніку</a:t>
            </a:r>
            <a:r>
              <a:rPr lang="ru-RU" sz="2400" dirty="0"/>
              <a:t> «</a:t>
            </a:r>
            <a:r>
              <a:rPr lang="ru-RU" sz="2400" dirty="0" err="1"/>
              <a:t>Україна</a:t>
            </a:r>
            <a:r>
              <a:rPr lang="ru-RU" sz="2400" dirty="0"/>
              <a:t>» і </a:t>
            </a:r>
            <a:r>
              <a:rPr lang="ru-RU" sz="2400" dirty="0" err="1"/>
              <a:t>оповідання-ідилію</a:t>
            </a:r>
            <a:r>
              <a:rPr lang="ru-RU" sz="2400" dirty="0"/>
              <a:t> «</a:t>
            </a:r>
            <a:r>
              <a:rPr lang="ru-RU" sz="2400" dirty="0" err="1"/>
              <a:t>Орися</a:t>
            </a:r>
            <a:r>
              <a:rPr lang="ru-RU" sz="2400" dirty="0"/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39733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4047"/>
            <a:ext cx="3168352" cy="493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Пантелеймон </a:t>
            </a:r>
            <a:r>
              <a:rPr lang="ru-RU" sz="2800" dirty="0" err="1"/>
              <a:t>Куліш</a:t>
            </a:r>
            <a:r>
              <a:rPr lang="ru-RU" sz="2800" dirty="0"/>
              <a:t> </a:t>
            </a:r>
            <a:r>
              <a:rPr lang="ru-RU" sz="2800" dirty="0" err="1"/>
              <a:t>перебував</a:t>
            </a:r>
            <a:r>
              <a:rPr lang="ru-RU" sz="2800" dirty="0"/>
              <a:t> </a:t>
            </a:r>
            <a:r>
              <a:rPr lang="ru-RU" sz="2800" dirty="0" err="1"/>
              <a:t>неодноразово</a:t>
            </a:r>
            <a:r>
              <a:rPr lang="ru-RU" sz="2800" dirty="0"/>
              <a:t>(1843, 1844, 1856) на </a:t>
            </a:r>
            <a:r>
              <a:rPr lang="ru-RU" sz="2800" dirty="0" err="1"/>
              <a:t>тривалій</a:t>
            </a:r>
            <a:r>
              <a:rPr lang="ru-RU" sz="2800" dirty="0"/>
              <a:t> </a:t>
            </a:r>
            <a:r>
              <a:rPr lang="ru-RU" sz="2800" dirty="0" err="1"/>
              <a:t>гостині</a:t>
            </a:r>
            <a:r>
              <a:rPr lang="ru-RU" sz="2800" dirty="0"/>
              <a:t> та </a:t>
            </a:r>
            <a:r>
              <a:rPr lang="ru-RU" sz="2800" dirty="0" err="1"/>
              <a:t>творчому</a:t>
            </a:r>
            <a:r>
              <a:rPr lang="ru-RU" sz="2800" dirty="0"/>
              <a:t> </a:t>
            </a:r>
            <a:r>
              <a:rPr lang="ru-RU" sz="2800" dirty="0" err="1"/>
              <a:t>пленері</a:t>
            </a:r>
            <a:r>
              <a:rPr lang="ru-RU" sz="2800" dirty="0"/>
              <a:t> в </a:t>
            </a:r>
            <a:r>
              <a:rPr lang="ru-RU" sz="2800" dirty="0" err="1"/>
              <a:t>маєтку</a:t>
            </a:r>
            <a:r>
              <a:rPr lang="ru-RU" sz="2800" dirty="0"/>
              <a:t> </a:t>
            </a:r>
            <a:r>
              <a:rPr lang="ru-RU" sz="2800" dirty="0" err="1" smtClean="0"/>
              <a:t>Міхала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Грабовського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42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49" y="332656"/>
            <a:ext cx="3928571" cy="619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4651622" cy="57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Куліш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Києві</a:t>
            </a:r>
            <a:r>
              <a:rPr lang="ru-RU" sz="2400" dirty="0" smtClean="0"/>
              <a:t>, </a:t>
            </a:r>
            <a:r>
              <a:rPr lang="ru-RU" sz="2400" dirty="0"/>
              <a:t>у </a:t>
            </a:r>
            <a:r>
              <a:rPr lang="ru-RU" sz="2400" dirty="0" err="1" smtClean="0"/>
              <a:t>Рівному</a:t>
            </a:r>
            <a:r>
              <a:rPr lang="ru-RU" sz="2400" dirty="0" smtClean="0"/>
              <a:t>, </a:t>
            </a:r>
            <a:r>
              <a:rPr lang="ru-RU" sz="2400" dirty="0"/>
              <a:t>а коли журнал «Современник»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друкувати</a:t>
            </a:r>
            <a:r>
              <a:rPr lang="ru-RU" sz="2400" dirty="0"/>
              <a:t> в </a:t>
            </a:r>
            <a:r>
              <a:rPr lang="ru-RU" sz="2400" dirty="0" smtClean="0"/>
              <a:t>1845</a:t>
            </a:r>
            <a:r>
              <a:rPr lang="ru-RU" sz="2400" dirty="0"/>
              <a:t>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розділи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славетного</a:t>
            </a:r>
            <a:r>
              <a:rPr lang="ru-RU" sz="2400" dirty="0"/>
              <a:t> роману «</a:t>
            </a:r>
            <a:r>
              <a:rPr lang="ru-RU" sz="2400" dirty="0" err="1"/>
              <a:t>Чорна</a:t>
            </a:r>
            <a:r>
              <a:rPr lang="ru-RU" sz="2400" dirty="0"/>
              <a:t> рада», ректор </a:t>
            </a:r>
            <a:r>
              <a:rPr lang="ru-RU" sz="2400" dirty="0" err="1"/>
              <a:t>Петербурзького</a:t>
            </a:r>
            <a:r>
              <a:rPr lang="ru-RU" sz="2400" dirty="0"/>
              <a:t> </a:t>
            </a:r>
            <a:r>
              <a:rPr lang="ru-RU" sz="2400" dirty="0" err="1"/>
              <a:t>університету</a:t>
            </a:r>
            <a:r>
              <a:rPr lang="ru-RU" sz="2400" dirty="0"/>
              <a:t> П. </a:t>
            </a:r>
            <a:r>
              <a:rPr lang="ru-RU" sz="2400" dirty="0" err="1"/>
              <a:t>Плетньов</a:t>
            </a:r>
            <a:r>
              <a:rPr lang="ru-RU" sz="2400" dirty="0"/>
              <a:t> (</a:t>
            </a:r>
            <a:r>
              <a:rPr lang="ru-RU" sz="2400" dirty="0" err="1"/>
              <a:t>він</a:t>
            </a:r>
            <a:r>
              <a:rPr lang="ru-RU" sz="2400" dirty="0"/>
              <a:t> і редактор «Современника») </a:t>
            </a:r>
            <a:r>
              <a:rPr lang="ru-RU" sz="2400" dirty="0" err="1"/>
              <a:t>запрошує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до </a:t>
            </a:r>
            <a:r>
              <a:rPr lang="ru-RU" sz="2400" dirty="0" err="1"/>
              <a:t>столиці</a:t>
            </a:r>
            <a:r>
              <a:rPr lang="ru-RU" sz="2400" dirty="0"/>
              <a:t> на посаду старшого </a:t>
            </a:r>
            <a:r>
              <a:rPr lang="ru-RU" sz="2400" dirty="0" err="1"/>
              <a:t>вчителя</a:t>
            </a:r>
            <a:r>
              <a:rPr lang="ru-RU" sz="2400" dirty="0"/>
              <a:t> </a:t>
            </a:r>
            <a:r>
              <a:rPr lang="ru-RU" sz="2400" dirty="0" err="1"/>
              <a:t>гімназії</a:t>
            </a:r>
            <a:r>
              <a:rPr lang="ru-RU" sz="2400" dirty="0"/>
              <a:t> і лектора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для </a:t>
            </a:r>
            <a:r>
              <a:rPr lang="ru-RU" sz="2400" dirty="0" err="1"/>
              <a:t>іноземних</a:t>
            </a:r>
            <a:r>
              <a:rPr lang="ru-RU" sz="2400" dirty="0"/>
              <a:t> </a:t>
            </a:r>
            <a:r>
              <a:rPr lang="ru-RU" sz="2400" dirty="0" err="1"/>
              <a:t>слухачів</a:t>
            </a:r>
            <a:r>
              <a:rPr lang="ru-RU" sz="2400" dirty="0"/>
              <a:t> </a:t>
            </a:r>
            <a:r>
              <a:rPr lang="ru-RU" sz="2400" dirty="0" err="1"/>
              <a:t>університету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39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0006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Через два роки </a:t>
            </a:r>
            <a:r>
              <a:rPr lang="ru-RU" sz="2400" dirty="0" err="1"/>
              <a:t>Петербурзька</a:t>
            </a:r>
            <a:r>
              <a:rPr lang="ru-RU" sz="2400" dirty="0"/>
              <a:t> </a:t>
            </a:r>
            <a:r>
              <a:rPr lang="ru-RU" sz="2400" dirty="0" err="1"/>
              <a:t>Академія</a:t>
            </a:r>
            <a:r>
              <a:rPr lang="ru-RU" sz="2400" dirty="0"/>
              <a:t> наук за </a:t>
            </a:r>
            <a:r>
              <a:rPr lang="ru-RU" sz="2400" dirty="0" err="1"/>
              <a:t>рекомендацією</a:t>
            </a:r>
            <a:r>
              <a:rPr lang="ru-RU" sz="2400" dirty="0"/>
              <a:t> </a:t>
            </a:r>
            <a:r>
              <a:rPr lang="ru-RU" sz="2400" dirty="0" err="1"/>
              <a:t>посилає</a:t>
            </a:r>
            <a:r>
              <a:rPr lang="ru-RU" sz="2400" dirty="0"/>
              <a:t> </a:t>
            </a:r>
            <a:r>
              <a:rPr lang="ru-RU" sz="2400" dirty="0" err="1"/>
              <a:t>Куліша</a:t>
            </a:r>
            <a:r>
              <a:rPr lang="ru-RU" sz="2400" dirty="0"/>
              <a:t> у </a:t>
            </a:r>
            <a:r>
              <a:rPr lang="ru-RU" sz="2400" dirty="0" err="1" smtClean="0"/>
              <a:t>відрядження</a:t>
            </a:r>
            <a:r>
              <a:rPr lang="ru-RU" sz="2400" dirty="0"/>
              <a:t> в </a:t>
            </a:r>
            <a:r>
              <a:rPr lang="ru-RU" sz="2400" dirty="0" err="1"/>
              <a:t>Західну</a:t>
            </a:r>
            <a:r>
              <a:rPr lang="ru-RU" sz="2400" dirty="0"/>
              <a:t> </a:t>
            </a:r>
            <a:r>
              <a:rPr lang="ru-RU" sz="2400" dirty="0" err="1"/>
              <a:t>Європу</a:t>
            </a:r>
            <a:r>
              <a:rPr lang="ru-RU" sz="2400" dirty="0"/>
              <a:t> для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слов'янських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, </a:t>
            </a:r>
            <a:r>
              <a:rPr lang="ru-RU" sz="2400" dirty="0" err="1"/>
              <a:t>історії</a:t>
            </a:r>
            <a:r>
              <a:rPr lang="ru-RU" sz="2400" dirty="0"/>
              <a:t>, </a:t>
            </a:r>
            <a:r>
              <a:rPr lang="ru-RU" sz="2400" dirty="0" err="1"/>
              <a:t>культури</a:t>
            </a:r>
            <a:r>
              <a:rPr lang="ru-RU" sz="2400" dirty="0"/>
              <a:t> та </a:t>
            </a:r>
            <a:r>
              <a:rPr lang="ru-RU" sz="2400" dirty="0" err="1"/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куди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вирушає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dirty="0" err="1"/>
              <a:t>вісімнадцятирічною</a:t>
            </a:r>
            <a:r>
              <a:rPr lang="ru-RU" sz="2400" dirty="0"/>
              <a:t> дружиною </a:t>
            </a:r>
            <a:r>
              <a:rPr lang="ru-RU" sz="2400" dirty="0" err="1"/>
              <a:t>Олександрою</a:t>
            </a:r>
            <a:r>
              <a:rPr lang="ru-RU" sz="2400" dirty="0"/>
              <a:t> </a:t>
            </a:r>
            <a:r>
              <a:rPr lang="ru-RU" sz="2400" dirty="0" err="1"/>
              <a:t>Михайлівною</a:t>
            </a:r>
            <a:r>
              <a:rPr lang="ru-RU" sz="2400" dirty="0"/>
              <a:t> </a:t>
            </a:r>
            <a:r>
              <a:rPr lang="ru-RU" sz="2400" dirty="0" err="1"/>
              <a:t>Білозерською</a:t>
            </a:r>
            <a:r>
              <a:rPr lang="ru-RU" sz="2400" dirty="0"/>
              <a:t>, з 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побрався</a:t>
            </a:r>
            <a:r>
              <a:rPr lang="ru-RU" sz="2400" dirty="0"/>
              <a:t> 22 </a:t>
            </a:r>
            <a:r>
              <a:rPr lang="ru-RU" sz="2400" dirty="0" err="1"/>
              <a:t>січня</a:t>
            </a:r>
            <a:r>
              <a:rPr lang="ru-RU" sz="2400" dirty="0"/>
              <a:t> 1847 року. Боярином на </a:t>
            </a:r>
            <a:r>
              <a:rPr lang="ru-RU" sz="2400" dirty="0" err="1"/>
              <a:t>весіллі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співучий</a:t>
            </a:r>
            <a:r>
              <a:rPr lang="ru-RU" sz="2400" dirty="0"/>
              <a:t>, </a:t>
            </a:r>
            <a:r>
              <a:rPr lang="ru-RU" sz="2400" dirty="0" err="1"/>
              <a:t>дотепний</a:t>
            </a:r>
            <a:r>
              <a:rPr lang="ru-RU" sz="2400" dirty="0"/>
              <a:t>, веселий друг Пантелеймона — </a:t>
            </a:r>
            <a:r>
              <a:rPr lang="ru-RU" sz="2400" dirty="0" smtClean="0"/>
              <a:t>Тарас Шевченко.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41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000600"/>
          </a:xfrm>
        </p:spPr>
        <p:txBody>
          <a:bodyPr>
            <a:noAutofit/>
          </a:bodyPr>
          <a:lstStyle/>
          <a:p>
            <a:pPr algn="ctr"/>
            <a:r>
              <a:rPr lang="ru-RU" sz="6000" b="1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Арешт</a:t>
            </a:r>
            <a:r>
              <a:rPr lang="ru-RU" sz="60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6000" b="1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ув'язнення</a:t>
            </a:r>
            <a:r>
              <a:rPr lang="ru-RU" sz="60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6000" b="1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заслання</a:t>
            </a:r>
            <a:r>
              <a:rPr lang="ru-RU" sz="72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72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7200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9" y="2636912"/>
            <a:ext cx="865291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226429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 У </a:t>
            </a:r>
            <a:r>
              <a:rPr lang="ru-RU" sz="2400" dirty="0" err="1" smtClean="0"/>
              <a:t>Варшаві</a:t>
            </a:r>
            <a:r>
              <a:rPr lang="ru-RU" sz="2400" dirty="0"/>
              <a:t> </a:t>
            </a:r>
            <a:r>
              <a:rPr lang="ru-RU" sz="2400" dirty="0" err="1"/>
              <a:t>Куліша</a:t>
            </a:r>
            <a:r>
              <a:rPr lang="ru-RU" sz="2400" dirty="0"/>
              <a:t> як члена </a:t>
            </a:r>
            <a:r>
              <a:rPr lang="ru-RU" sz="2400" dirty="0" err="1" smtClean="0"/>
              <a:t>Кирило-Мефодіївського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заарештовують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повертають</a:t>
            </a:r>
            <a:r>
              <a:rPr lang="ru-RU" sz="2400" dirty="0"/>
              <a:t> до </a:t>
            </a:r>
            <a:r>
              <a:rPr lang="ru-RU" sz="2400" dirty="0" smtClean="0"/>
              <a:t>Петербурга, </a:t>
            </a:r>
            <a:r>
              <a:rPr lang="ru-RU" sz="2400" dirty="0"/>
              <a:t>де </a:t>
            </a:r>
            <a:r>
              <a:rPr lang="ru-RU" sz="2400" dirty="0" err="1"/>
              <a:t>добрих</a:t>
            </a:r>
            <a:r>
              <a:rPr lang="ru-RU" sz="2400" dirty="0"/>
              <a:t> три </a:t>
            </a:r>
            <a:r>
              <a:rPr lang="ru-RU" sz="2400" dirty="0" err="1"/>
              <a:t>місяці</a:t>
            </a:r>
            <a:r>
              <a:rPr lang="ru-RU" sz="2400" dirty="0"/>
              <a:t> </a:t>
            </a:r>
            <a:r>
              <a:rPr lang="ru-RU" sz="2400" dirty="0" err="1"/>
              <a:t>допитують</a:t>
            </a:r>
            <a:r>
              <a:rPr lang="ru-RU" sz="2400" dirty="0"/>
              <a:t> у </a:t>
            </a:r>
            <a:r>
              <a:rPr lang="en-US" sz="2400" dirty="0"/>
              <a:t>III </a:t>
            </a:r>
            <a:r>
              <a:rPr lang="ru-RU" sz="2400" dirty="0" err="1"/>
              <a:t>відділі</a:t>
            </a:r>
            <a:r>
              <a:rPr lang="ru-RU" sz="2400" dirty="0"/>
              <a:t>, але довести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приналежність</a:t>
            </a:r>
            <a:r>
              <a:rPr lang="ru-RU" sz="2400" dirty="0"/>
              <a:t> до </a:t>
            </a:r>
            <a:r>
              <a:rPr lang="ru-RU" sz="2400" dirty="0" err="1"/>
              <a:t>таємної</a:t>
            </a:r>
            <a:r>
              <a:rPr lang="ru-RU" sz="2400" dirty="0"/>
              <a:t> </a:t>
            </a:r>
            <a:r>
              <a:rPr lang="ru-RU" sz="2400" dirty="0" err="1"/>
              <a:t>антикріпосницької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не </a:t>
            </a:r>
            <a:r>
              <a:rPr lang="ru-RU" sz="2400" dirty="0" err="1"/>
              <a:t>можуть</a:t>
            </a:r>
            <a:r>
              <a:rPr lang="ru-RU" sz="2400" dirty="0"/>
              <a:t>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55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03648" y="1389081"/>
            <a:ext cx="5904656" cy="4896544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 </a:t>
            </a:r>
            <a:r>
              <a:rPr lang="ru-RU" dirty="0" err="1"/>
              <a:t>царської</a:t>
            </a:r>
            <a:r>
              <a:rPr lang="ru-RU" dirty="0"/>
              <a:t> </a:t>
            </a:r>
            <a:r>
              <a:rPr lang="ru-RU" dirty="0" err="1"/>
              <a:t>жандармерії</a:t>
            </a:r>
            <a:r>
              <a:rPr lang="ru-RU" dirty="0"/>
              <a:t> </a:t>
            </a:r>
            <a:r>
              <a:rPr lang="ru-RU" dirty="0" err="1"/>
              <a:t>чіткий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9976" y="23488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«Учителя 5-ої С.-</a:t>
            </a:r>
            <a:r>
              <a:rPr lang="ru-RU" dirty="0" err="1">
                <a:solidFill>
                  <a:srgbClr val="002060"/>
                </a:solidFill>
              </a:rPr>
              <a:t>Петербурзької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гімназії</a:t>
            </a:r>
            <a:r>
              <a:rPr lang="ru-RU" dirty="0">
                <a:solidFill>
                  <a:srgbClr val="002060"/>
                </a:solidFill>
              </a:rPr>
              <a:t> 9-го </a:t>
            </a:r>
            <a:r>
              <a:rPr lang="ru-RU" dirty="0" err="1">
                <a:solidFill>
                  <a:srgbClr val="002060"/>
                </a:solidFill>
              </a:rPr>
              <a:t>класу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Куліша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хоча</a:t>
            </a:r>
            <a:r>
              <a:rPr lang="ru-RU" dirty="0">
                <a:solidFill>
                  <a:srgbClr val="002060"/>
                </a:solidFill>
              </a:rPr>
              <a:t> й не належав до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товариства</a:t>
            </a:r>
            <a:r>
              <a:rPr lang="ru-RU" dirty="0">
                <a:solidFill>
                  <a:srgbClr val="002060"/>
                </a:solidFill>
              </a:rPr>
              <a:t>, але </a:t>
            </a:r>
            <a:r>
              <a:rPr lang="ru-RU" dirty="0" err="1">
                <a:solidFill>
                  <a:srgbClr val="002060"/>
                </a:solidFill>
              </a:rPr>
              <a:t>був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дружніх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зв'язках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усіма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учасниками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самовиношував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надзвичайні</a:t>
            </a:r>
            <a:r>
              <a:rPr lang="ru-RU" dirty="0">
                <a:solidFill>
                  <a:srgbClr val="002060"/>
                </a:solidFill>
              </a:rPr>
              <a:t> думки про </a:t>
            </a:r>
            <a:r>
              <a:rPr lang="ru-RU" dirty="0" err="1">
                <a:solidFill>
                  <a:srgbClr val="002060"/>
                </a:solidFill>
              </a:rPr>
              <a:t>вигадану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важливість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вмістивши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навіть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надрукованих</a:t>
            </a:r>
            <a:r>
              <a:rPr lang="ru-RU" dirty="0">
                <a:solidFill>
                  <a:srgbClr val="002060"/>
                </a:solidFill>
              </a:rPr>
              <a:t> ним </a:t>
            </a:r>
            <a:r>
              <a:rPr lang="ru-RU" dirty="0" err="1">
                <a:solidFill>
                  <a:srgbClr val="002060"/>
                </a:solidFill>
              </a:rPr>
              <a:t>творах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двозначних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могли </a:t>
            </a:r>
            <a:r>
              <a:rPr lang="ru-RU" dirty="0" err="1">
                <a:solidFill>
                  <a:srgbClr val="002060"/>
                </a:solidFill>
              </a:rPr>
              <a:t>вселяти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малоросів</a:t>
            </a:r>
            <a:r>
              <a:rPr lang="ru-RU" dirty="0">
                <a:solidFill>
                  <a:srgbClr val="002060"/>
                </a:solidFill>
              </a:rPr>
              <a:t> думки про право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окреме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існування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імперії</a:t>
            </a:r>
            <a:r>
              <a:rPr lang="ru-RU" dirty="0">
                <a:solidFill>
                  <a:srgbClr val="002060"/>
                </a:solidFill>
              </a:rPr>
              <a:t>, — </a:t>
            </a:r>
            <a:r>
              <a:rPr lang="ru-RU" dirty="0" err="1">
                <a:solidFill>
                  <a:srgbClr val="002060"/>
                </a:solidFill>
              </a:rPr>
              <a:t>заточити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Олексіївський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равелін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чотири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місяці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потім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відправити</a:t>
            </a:r>
            <a:r>
              <a:rPr lang="ru-RU" dirty="0">
                <a:solidFill>
                  <a:srgbClr val="002060"/>
                </a:solidFill>
              </a:rPr>
              <a:t> на службу у Вологду…»</a:t>
            </a:r>
          </a:p>
        </p:txBody>
      </p:sp>
    </p:spTree>
    <p:extLst>
      <p:ext uri="{BB962C8B-B14F-4D97-AF65-F5344CB8AC3E}">
        <p14:creationId xmlns:p14="http://schemas.microsoft.com/office/powerpoint/2010/main" val="9089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4" y="2348880"/>
            <a:ext cx="3960440" cy="3960440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7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/>
              <a:t>Після</a:t>
            </a:r>
            <a:r>
              <a:rPr lang="ru-RU" sz="2400" dirty="0"/>
              <a:t> «</a:t>
            </a:r>
            <a:r>
              <a:rPr lang="ru-RU" sz="2400" dirty="0" err="1"/>
              <a:t>щирого</a:t>
            </a:r>
            <a:r>
              <a:rPr lang="ru-RU" sz="2400" dirty="0"/>
              <a:t> </a:t>
            </a:r>
            <a:r>
              <a:rPr lang="ru-RU" sz="2400" dirty="0" err="1"/>
              <a:t>каяття</a:t>
            </a:r>
            <a:r>
              <a:rPr lang="ru-RU" sz="2400" dirty="0"/>
              <a:t>» </a:t>
            </a:r>
            <a:r>
              <a:rPr lang="ru-RU" sz="2400" dirty="0" err="1"/>
              <a:t>Куліша</a:t>
            </a:r>
            <a:r>
              <a:rPr lang="ru-RU" sz="2400" dirty="0"/>
              <a:t>, </a:t>
            </a:r>
            <a:r>
              <a:rPr lang="ru-RU" sz="2400" dirty="0" err="1"/>
              <a:t>клопотань</a:t>
            </a:r>
            <a:r>
              <a:rPr lang="ru-RU" sz="2400" dirty="0"/>
              <a:t> </a:t>
            </a:r>
            <a:r>
              <a:rPr lang="ru-RU" sz="2400" dirty="0" err="1"/>
              <a:t>сановитих</a:t>
            </a:r>
            <a:r>
              <a:rPr lang="ru-RU" sz="2400" dirty="0"/>
              <a:t> </a:t>
            </a:r>
            <a:r>
              <a:rPr lang="ru-RU" sz="2400" dirty="0" err="1"/>
              <a:t>друзів</a:t>
            </a:r>
            <a:r>
              <a:rPr lang="ru-RU" sz="2400" dirty="0"/>
              <a:t> </a:t>
            </a:r>
            <a:r>
              <a:rPr lang="ru-RU" sz="2400" dirty="0" err="1"/>
              <a:t>дружини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особистих</a:t>
            </a:r>
            <a:r>
              <a:rPr lang="ru-RU" sz="2400" dirty="0"/>
              <a:t> </a:t>
            </a:r>
            <a:r>
              <a:rPr lang="ru-RU" sz="2400" dirty="0" err="1"/>
              <a:t>благань</a:t>
            </a:r>
            <a:r>
              <a:rPr lang="ru-RU" sz="2400" dirty="0"/>
              <a:t> </a:t>
            </a:r>
            <a:r>
              <a:rPr lang="ru-RU" sz="2400" dirty="0" err="1"/>
              <a:t>покарання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замінене</a:t>
            </a:r>
            <a:r>
              <a:rPr lang="ru-RU" sz="2400" dirty="0"/>
              <a:t>: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ув'язнили</a:t>
            </a:r>
            <a:r>
              <a:rPr lang="ru-RU" sz="2400" dirty="0"/>
              <a:t> на два </a:t>
            </a:r>
            <a:r>
              <a:rPr lang="ru-RU" sz="2400" dirty="0" err="1"/>
              <a:t>місяці</a:t>
            </a:r>
            <a:r>
              <a:rPr lang="ru-RU" sz="2400" dirty="0"/>
              <a:t> в </a:t>
            </a:r>
            <a:r>
              <a:rPr lang="ru-RU" sz="2400" dirty="0" err="1"/>
              <a:t>арештантське</a:t>
            </a:r>
            <a:r>
              <a:rPr lang="ru-RU" sz="2400" dirty="0"/>
              <a:t> </a:t>
            </a:r>
            <a:r>
              <a:rPr lang="ru-RU" sz="2400" dirty="0" err="1"/>
              <a:t>відділення</a:t>
            </a:r>
            <a:r>
              <a:rPr lang="ru-RU" sz="2400" dirty="0"/>
              <a:t> </a:t>
            </a:r>
            <a:r>
              <a:rPr lang="ru-RU" sz="2400" dirty="0" err="1"/>
              <a:t>військового</a:t>
            </a:r>
            <a:r>
              <a:rPr lang="ru-RU" sz="2400" dirty="0"/>
              <a:t> </a:t>
            </a:r>
            <a:r>
              <a:rPr lang="ru-RU" sz="2400" dirty="0" err="1"/>
              <a:t>шпиталю</a:t>
            </a:r>
            <a:r>
              <a:rPr lang="ru-RU" sz="2400" dirty="0"/>
              <a:t>, а </a:t>
            </a:r>
            <a:r>
              <a:rPr lang="ru-RU" sz="2400" dirty="0" err="1"/>
              <a:t>звідти</a:t>
            </a:r>
            <a:r>
              <a:rPr lang="ru-RU" sz="2400" dirty="0"/>
              <a:t> </a:t>
            </a:r>
            <a:r>
              <a:rPr lang="ru-RU" sz="2400" dirty="0" err="1"/>
              <a:t>відправили</a:t>
            </a:r>
            <a:r>
              <a:rPr lang="ru-RU" sz="2400" dirty="0"/>
              <a:t> на </a:t>
            </a:r>
            <a:r>
              <a:rPr lang="ru-RU" sz="2400" dirty="0" err="1"/>
              <a:t>заслання</a:t>
            </a:r>
            <a:r>
              <a:rPr lang="ru-RU" sz="2400" dirty="0"/>
              <a:t> в Тулу.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92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52628" y="4869160"/>
            <a:ext cx="4339852" cy="18219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«</a:t>
            </a:r>
            <a:r>
              <a:rPr lang="ru-RU" sz="2800" b="1" dirty="0" err="1"/>
              <a:t>Чорна</a:t>
            </a:r>
            <a:r>
              <a:rPr lang="ru-RU" sz="2800" b="1" dirty="0"/>
              <a:t> рада» — перший в </a:t>
            </a:r>
            <a:r>
              <a:rPr lang="ru-RU" sz="2800" b="1" dirty="0" err="1"/>
              <a:t>українській</a:t>
            </a:r>
            <a:r>
              <a:rPr lang="ru-RU" sz="2800" b="1" dirty="0"/>
              <a:t> </a:t>
            </a:r>
            <a:r>
              <a:rPr lang="ru-RU" sz="2800" b="1" dirty="0" err="1"/>
              <a:t>літературі</a:t>
            </a:r>
            <a:r>
              <a:rPr lang="ru-RU" sz="2800" b="1" dirty="0"/>
              <a:t> </a:t>
            </a:r>
            <a:r>
              <a:rPr lang="ru-RU" sz="2800" b="1" dirty="0" err="1"/>
              <a:t>історичний</a:t>
            </a:r>
            <a:r>
              <a:rPr lang="ru-RU" sz="2800" b="1" dirty="0"/>
              <a:t> роман. 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2628" y="228600"/>
            <a:ext cx="4591372" cy="2912368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Чорна рада</a:t>
            </a:r>
            <a:endParaRPr lang="ru-RU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Наталья\Desktop\пантелеймон\5017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229100" cy="65745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 flipH="1">
            <a:off x="-180528" y="1268760"/>
            <a:ext cx="4464496" cy="432048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Тарас Шевченко</a:t>
            </a:r>
            <a:r>
              <a:rPr lang="ru-RU" sz="3200" dirty="0"/>
              <a:t> у </a:t>
            </a:r>
            <a:r>
              <a:rPr lang="ru-RU" sz="3200" dirty="0" err="1"/>
              <a:t>своєму</a:t>
            </a:r>
            <a:r>
              <a:rPr lang="ru-RU" sz="3200" dirty="0"/>
              <a:t> </a:t>
            </a:r>
            <a:r>
              <a:rPr lang="ru-RU" sz="3200" dirty="0" err="1"/>
              <a:t>листі</a:t>
            </a:r>
            <a:r>
              <a:rPr lang="ru-RU" sz="3200" dirty="0"/>
              <a:t> до </a:t>
            </a:r>
            <a:r>
              <a:rPr lang="ru-RU" sz="3200" dirty="0" err="1"/>
              <a:t>Куліша</a:t>
            </a:r>
            <a:r>
              <a:rPr lang="ru-RU" sz="3200" dirty="0"/>
              <a:t> писав: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2426" y="1772816"/>
            <a:ext cx="3499494" cy="36004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Спасибі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тобі</a:t>
            </a:r>
            <a:r>
              <a:rPr lang="ru-RU" dirty="0">
                <a:solidFill>
                  <a:srgbClr val="002060"/>
                </a:solidFill>
              </a:rPr>
              <a:t>, Богу </a:t>
            </a:r>
            <a:r>
              <a:rPr lang="ru-RU" dirty="0" err="1">
                <a:solidFill>
                  <a:srgbClr val="002060"/>
                </a:solidFill>
              </a:rPr>
              <a:t>милий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друже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мій</a:t>
            </a:r>
            <a:r>
              <a:rPr lang="ru-RU" dirty="0">
                <a:solidFill>
                  <a:srgbClr val="002060"/>
                </a:solidFill>
              </a:rPr>
              <a:t> великий, за </a:t>
            </a:r>
            <a:r>
              <a:rPr lang="ru-RU" dirty="0" err="1">
                <a:solidFill>
                  <a:srgbClr val="002060"/>
                </a:solidFill>
              </a:rPr>
              <a:t>твої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дуже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добрі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подарунки</a:t>
            </a:r>
            <a:r>
              <a:rPr lang="ru-RU" dirty="0">
                <a:solidFill>
                  <a:srgbClr val="002060"/>
                </a:solidFill>
              </a:rPr>
              <a:t> і, особливо, </a:t>
            </a:r>
            <a:r>
              <a:rPr lang="ru-RU" dirty="0" err="1">
                <a:solidFill>
                  <a:srgbClr val="002060"/>
                </a:solidFill>
              </a:rPr>
              <a:t>спасибі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тобі</a:t>
            </a:r>
            <a:r>
              <a:rPr lang="ru-RU" dirty="0">
                <a:solidFill>
                  <a:srgbClr val="002060"/>
                </a:solidFill>
              </a:rPr>
              <a:t> за «</a:t>
            </a:r>
            <a:r>
              <a:rPr lang="ru-RU" dirty="0" err="1">
                <a:solidFill>
                  <a:srgbClr val="002060"/>
                </a:solidFill>
              </a:rPr>
              <a:t>Чорну</a:t>
            </a:r>
            <a:r>
              <a:rPr lang="ru-RU" dirty="0">
                <a:solidFill>
                  <a:srgbClr val="002060"/>
                </a:solidFill>
              </a:rPr>
              <a:t> раду». Я </a:t>
            </a:r>
            <a:r>
              <a:rPr lang="ru-RU" dirty="0" err="1">
                <a:solidFill>
                  <a:srgbClr val="002060"/>
                </a:solidFill>
              </a:rPr>
              <a:t>вже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двічі</a:t>
            </a:r>
            <a:r>
              <a:rPr lang="ru-RU" dirty="0">
                <a:solidFill>
                  <a:srgbClr val="002060"/>
                </a:solidFill>
              </a:rPr>
              <a:t> прочитав, прочитаю і </a:t>
            </a:r>
            <a:r>
              <a:rPr lang="ru-RU" dirty="0" err="1">
                <a:solidFill>
                  <a:srgbClr val="002060"/>
                </a:solidFill>
              </a:rPr>
              <a:t>третій</a:t>
            </a:r>
            <a:r>
              <a:rPr lang="ru-RU" dirty="0">
                <a:solidFill>
                  <a:srgbClr val="002060"/>
                </a:solidFill>
              </a:rPr>
              <a:t> раз, і все-таки не скажу </a:t>
            </a:r>
            <a:r>
              <a:rPr lang="ru-RU" dirty="0" err="1">
                <a:solidFill>
                  <a:srgbClr val="002060"/>
                </a:solidFill>
              </a:rPr>
              <a:t>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нічого</a:t>
            </a:r>
            <a:r>
              <a:rPr lang="ru-RU" dirty="0">
                <a:solidFill>
                  <a:srgbClr val="002060"/>
                </a:solidFill>
              </a:rPr>
              <a:t>, як </a:t>
            </a:r>
            <a:r>
              <a:rPr lang="ru-RU" dirty="0" err="1">
                <a:solidFill>
                  <a:srgbClr val="002060"/>
                </a:solidFill>
              </a:rPr>
              <a:t>спасибі</a:t>
            </a:r>
            <a:r>
              <a:rPr lang="ru-RU" dirty="0">
                <a:solidFill>
                  <a:srgbClr val="002060"/>
                </a:solidFill>
              </a:rPr>
              <a:t>. Добре, </a:t>
            </a:r>
            <a:r>
              <a:rPr lang="ru-RU" dirty="0" err="1">
                <a:solidFill>
                  <a:srgbClr val="002060"/>
                </a:solidFill>
              </a:rPr>
              <a:t>дуже</a:t>
            </a:r>
            <a:r>
              <a:rPr lang="ru-RU" dirty="0">
                <a:solidFill>
                  <a:srgbClr val="002060"/>
                </a:solidFill>
              </a:rPr>
              <a:t> добре </a:t>
            </a:r>
            <a:r>
              <a:rPr lang="ru-RU" dirty="0" err="1">
                <a:solidFill>
                  <a:srgbClr val="002060"/>
                </a:solidFill>
              </a:rPr>
              <a:t>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зробив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подарував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Чорну</a:t>
            </a:r>
            <a:r>
              <a:rPr lang="ru-RU" dirty="0">
                <a:solidFill>
                  <a:srgbClr val="002060"/>
                </a:solidFill>
              </a:rPr>
              <a:t> раду» </a:t>
            </a:r>
            <a:r>
              <a:rPr lang="ru-RU" dirty="0" err="1">
                <a:solidFill>
                  <a:srgbClr val="002060"/>
                </a:solidFill>
              </a:rPr>
              <a:t>по-нашому</a:t>
            </a:r>
            <a:r>
              <a:rPr lang="ru-RU" dirty="0">
                <a:solidFill>
                  <a:srgbClr val="002060"/>
                </a:solidFill>
              </a:rPr>
              <a:t>. Я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прочитав і в «</a:t>
            </a:r>
            <a:r>
              <a:rPr lang="ru-RU" dirty="0" err="1">
                <a:solidFill>
                  <a:srgbClr val="002060"/>
                </a:solidFill>
              </a:rPr>
              <a:t>Руській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бесіді</a:t>
            </a:r>
            <a:r>
              <a:rPr lang="ru-RU" dirty="0">
                <a:solidFill>
                  <a:srgbClr val="002060"/>
                </a:solidFill>
              </a:rPr>
              <a:t>», і там вона добра, але </a:t>
            </a:r>
            <a:r>
              <a:rPr lang="ru-RU" dirty="0" err="1">
                <a:solidFill>
                  <a:srgbClr val="002060"/>
                </a:solidFill>
              </a:rPr>
              <a:t>по-нашому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лучче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58" y="1463675"/>
            <a:ext cx="2975372" cy="396716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059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352528"/>
          </a:xfrm>
        </p:spPr>
        <p:txBody>
          <a:bodyPr>
            <a:noAutofit/>
          </a:bodyPr>
          <a:lstStyle/>
          <a:p>
            <a:pPr algn="ctr"/>
            <a:r>
              <a:rPr lang="uk-UA" sz="9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Біографія</a:t>
            </a:r>
            <a:endParaRPr lang="ru-RU" sz="96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 flipH="1">
            <a:off x="-180528" y="1268760"/>
            <a:ext cx="4464496" cy="432048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Михайло Максимович</a:t>
            </a:r>
            <a:r>
              <a:rPr lang="ru-RU" sz="3200" dirty="0"/>
              <a:t> про «</a:t>
            </a:r>
            <a:r>
              <a:rPr lang="ru-RU" sz="3200" dirty="0" err="1"/>
              <a:t>Чорну</a:t>
            </a:r>
            <a:r>
              <a:rPr lang="ru-RU" sz="3200" dirty="0"/>
              <a:t> раду» писав: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2426" y="2204864"/>
            <a:ext cx="3499494" cy="31683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Труду г. Кулиша малороссийская литература обязана первым историческим романом, за что и да будет ему навсегда подобающая честь в истории малороссийской литературы!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60565"/>
            <a:ext cx="3528392" cy="468269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589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 flipH="1">
            <a:off x="-180528" y="1268760"/>
            <a:ext cx="4464496" cy="432048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Микола</a:t>
            </a:r>
            <a:r>
              <a:rPr lang="ru-RU" sz="3200" dirty="0" smtClean="0"/>
              <a:t> Костомаров</a:t>
            </a:r>
            <a:r>
              <a:rPr lang="ru-RU" sz="3200" dirty="0"/>
              <a:t> у </a:t>
            </a:r>
            <a:r>
              <a:rPr lang="ru-RU" sz="3200" dirty="0" err="1"/>
              <a:t>своїй</a:t>
            </a:r>
            <a:r>
              <a:rPr lang="ru-RU" sz="3200" dirty="0"/>
              <a:t> </a:t>
            </a:r>
            <a:r>
              <a:rPr lang="ru-RU" sz="3200" dirty="0" err="1"/>
              <a:t>статті</a:t>
            </a:r>
            <a:r>
              <a:rPr lang="ru-RU" sz="3200" dirty="0"/>
              <a:t>, в </a:t>
            </a:r>
            <a:r>
              <a:rPr lang="ru-RU" sz="3200" dirty="0" err="1"/>
              <a:t>якій</a:t>
            </a:r>
            <a:r>
              <a:rPr lang="ru-RU" sz="3200" dirty="0"/>
              <a:t> </a:t>
            </a:r>
            <a:r>
              <a:rPr lang="ru-RU" sz="3200" dirty="0" err="1"/>
              <a:t>дає</a:t>
            </a:r>
            <a:r>
              <a:rPr lang="ru-RU" sz="3200" dirty="0"/>
              <a:t> характеристику </a:t>
            </a:r>
            <a:r>
              <a:rPr lang="ru-RU" sz="3200" dirty="0" err="1"/>
              <a:t>героїв</a:t>
            </a:r>
            <a:r>
              <a:rPr lang="ru-RU" sz="3200" dirty="0"/>
              <a:t> та </a:t>
            </a:r>
            <a:r>
              <a:rPr lang="ru-RU" sz="3200" dirty="0" err="1"/>
              <a:t>мови</a:t>
            </a:r>
            <a:r>
              <a:rPr lang="ru-RU" sz="3200" dirty="0"/>
              <a:t> роману, </a:t>
            </a:r>
            <a:r>
              <a:rPr lang="ru-RU" sz="3200" dirty="0" err="1"/>
              <a:t>пише</a:t>
            </a:r>
            <a:r>
              <a:rPr lang="ru-RU" sz="3200" dirty="0"/>
              <a:t>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2426" y="2204864"/>
            <a:ext cx="3499494" cy="3168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………………..</a:t>
            </a:r>
          </a:p>
          <a:p>
            <a:pPr algn="ctr"/>
            <a:r>
              <a:rPr lang="ru-RU" i="0" dirty="0">
                <a:solidFill>
                  <a:srgbClr val="002060"/>
                </a:solidFill>
              </a:rPr>
              <a:t>Язык хроники прост, плавен и </a:t>
            </a:r>
            <a:r>
              <a:rPr lang="ru-RU" i="0" dirty="0" smtClean="0">
                <a:solidFill>
                  <a:srgbClr val="002060"/>
                </a:solidFill>
              </a:rPr>
              <a:t>благороден</a:t>
            </a:r>
          </a:p>
          <a:p>
            <a:pPr algn="ctr"/>
            <a:r>
              <a:rPr lang="uk-UA" i="0" dirty="0" smtClean="0">
                <a:solidFill>
                  <a:srgbClr val="002060"/>
                </a:solidFill>
              </a:rPr>
              <a:t>………………..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06" y="1210270"/>
            <a:ext cx="3097478" cy="437896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572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21" y="749510"/>
            <a:ext cx="3963351" cy="55598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40360" cy="648072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На думку </a:t>
            </a:r>
            <a:r>
              <a:rPr lang="ru-RU" sz="1800" dirty="0" err="1" smtClean="0"/>
              <a:t>Миколи</a:t>
            </a:r>
            <a:r>
              <a:rPr lang="ru-RU" sz="1800" dirty="0" smtClean="0"/>
              <a:t> Зерова, </a:t>
            </a:r>
            <a:r>
              <a:rPr lang="ru-RU" sz="1800" dirty="0" err="1"/>
              <a:t>головної</a:t>
            </a:r>
            <a:r>
              <a:rPr lang="ru-RU" sz="1800" dirty="0"/>
              <a:t> </a:t>
            </a:r>
            <a:r>
              <a:rPr lang="ru-RU" sz="1800" dirty="0" err="1"/>
              <a:t>тенденції</a:t>
            </a:r>
            <a:r>
              <a:rPr lang="ru-RU" sz="1800" dirty="0"/>
              <a:t> роману, яку </a:t>
            </a:r>
            <a:r>
              <a:rPr lang="ru-RU" sz="1800" dirty="0" err="1"/>
              <a:t>сформулював</a:t>
            </a:r>
            <a:r>
              <a:rPr lang="ru-RU" sz="1800" dirty="0"/>
              <a:t> сам </a:t>
            </a:r>
            <a:r>
              <a:rPr lang="ru-RU" sz="1800" dirty="0" err="1"/>
              <a:t>Куліш</a:t>
            </a:r>
            <a:r>
              <a:rPr lang="ru-RU" sz="1800" dirty="0"/>
              <a:t>, — «показать политическое ничтожество Малороссии» — Костомаров не </a:t>
            </a:r>
            <a:r>
              <a:rPr lang="ru-RU" sz="1800" dirty="0" err="1"/>
              <a:t>помічає</a:t>
            </a:r>
            <a:r>
              <a:rPr lang="ru-RU" sz="1800" dirty="0"/>
              <a:t>. «</a:t>
            </a:r>
            <a:r>
              <a:rPr lang="ru-RU" sz="1800" dirty="0" err="1"/>
              <a:t>Чорна</a:t>
            </a:r>
            <a:r>
              <a:rPr lang="ru-RU" sz="1800" dirty="0"/>
              <a:t> рада», на </a:t>
            </a:r>
            <a:r>
              <a:rPr lang="ru-RU" sz="1800" dirty="0" err="1"/>
              <a:t>його</a:t>
            </a:r>
            <a:r>
              <a:rPr lang="ru-RU" sz="1800" dirty="0"/>
              <a:t> думку, </a:t>
            </a:r>
            <a:r>
              <a:rPr lang="ru-RU" sz="1800" dirty="0" err="1"/>
              <a:t>однаково</a:t>
            </a:r>
            <a:r>
              <a:rPr lang="ru-RU" sz="1800" dirty="0"/>
              <a:t> </a:t>
            </a:r>
            <a:r>
              <a:rPr lang="ru-RU" sz="1800" dirty="0" err="1"/>
              <a:t>відзначає</a:t>
            </a:r>
            <a:r>
              <a:rPr lang="ru-RU" sz="1800" dirty="0"/>
              <a:t> «и могущество, и слабость духовной жизни народа». Правда, те </a:t>
            </a:r>
            <a:r>
              <a:rPr lang="ru-RU" sz="1800" dirty="0" err="1"/>
              <a:t>саме</a:t>
            </a:r>
            <a:r>
              <a:rPr lang="ru-RU" sz="1800" dirty="0"/>
              <a:t> говорить і </a:t>
            </a:r>
            <a:r>
              <a:rPr lang="ru-RU" sz="1800" dirty="0" err="1"/>
              <a:t>Куліш</a:t>
            </a:r>
            <a:r>
              <a:rPr lang="ru-RU" sz="1800" dirty="0"/>
              <a:t>. </a:t>
            </a:r>
            <a:r>
              <a:rPr lang="ru-RU" sz="1800" dirty="0" err="1"/>
              <a:t>Згадавши</a:t>
            </a:r>
            <a:r>
              <a:rPr lang="ru-RU" sz="1800" dirty="0"/>
              <a:t> про «политическое ничтожество» </a:t>
            </a:r>
            <a:r>
              <a:rPr lang="ru-RU" sz="1800" dirty="0" err="1"/>
              <a:t>старої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одночасно</a:t>
            </a:r>
            <a:r>
              <a:rPr lang="ru-RU" sz="1800" dirty="0"/>
              <a:t> </a:t>
            </a:r>
            <a:r>
              <a:rPr lang="ru-RU" sz="1800" dirty="0" err="1"/>
              <a:t>заявляє</a:t>
            </a:r>
            <a:r>
              <a:rPr lang="ru-RU" sz="1800" dirty="0"/>
              <a:t>, «что не ничтожный народ присоединился в половине XVII в. к Московскому царству», </a:t>
            </a:r>
            <a:r>
              <a:rPr lang="ru-RU" sz="1800" dirty="0" err="1"/>
              <a:t>що</a:t>
            </a:r>
            <a:r>
              <a:rPr lang="ru-RU" sz="1800" dirty="0"/>
              <a:t> в тому </a:t>
            </a:r>
            <a:r>
              <a:rPr lang="ru-RU" sz="1800" dirty="0" err="1"/>
              <a:t>народі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і </a:t>
            </a:r>
            <a:r>
              <a:rPr lang="ru-RU" sz="1800" dirty="0" err="1"/>
              <a:t>характери</a:t>
            </a:r>
            <a:r>
              <a:rPr lang="ru-RU" sz="1800" dirty="0"/>
              <a:t>, і </a:t>
            </a:r>
            <a:r>
              <a:rPr lang="ru-RU" sz="1800" dirty="0" err="1"/>
              <a:t>почуття</a:t>
            </a:r>
            <a:r>
              <a:rPr lang="ru-RU" sz="1800" dirty="0"/>
              <a:t> </a:t>
            </a:r>
            <a:r>
              <a:rPr lang="ru-RU" sz="1800" dirty="0" err="1"/>
              <a:t>власної</a:t>
            </a:r>
            <a:r>
              <a:rPr lang="ru-RU" sz="1800" dirty="0"/>
              <a:t> </a:t>
            </a:r>
            <a:r>
              <a:rPr lang="ru-RU" sz="1800" dirty="0" err="1"/>
              <a:t>гідності</a:t>
            </a:r>
            <a:r>
              <a:rPr lang="ru-RU" sz="1800" dirty="0"/>
              <a:t>, і «начала высшей гражданственности».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79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856584"/>
          </a:xfrm>
        </p:spPr>
        <p:txBody>
          <a:bodyPr>
            <a:normAutofit/>
          </a:bodyPr>
          <a:lstStyle/>
          <a:p>
            <a:pPr algn="ctr"/>
            <a:r>
              <a:rPr lang="ru-RU" sz="107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Інші</a:t>
            </a:r>
            <a:r>
              <a:rPr lang="ru-RU" sz="107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твори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878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1527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•</a:t>
            </a:r>
            <a:r>
              <a:rPr lang="ru-RU" sz="1800" dirty="0" err="1" smtClean="0"/>
              <a:t>гумористичні</a:t>
            </a:r>
            <a:r>
              <a:rPr lang="ru-RU" sz="1800" dirty="0" smtClean="0"/>
              <a:t> </a:t>
            </a:r>
            <a:r>
              <a:rPr lang="ru-RU" sz="1800" dirty="0" err="1"/>
              <a:t>оповідання</a:t>
            </a:r>
            <a:r>
              <a:rPr lang="ru-RU" sz="1800" dirty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‐ </a:t>
            </a:r>
            <a:r>
              <a:rPr lang="ru-RU" sz="1600" i="1" dirty="0" err="1" smtClean="0"/>
              <a:t>Циган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smtClean="0"/>
              <a:t>Пан </a:t>
            </a:r>
            <a:r>
              <a:rPr lang="ru-RU" sz="1600" i="1" dirty="0" err="1"/>
              <a:t>Мурло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Малоросійські</a:t>
            </a:r>
            <a:r>
              <a:rPr lang="ru-RU" sz="1600" i="1" dirty="0" smtClean="0"/>
              <a:t> </a:t>
            </a:r>
            <a:r>
              <a:rPr lang="ru-RU" sz="1600" i="1" dirty="0" err="1"/>
              <a:t>анекдоти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>• </a:t>
            </a:r>
            <a:r>
              <a:rPr lang="ru-RU" sz="1800" dirty="0" err="1" smtClean="0"/>
              <a:t>оповідання</a:t>
            </a:r>
            <a:r>
              <a:rPr lang="ru-RU" sz="1800" dirty="0" smtClean="0"/>
              <a:t> </a:t>
            </a:r>
            <a:r>
              <a:rPr lang="ru-RU" sz="1800" dirty="0"/>
              <a:t>на тему </a:t>
            </a:r>
            <a:r>
              <a:rPr lang="ru-RU" sz="1800" dirty="0" err="1"/>
              <a:t>нещасливого</a:t>
            </a:r>
            <a:r>
              <a:rPr lang="ru-RU" sz="1800" dirty="0"/>
              <a:t> </a:t>
            </a:r>
            <a:r>
              <a:rPr lang="ru-RU" sz="1800" dirty="0" err="1"/>
              <a:t>кохання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600" dirty="0"/>
              <a:t>‐ </a:t>
            </a:r>
            <a:r>
              <a:rPr lang="ru-RU" sz="1600" i="1" dirty="0" err="1" smtClean="0"/>
              <a:t>Гордовита</a:t>
            </a:r>
            <a:r>
              <a:rPr lang="ru-RU" sz="1600" i="1" dirty="0" smtClean="0"/>
              <a:t> </a:t>
            </a:r>
            <a:r>
              <a:rPr lang="ru-RU" sz="1600" i="1" dirty="0"/>
              <a:t>пара,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Дівоче</a:t>
            </a:r>
            <a:r>
              <a:rPr lang="ru-RU" sz="1600" i="1" dirty="0" smtClean="0"/>
              <a:t> </a:t>
            </a:r>
            <a:r>
              <a:rPr lang="ru-RU" sz="1600" i="1" dirty="0" err="1"/>
              <a:t>серце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>• </a:t>
            </a:r>
            <a:r>
              <a:rPr lang="ru-RU" sz="1800" dirty="0" err="1" smtClean="0"/>
              <a:t>історичні</a:t>
            </a:r>
            <a:r>
              <a:rPr lang="ru-RU" sz="1800" dirty="0" smtClean="0"/>
              <a:t> </a:t>
            </a:r>
            <a:r>
              <a:rPr lang="ru-RU" sz="1800" dirty="0" err="1"/>
              <a:t>оповідання</a:t>
            </a:r>
            <a:r>
              <a:rPr lang="ru-RU" sz="1800" dirty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/>
              <a:t>Мартин Гак,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Брати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Січові</a:t>
            </a:r>
            <a:r>
              <a:rPr lang="ru-RU" sz="1600" i="1" dirty="0" smtClean="0"/>
              <a:t> </a:t>
            </a:r>
            <a:r>
              <a:rPr lang="ru-RU" sz="1600" i="1" dirty="0" err="1"/>
              <a:t>гості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>• </a:t>
            </a:r>
            <a:r>
              <a:rPr lang="ru-RU" sz="1800" dirty="0" smtClean="0"/>
              <a:t>роман </a:t>
            </a:r>
            <a:r>
              <a:rPr lang="ru-RU" sz="1800" dirty="0"/>
              <a:t>«Михайло </a:t>
            </a:r>
            <a:r>
              <a:rPr lang="ru-RU" sz="1800" dirty="0" err="1"/>
              <a:t>Чарнишенко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Малоросія</a:t>
            </a:r>
            <a:r>
              <a:rPr lang="ru-RU" sz="1800" dirty="0"/>
              <a:t> 80 </a:t>
            </a:r>
            <a:r>
              <a:rPr lang="ru-RU" sz="1800" dirty="0" err="1"/>
              <a:t>літ</a:t>
            </a:r>
            <a:r>
              <a:rPr lang="ru-RU" sz="1800" dirty="0"/>
              <a:t> назад»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smtClean="0"/>
              <a:t>романтично-</a:t>
            </a:r>
            <a:r>
              <a:rPr lang="ru-RU" sz="1800" dirty="0" err="1" smtClean="0"/>
              <a:t>ідилічне</a:t>
            </a:r>
            <a:r>
              <a:rPr lang="ru-RU" sz="1800" dirty="0" smtClean="0"/>
              <a:t> </a:t>
            </a:r>
            <a:r>
              <a:rPr lang="ru-RU" sz="1800" dirty="0" err="1"/>
              <a:t>оповідання</a:t>
            </a:r>
            <a:r>
              <a:rPr lang="ru-RU" sz="1800" dirty="0"/>
              <a:t> «</a:t>
            </a:r>
            <a:r>
              <a:rPr lang="ru-RU" sz="1800" dirty="0" err="1"/>
              <a:t>Орися</a:t>
            </a:r>
            <a:r>
              <a:rPr lang="ru-RU" sz="1800" dirty="0"/>
              <a:t>»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/>
              <a:t>твори: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‐ </a:t>
            </a:r>
            <a:r>
              <a:rPr lang="ru-RU" sz="1600" i="1" dirty="0" smtClean="0"/>
              <a:t>До </a:t>
            </a:r>
            <a:r>
              <a:rPr lang="ru-RU" sz="1600" i="1" dirty="0" err="1"/>
              <a:t>кобзи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smtClean="0"/>
              <a:t>Заворожена </a:t>
            </a:r>
            <a:r>
              <a:rPr lang="ru-RU" sz="1600" i="1" dirty="0" err="1"/>
              <a:t>криниця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Заспів</a:t>
            </a:r>
            <a:r>
              <a:rPr lang="ru-RU" sz="1600" i="1" dirty="0" smtClean="0"/>
              <a:t>,</a:t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smtClean="0"/>
              <a:t>Маруся </a:t>
            </a:r>
            <a:r>
              <a:rPr lang="ru-RU" sz="1600" i="1" dirty="0" err="1" smtClean="0"/>
              <a:t>Богуславка</a:t>
            </a:r>
            <a:r>
              <a:rPr lang="ru-RU" sz="1600" i="1" dirty="0" smtClean="0"/>
              <a:t>, </a:t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Праведне</a:t>
            </a:r>
            <a:r>
              <a:rPr lang="ru-RU" sz="1600" i="1" dirty="0" smtClean="0"/>
              <a:t> </a:t>
            </a:r>
            <a:r>
              <a:rPr lang="ru-RU" sz="1600" i="1" dirty="0" err="1"/>
              <a:t>пануваннє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Рідне</a:t>
            </a:r>
            <a:r>
              <a:rPr lang="ru-RU" sz="1600" i="1" dirty="0" smtClean="0"/>
              <a:t> </a:t>
            </a:r>
            <a:r>
              <a:rPr lang="ru-RU" sz="1600" i="1" dirty="0"/>
              <a:t>слово,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err="1" smtClean="0"/>
              <a:t>Святиня</a:t>
            </a:r>
            <a:r>
              <a:rPr lang="ru-RU" sz="1600" i="1" dirty="0"/>
              <a:t>,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>‐ </a:t>
            </a:r>
            <a:r>
              <a:rPr lang="ru-RU" sz="1600" i="1" dirty="0" smtClean="0"/>
              <a:t>Степ </a:t>
            </a:r>
            <a:r>
              <a:rPr lang="ru-RU" sz="1600" i="1" dirty="0" err="1" smtClean="0"/>
              <a:t>опівідні</a:t>
            </a:r>
            <a:r>
              <a:rPr lang="ru-RU" sz="1600" i="1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06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712568"/>
          </a:xfrm>
        </p:spPr>
        <p:txBody>
          <a:bodyPr>
            <a:noAutofit/>
          </a:bodyPr>
          <a:lstStyle/>
          <a:p>
            <a:pPr algn="ctr"/>
            <a:r>
              <a:rPr lang="ru-RU" sz="6000" b="1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Дитинство</a:t>
            </a:r>
            <a: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6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5543128" cy="4414837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5733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Народився</a:t>
            </a:r>
            <a:r>
              <a:rPr lang="ru-RU" sz="3200" dirty="0"/>
              <a:t> </a:t>
            </a:r>
            <a:r>
              <a:rPr lang="ru-RU" sz="3200" dirty="0" smtClean="0"/>
              <a:t>7 </a:t>
            </a:r>
            <a:r>
              <a:rPr lang="ru-RU" sz="3200" dirty="0" err="1" smtClean="0"/>
              <a:t>серпня</a:t>
            </a:r>
            <a:r>
              <a:rPr lang="ru-RU" sz="3200" dirty="0"/>
              <a:t> (26 </a:t>
            </a:r>
            <a:r>
              <a:rPr lang="ru-RU" sz="3200" dirty="0" err="1"/>
              <a:t>липня</a:t>
            </a:r>
            <a:r>
              <a:rPr lang="ru-RU" sz="3200" dirty="0"/>
              <a:t> за старим стилем) </a:t>
            </a:r>
            <a:r>
              <a:rPr lang="ru-RU" sz="3200" dirty="0" smtClean="0"/>
              <a:t>1819</a:t>
            </a:r>
            <a:r>
              <a:rPr lang="ru-RU" sz="3200" dirty="0"/>
              <a:t> року в </a:t>
            </a:r>
            <a:r>
              <a:rPr lang="ru-RU" sz="3200" dirty="0" err="1"/>
              <a:t>містечку</a:t>
            </a:r>
            <a:r>
              <a:rPr lang="ru-RU" sz="3200" dirty="0"/>
              <a:t> </a:t>
            </a:r>
            <a:r>
              <a:rPr lang="ru-RU" sz="3200" dirty="0" smtClean="0"/>
              <a:t> </a:t>
            </a:r>
            <a:r>
              <a:rPr lang="ru-RU" sz="3200" dirty="0" err="1" smtClean="0"/>
              <a:t>Воронежі</a:t>
            </a:r>
            <a:r>
              <a:rPr lang="ru-RU" sz="3200" dirty="0"/>
              <a:t> 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колишнього</a:t>
            </a: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Глухівського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повіту</a:t>
            </a:r>
            <a:r>
              <a:rPr lang="ru-RU" sz="3200" dirty="0" smtClean="0"/>
              <a:t> </a:t>
            </a:r>
            <a:r>
              <a:rPr lang="ru-RU" sz="3200" dirty="0" err="1" smtClean="0"/>
              <a:t>Чернігівської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губернії</a:t>
            </a:r>
            <a:r>
              <a:rPr lang="ru-RU" sz="3200" dirty="0"/>
              <a:t> 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49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312" y1="26218" x2="30312" y2="26218"/>
                        <a14:foregroundMark x1="76771" y1="37311" x2="76771" y2="37311"/>
                        <a14:foregroundMark x1="74788" y1="48571" x2="74788" y2="48571"/>
                        <a14:foregroundMark x1="75921" y1="54286" x2="75921" y2="54286"/>
                        <a14:foregroundMark x1="56941" y1="23025" x2="56941" y2="23025"/>
                        <a14:foregroundMark x1="45326" y1="33277" x2="45326" y2="33277"/>
                        <a14:foregroundMark x1="35694" y1="10084" x2="35694" y2="10084"/>
                        <a14:foregroundMark x1="16997" y1="19160" x2="46176" y2="17143"/>
                        <a14:foregroundMark x1="51275" y1="11765" x2="42210" y2="15126"/>
                        <a14:foregroundMark x1="50708" y1="10084" x2="40227" y2="14790"/>
                        <a14:foregroundMark x1="49292" y1="9244" x2="38810" y2="14118"/>
                        <a14:foregroundMark x1="38810" y1="15630" x2="25496" y2="17647"/>
                        <a14:foregroundMark x1="18130" y1="17479" x2="34844" y2="12941"/>
                        <a14:foregroundMark x1="16997" y1="17647" x2="47592" y2="3866"/>
                        <a14:foregroundMark x1="47309" y1="2689" x2="18130" y2="15966"/>
                        <a14:foregroundMark x1="31445" y1="5714" x2="15014" y2="18655"/>
                        <a14:foregroundMark x1="26912" y1="8908" x2="16147" y2="17143"/>
                        <a14:foregroundMark x1="24079" y1="9412" x2="14448" y2="17479"/>
                        <a14:foregroundMark x1="43343" y1="3866" x2="30878" y2="8571"/>
                        <a14:foregroundMark x1="44193" y1="3361" x2="28895" y2="7395"/>
                        <a14:foregroundMark x1="24363" y1="9748" x2="28895" y2="6555"/>
                        <a14:backgroundMark x1="3683" y1="1345" x2="3683" y2="1345"/>
                        <a14:backgroundMark x1="6516" y1="3866" x2="6516" y2="3866"/>
                        <a14:backgroundMark x1="3683" y1="14454" x2="20397" y2="3361"/>
                        <a14:backgroundMark x1="25496" y1="4874" x2="37677" y2="1345"/>
                        <a14:backgroundMark x1="38810" y1="1345" x2="54958" y2="1513"/>
                        <a14:backgroundMark x1="36827" y1="5042" x2="22946" y2="9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13" y="692696"/>
            <a:ext cx="3417656" cy="57606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787526" cy="6008712"/>
          </a:xfrm>
        </p:spPr>
        <p:txBody>
          <a:bodyPr>
            <a:normAutofit fontScale="90000"/>
          </a:bodyPr>
          <a:lstStyle/>
          <a:p>
            <a:r>
              <a:rPr lang="ru-RU" dirty="0"/>
              <a:t> На </a:t>
            </a:r>
            <a:r>
              <a:rPr lang="ru-RU" dirty="0" err="1" smtClean="0"/>
              <a:t>хуторі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Воронежем хлопчик </a:t>
            </a:r>
            <a:r>
              <a:rPr lang="ru-RU" dirty="0" err="1"/>
              <a:t>змалечку</a:t>
            </a:r>
            <a:r>
              <a:rPr lang="ru-RU" dirty="0"/>
              <a:t> </a:t>
            </a:r>
            <a:r>
              <a:rPr lang="ru-RU" dirty="0" err="1"/>
              <a:t>наслухався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, </a:t>
            </a:r>
            <a:r>
              <a:rPr lang="ru-RU" dirty="0" err="1"/>
              <a:t>переказів</a:t>
            </a:r>
            <a:r>
              <a:rPr lang="ru-RU" dirty="0"/>
              <a:t>, легенд, особливо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наспівувала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4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02179"/>
            <a:ext cx="4644008" cy="348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4291582" cy="5864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Була</a:t>
            </a:r>
            <a:r>
              <a:rPr lang="ru-RU" sz="3200" dirty="0"/>
              <a:t> в </a:t>
            </a:r>
            <a:r>
              <a:rPr lang="ru-RU" sz="3200" dirty="0" err="1"/>
              <a:t>нього</a:t>
            </a:r>
            <a:r>
              <a:rPr lang="ru-RU" sz="3200" dirty="0"/>
              <a:t> і «духовна </a:t>
            </a:r>
            <a:r>
              <a:rPr lang="ru-RU" sz="3200" dirty="0" err="1"/>
              <a:t>мати</a:t>
            </a:r>
            <a:r>
              <a:rPr lang="ru-RU" sz="3200" dirty="0"/>
              <a:t>» — </a:t>
            </a:r>
            <a:r>
              <a:rPr lang="ru-RU" sz="3200" dirty="0" err="1"/>
              <a:t>сусідка</a:t>
            </a:r>
            <a:r>
              <a:rPr lang="ru-RU" sz="3200" dirty="0"/>
              <a:t> по хуторах </a:t>
            </a:r>
            <a:r>
              <a:rPr lang="ru-RU" sz="3200" dirty="0" err="1"/>
              <a:t>Уляна</a:t>
            </a:r>
            <a:r>
              <a:rPr lang="ru-RU" sz="3200" dirty="0"/>
              <a:t> </a:t>
            </a:r>
            <a:r>
              <a:rPr lang="ru-RU" sz="3200" dirty="0" err="1"/>
              <a:t>Терентіївна</a:t>
            </a:r>
            <a:r>
              <a:rPr lang="ru-RU" sz="3200" dirty="0"/>
              <a:t> </a:t>
            </a:r>
            <a:r>
              <a:rPr lang="ru-RU" sz="3200" dirty="0" err="1"/>
              <a:t>Мужиловська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навернула </a:t>
            </a:r>
            <a:r>
              <a:rPr lang="ru-RU" sz="3200" dirty="0" err="1"/>
              <a:t>його</a:t>
            </a:r>
            <a:r>
              <a:rPr lang="ru-RU" sz="3200" dirty="0"/>
              <a:t> до </a:t>
            </a:r>
            <a:r>
              <a:rPr lang="ru-RU" sz="3200" dirty="0" err="1"/>
              <a:t>книжної</a:t>
            </a:r>
            <a:r>
              <a:rPr lang="ru-RU" sz="3200" dirty="0"/>
              <a:t> </a:t>
            </a:r>
            <a:r>
              <a:rPr lang="ru-RU" sz="3200" dirty="0" err="1"/>
              <a:t>мудрості</a:t>
            </a:r>
            <a:r>
              <a:rPr lang="ru-RU" sz="3200" dirty="0"/>
              <a:t> і </a:t>
            </a:r>
            <a:r>
              <a:rPr lang="ru-RU" sz="3200" dirty="0" err="1"/>
              <a:t>наполягла</a:t>
            </a:r>
            <a:r>
              <a:rPr lang="ru-RU" sz="3200" dirty="0"/>
              <a:t> на </a:t>
            </a:r>
            <a:r>
              <a:rPr lang="ru-RU" sz="3200" dirty="0" err="1"/>
              <a:t>навчанні</a:t>
            </a:r>
            <a:r>
              <a:rPr lang="ru-RU" sz="3200" dirty="0"/>
              <a:t> в Новгород-</a:t>
            </a:r>
            <a:r>
              <a:rPr lang="ru-RU" sz="3200" dirty="0" err="1"/>
              <a:t>Сіверській</a:t>
            </a:r>
            <a:r>
              <a:rPr lang="ru-RU" sz="3200" dirty="0"/>
              <a:t> </a:t>
            </a:r>
            <a:r>
              <a:rPr lang="ru-RU" sz="3200" dirty="0" err="1"/>
              <a:t>гімназії</a:t>
            </a:r>
            <a:r>
              <a:rPr lang="ru-RU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07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640560"/>
          </a:xfrm>
        </p:spPr>
        <p:txBody>
          <a:bodyPr>
            <a:noAutofit/>
          </a:bodyPr>
          <a:lstStyle/>
          <a:p>
            <a:pPr algn="ctr"/>
            <a:r>
              <a:rPr lang="ru-RU" sz="6000" b="1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Навчання</a:t>
            </a:r>
            <a:r>
              <a:rPr lang="ru-RU" sz="60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6000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8229" y="1484784"/>
            <a:ext cx="5088566" cy="3816424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787526" cy="615272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З </a:t>
            </a:r>
            <a:r>
              <a:rPr lang="ru-RU" sz="2400" dirty="0" err="1"/>
              <a:t>кінця</a:t>
            </a:r>
            <a:r>
              <a:rPr lang="ru-RU" sz="2400" dirty="0"/>
              <a:t> </a:t>
            </a:r>
            <a:r>
              <a:rPr lang="ru-RU" sz="2400" dirty="0" smtClean="0"/>
              <a:t>1830-х</a:t>
            </a:r>
            <a:r>
              <a:rPr lang="ru-RU" sz="2400" dirty="0"/>
              <a:t> 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Куліш</a:t>
            </a:r>
            <a:r>
              <a:rPr lang="ru-RU" sz="2400" dirty="0"/>
              <a:t> — слухач </a:t>
            </a:r>
            <a:r>
              <a:rPr lang="ru-RU" sz="2400" dirty="0" err="1"/>
              <a:t>лекцій</a:t>
            </a:r>
            <a:r>
              <a:rPr lang="ru-RU" sz="2400" dirty="0"/>
              <a:t> у </a:t>
            </a:r>
            <a:r>
              <a:rPr lang="ru-RU" sz="2400" dirty="0" err="1" smtClean="0"/>
              <a:t>Київському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. Але </a:t>
            </a:r>
            <a:r>
              <a:rPr lang="ru-RU" sz="2400" dirty="0" err="1" smtClean="0"/>
              <a:t>Куліш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err="1"/>
              <a:t>мав</a:t>
            </a:r>
            <a:r>
              <a:rPr lang="ru-RU" sz="2400" dirty="0"/>
              <a:t> документального </a:t>
            </a:r>
            <a:r>
              <a:rPr lang="ru-RU" sz="2400" dirty="0" err="1"/>
              <a:t>свідчення</a:t>
            </a:r>
            <a:r>
              <a:rPr lang="ru-RU" sz="2400" dirty="0"/>
              <a:t> про </a:t>
            </a:r>
            <a:r>
              <a:rPr lang="ru-RU" sz="2400" dirty="0" err="1"/>
              <a:t>дворянське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батько</a:t>
            </a:r>
            <a:r>
              <a:rPr lang="ru-RU" sz="2400" dirty="0"/>
              <a:t> і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козацько-старшинського</a:t>
            </a:r>
            <a:r>
              <a:rPr lang="ru-RU" sz="2400" dirty="0"/>
              <a:t> роду, а </a:t>
            </a:r>
            <a:r>
              <a:rPr lang="ru-RU" sz="2400" dirty="0" err="1"/>
              <a:t>отже</a:t>
            </a:r>
            <a:r>
              <a:rPr lang="ru-RU" sz="2400" dirty="0"/>
              <a:t> — й права </a:t>
            </a:r>
            <a:r>
              <a:rPr lang="ru-RU" sz="2400" dirty="0" err="1"/>
              <a:t>навчатися</a:t>
            </a:r>
            <a:r>
              <a:rPr lang="ru-RU" sz="2400" dirty="0"/>
              <a:t> в </a:t>
            </a:r>
            <a:r>
              <a:rPr lang="ru-RU" sz="2400" dirty="0" err="1"/>
              <a:t>університеті</a:t>
            </a:r>
            <a:r>
              <a:rPr lang="ru-RU" sz="2400" dirty="0"/>
              <a:t>.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слухання</a:t>
            </a:r>
            <a:r>
              <a:rPr lang="ru-RU" sz="2400" dirty="0"/>
              <a:t> </a:t>
            </a:r>
            <a:r>
              <a:rPr lang="ru-RU" sz="2400" dirty="0" err="1"/>
              <a:t>лекцій</a:t>
            </a:r>
            <a:r>
              <a:rPr lang="ru-RU" sz="2400" dirty="0"/>
              <a:t> на словесному, а </a:t>
            </a:r>
            <a:r>
              <a:rPr lang="ru-RU" sz="2400" dirty="0" err="1"/>
              <a:t>згодом</a:t>
            </a:r>
            <a:r>
              <a:rPr lang="ru-RU" sz="2400" dirty="0"/>
              <a:t> на </a:t>
            </a:r>
            <a:r>
              <a:rPr lang="ru-RU" sz="2400" dirty="0" err="1"/>
              <a:t>правничому</a:t>
            </a:r>
            <a:r>
              <a:rPr lang="ru-RU" sz="2400" dirty="0"/>
              <a:t> </a:t>
            </a:r>
            <a:r>
              <a:rPr lang="ru-RU" sz="2400" dirty="0" err="1"/>
              <a:t>факультеті</a:t>
            </a:r>
            <a:r>
              <a:rPr lang="ru-RU" sz="2400" dirty="0"/>
              <a:t> </a:t>
            </a:r>
            <a:r>
              <a:rPr lang="ru-RU" sz="2400" dirty="0" err="1"/>
              <a:t>виявилися</a:t>
            </a:r>
            <a:r>
              <a:rPr lang="ru-RU" sz="2400" dirty="0"/>
              <a:t> </a:t>
            </a:r>
            <a:r>
              <a:rPr lang="ru-RU" sz="2400" dirty="0" err="1"/>
              <a:t>визначальними</a:t>
            </a:r>
            <a:r>
              <a:rPr lang="ru-RU" sz="2400" dirty="0"/>
              <a:t> для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подальшої</a:t>
            </a:r>
            <a:r>
              <a:rPr lang="ru-RU" sz="2400" dirty="0"/>
              <a:t> </a:t>
            </a:r>
            <a:r>
              <a:rPr lang="ru-RU" sz="2400" dirty="0" err="1"/>
              <a:t>долі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45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4320480"/>
          </a:xfrm>
        </p:spPr>
        <p:txBody>
          <a:bodyPr>
            <a:normAutofit/>
          </a:bodyPr>
          <a:lstStyle/>
          <a:p>
            <a:pPr algn="ctr"/>
            <a:r>
              <a:rPr lang="ru-RU" sz="67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1840-ві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291</TotalTime>
  <Words>317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Mylar</vt:lpstr>
      <vt:lpstr>Пантелеймон Куліш</vt:lpstr>
      <vt:lpstr>Біографія</vt:lpstr>
      <vt:lpstr>Дитинство </vt:lpstr>
      <vt:lpstr>Народився 7 серпня (26 липня за старим стилем) 1819 року в містечку  Воронежі  колишнього  Глухівського повіту Чернігівської губернії .</vt:lpstr>
      <vt:lpstr> На хуторі під Воронежем хлопчик змалечку наслухався різних казок, переказів, легенд, особливо народних пісень, які наспівувала йому мати.</vt:lpstr>
      <vt:lpstr>Була в нього і «духовна мати» — сусідка по хуторах Уляна Терентіївна Мужиловська, що навернула його до книжної мудрості і наполягла на навчанні в Новгород-Сіверській гімназії.</vt:lpstr>
      <vt:lpstr>Навчання </vt:lpstr>
      <vt:lpstr>З кінця 1830-х років Куліш — слухач лекцій у Київському університеті. Але Куліш не мав документального свідчення про дворянське походження, хоча його батько і був із козацько-старшинського роду, а отже — й права навчатися в університеті. Кілька років слухання лекцій на словесному, а згодом на правничому факультеті виявилися визначальними для його подальшої долі.</vt:lpstr>
      <vt:lpstr>1840-ві </vt:lpstr>
      <vt:lpstr>Письменник дістав посаду викладача в Луцькому дворянському училищі. В цей час він пише російською мовою історичний роман «Михайло Чарнышенко…», віршовану історичну хроніку «Україна» і оповідання-ідилію «Орися». </vt:lpstr>
      <vt:lpstr>Пантелеймон Куліш перебував неодноразово(1843, 1844, 1856) на тривалій гостині та творчому пленері в маєтку Міхала Грабовського. </vt:lpstr>
      <vt:lpstr>Згодом Куліш працює в Києві, у Рівному, а коли журнал «Современник» починає друкувати в 1845 році перші розділи його славетного роману «Чорна рада», ректор Петербурзького університету П. Плетньов (він і редактор «Современника») запрошує його до столиці на посаду старшого вчителя гімназії і лектора російської мови для іноземних слухачів університету.</vt:lpstr>
      <vt:lpstr>Через два роки Петербурзька Академія наук за рекомендацією посилає Куліша у відрядження в Західну Європу для вивчення слов'янських мов, історії, культури та мистецтва, куди він вирушає із своєю вісімнадцятирічною дружиною Олександрою Михайлівною Білозерською, з якою побрався 22 січня 1847 року. Боярином на весіллі був співучий, дотепний, веселий друг Пантелеймона — Тарас Шевченко.</vt:lpstr>
      <vt:lpstr>Арешт, ув'язнення й заслання </vt:lpstr>
      <vt:lpstr> У Варшаві Куліша як члена Кирило-Мефодіївського товариства заарештовують і повертають до Петербурга, де добрих три місяці допитують у III відділі, але довести його приналежність до таємної антикріпосницької організації не можуть. </vt:lpstr>
      <vt:lpstr>Однак висновок царської жандармерії чіткий:</vt:lpstr>
      <vt:lpstr>Після «щирого каяття» Куліша, клопотань сановитих друзів дружини та її особистих благань покарання було замінене: його ув'язнили на два місяці в арештантське відділення військового шпиталю, а звідти відправили на заслання в Тулу.</vt:lpstr>
      <vt:lpstr>Чорна рада</vt:lpstr>
      <vt:lpstr>Тарас Шевченко у своєму листі до Куліша писав:</vt:lpstr>
      <vt:lpstr>Михайло Максимович про «Чорну раду» писав:</vt:lpstr>
      <vt:lpstr>Микола Костомаров у своїй статті, в якій дає характеристику героїв та мови роману, пише:</vt:lpstr>
      <vt:lpstr>На думку Миколи Зерова, головної тенденції роману, яку сформулював сам Куліш, — «показать политическое ничтожество Малороссии» — Костомаров не помічає. «Чорна рада», на його думку, однаково відзначає «и могущество, и слабость духовной жизни народа». Правда, те саме говорить і Куліш. Згадавши про «политическое ничтожество» старої України, він одночасно заявляє, «что не ничтожный народ присоединился в половине XVII в. к Московскому царству», що в тому народі були і характери, і почуття власної гідності, і «начала высшей гражданственности».</vt:lpstr>
      <vt:lpstr>Інші твори </vt:lpstr>
      <vt:lpstr>•гумористичні оповідання: ‐ Циган,  ‐ Пан Мурло,  ‐ Малоросійські анекдоти • оповідання на тему нещасливого кохання: ‐ Гордовита пара,  ‐ Дівоче серце • історичні оповідання: Мартин Гак,  ‐ Брати,  ‐ Січові гості • роман «Михайло Чарнишенко, або Малоросія 80 літ назад» • романтично-ідилічне оповідання «Орися» • Інші твори: ‐ До кобзи,  ‐ Заворожена криниця,  ‐ Заспів, ‐ Маруся Богуславка,  ‐ Праведне пануваннє,  ‐ Рідне слово,  ‐ Святиня,  ‐ Степ опівідні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Пантелеймон Куліш</dc:title>
  <dc:creator>Наталья</dc:creator>
  <cp:lastModifiedBy>Наталья</cp:lastModifiedBy>
  <cp:revision>17</cp:revision>
  <dcterms:created xsi:type="dcterms:W3CDTF">2013-04-08T13:34:38Z</dcterms:created>
  <dcterms:modified xsi:type="dcterms:W3CDTF">2013-04-08T18:26:26Z</dcterms:modified>
</cp:coreProperties>
</file>