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>
        <p:scale>
          <a:sx n="80" d="100"/>
          <a:sy n="80" d="100"/>
        </p:scale>
        <p:origin x="-12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204864"/>
            <a:ext cx="4572000" cy="287463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32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Я вибрала Долю собі сама.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32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І що зі мною не станеться,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32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у мене жодних претензій нема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32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до Долі – моєї обраниці.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32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					Ліна Костенко</a:t>
            </a:r>
            <a:endParaRPr lang="ru-RU" sz="3200" b="1" i="1" dirty="0">
              <a:effectLst>
                <a:outerShdw blurRad="38100" dist="38100" dir="2700000" algn="tl">
                  <a:srgbClr val="FFFFFF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33794" name="Picture 2" descr="http://litukr.at.ua/portret/kosten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04664"/>
            <a:ext cx="4169323" cy="57606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47667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uk-UA" sz="2000" dirty="0" smtClean="0"/>
              <a:t>За історичний роман у віршах </a:t>
            </a:r>
            <a:r>
              <a:rPr lang="uk-UA" sz="2000" dirty="0" err="1" smtClean="0"/>
              <a:t>“Маруся</a:t>
            </a:r>
            <a:r>
              <a:rPr lang="uk-UA" sz="2000" dirty="0" smtClean="0"/>
              <a:t> </a:t>
            </a:r>
            <a:r>
              <a:rPr lang="uk-UA" sz="2000" dirty="0" err="1" smtClean="0"/>
              <a:t>Чурай”</a:t>
            </a:r>
            <a:r>
              <a:rPr lang="uk-UA" sz="2000" dirty="0" smtClean="0"/>
              <a:t> і книжку поезій </a:t>
            </a:r>
            <a:r>
              <a:rPr lang="uk-UA" sz="2000" dirty="0" err="1" smtClean="0"/>
              <a:t>“Неповторність”</a:t>
            </a:r>
            <a:r>
              <a:rPr lang="uk-UA" sz="2000" dirty="0" smtClean="0"/>
              <a:t>  відзначена Державною премією Української РСР ім. Т. Г. </a:t>
            </a:r>
            <a:r>
              <a:rPr lang="uk-UA" sz="2000" dirty="0" smtClean="0"/>
              <a:t>Шевченка у 1987 році;                                      </a:t>
            </a:r>
            <a:r>
              <a:rPr lang="uk-UA" sz="2000" dirty="0" smtClean="0"/>
              <a:t>- </a:t>
            </a:r>
            <a:r>
              <a:rPr lang="uk-UA" sz="2000" dirty="0" smtClean="0"/>
              <a:t>російською мовою </a:t>
            </a:r>
            <a:r>
              <a:rPr lang="uk-UA" sz="2000" dirty="0" smtClean="0"/>
              <a:t>видана книжка </a:t>
            </a:r>
            <a:r>
              <a:rPr lang="uk-UA" sz="2000" dirty="0" err="1" smtClean="0"/>
              <a:t>“Проміння</a:t>
            </a:r>
            <a:r>
              <a:rPr lang="uk-UA" sz="2000" dirty="0" smtClean="0"/>
              <a:t> </a:t>
            </a:r>
            <a:r>
              <a:rPr lang="uk-UA" sz="2000" dirty="0" err="1" smtClean="0"/>
              <a:t>землі”</a:t>
            </a:r>
            <a:r>
              <a:rPr lang="uk-UA" sz="2000" dirty="0" smtClean="0"/>
              <a:t> у 1960,</a:t>
            </a:r>
          </a:p>
          <a:p>
            <a:pPr>
              <a:lnSpc>
                <a:spcPct val="90000"/>
              </a:lnSpc>
            </a:pPr>
            <a:r>
              <a:rPr lang="uk-UA" sz="2000" dirty="0" smtClean="0"/>
              <a:t> </a:t>
            </a:r>
            <a:r>
              <a:rPr lang="uk-UA" sz="2000" dirty="0" err="1" smtClean="0"/>
              <a:t>сербо-хорват</a:t>
            </a:r>
            <a:r>
              <a:rPr lang="uk-UA" sz="2000" dirty="0" smtClean="0"/>
              <a:t>. –  </a:t>
            </a:r>
            <a:r>
              <a:rPr lang="uk-UA" sz="2000" dirty="0" err="1" smtClean="0"/>
              <a:t>“Скіфська</a:t>
            </a:r>
            <a:r>
              <a:rPr lang="uk-UA" sz="2000" dirty="0" smtClean="0"/>
              <a:t> </a:t>
            </a:r>
            <a:r>
              <a:rPr lang="uk-UA" sz="2000" dirty="0" err="1" smtClean="0"/>
              <a:t>баба”</a:t>
            </a:r>
            <a:r>
              <a:rPr lang="uk-UA" sz="2000" dirty="0" smtClean="0"/>
              <a:t> у1981чеською</a:t>
            </a:r>
          </a:p>
          <a:p>
            <a:pPr>
              <a:lnSpc>
                <a:spcPct val="90000"/>
              </a:lnSpc>
            </a:pPr>
            <a:r>
              <a:rPr lang="uk-UA" sz="2000" dirty="0" smtClean="0"/>
              <a:t> – </a:t>
            </a:r>
            <a:r>
              <a:rPr lang="uk-UA" sz="2000" dirty="0" err="1" smtClean="0"/>
              <a:t>“Над</a:t>
            </a:r>
            <a:r>
              <a:rPr lang="uk-UA" sz="2000" dirty="0" smtClean="0"/>
              <a:t> </a:t>
            </a:r>
            <a:r>
              <a:rPr lang="uk-UA" sz="2000" dirty="0" smtClean="0"/>
              <a:t>берегами вічної </a:t>
            </a:r>
            <a:r>
              <a:rPr lang="uk-UA" sz="2000" dirty="0" err="1" smtClean="0"/>
              <a:t>ріки”</a:t>
            </a:r>
            <a:r>
              <a:rPr lang="uk-UA" sz="2000" dirty="0" smtClean="0"/>
              <a:t> у 1987.</a:t>
            </a:r>
            <a:endParaRPr lang="ru-RU" sz="2000" dirty="0"/>
          </a:p>
        </p:txBody>
      </p:sp>
      <p:pic>
        <p:nvPicPr>
          <p:cNvPr id="3" name="Picture 5" descr="50-7-1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3527500" cy="4602996"/>
          </a:xfrm>
          <a:prstGeom prst="rect">
            <a:avLst/>
          </a:prstGeom>
          <a:noFill/>
        </p:spPr>
      </p:pic>
      <p:pic>
        <p:nvPicPr>
          <p:cNvPr id="4" name="Picture 4" descr="48-1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573016"/>
            <a:ext cx="4291174" cy="295232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4"/>
            <a:ext cx="95263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dirty="0" smtClean="0">
                <a:latin typeface="Times New Roman" pitchFamily="18" charset="0"/>
                <a:cs typeface="Times New Roman" pitchFamily="18" charset="0"/>
              </a:rPr>
              <a:t>Особливості творчої манери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548680"/>
            <a:ext cx="60486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Char char="-"/>
            </a:pPr>
            <a:r>
              <a:rPr lang="uk-UA" sz="2400" dirty="0" smtClean="0">
                <a:latin typeface="Comic Sans MS" pitchFamily="66" charset="0"/>
              </a:rPr>
              <a:t>зміст інтимної лірики – етико-гуманістичний;</a:t>
            </a:r>
          </a:p>
          <a:p>
            <a:pPr algn="ctr">
              <a:buFontTx/>
              <a:buChar char="-"/>
            </a:pPr>
            <a:r>
              <a:rPr lang="uk-UA" sz="2400" dirty="0" smtClean="0">
                <a:latin typeface="Comic Sans MS" pitchFamily="66" charset="0"/>
              </a:rPr>
              <a:t>модерний характер художньої свідомості сприймається як природне явище;</a:t>
            </a:r>
          </a:p>
          <a:p>
            <a:pPr algn="ctr">
              <a:buFontTx/>
              <a:buChar char="-"/>
            </a:pPr>
            <a:r>
              <a:rPr lang="uk-UA" sz="2400" dirty="0" smtClean="0">
                <a:latin typeface="Comic Sans MS" pitchFamily="66" charset="0"/>
              </a:rPr>
              <a:t>образ невтіленого у слові буття становить найголовнішу естетичну прикмету поезії Ліни Костенко;</a:t>
            </a:r>
          </a:p>
          <a:p>
            <a:pPr algn="ctr">
              <a:buFontTx/>
              <a:buChar char="-"/>
            </a:pPr>
            <a:r>
              <a:rPr lang="uk-UA" sz="2400" dirty="0" smtClean="0">
                <a:latin typeface="Comic Sans MS" pitchFamily="66" charset="0"/>
              </a:rPr>
              <a:t>відмова від стереотипів етики, світогляду, загальноприйнятих принципів мистецтва, творчості, яка виражається заперечною часткою </a:t>
            </a:r>
            <a:r>
              <a:rPr lang="uk-UA" sz="2400" dirty="0" err="1" smtClean="0">
                <a:latin typeface="Comic Sans MS" pitchFamily="66" charset="0"/>
              </a:rPr>
              <a:t>“не”</a:t>
            </a:r>
            <a:r>
              <a:rPr lang="uk-UA" sz="2400" dirty="0" smtClean="0">
                <a:latin typeface="Comic Sans MS" pitchFamily="66" charset="0"/>
              </a:rPr>
              <a:t>;</a:t>
            </a:r>
          </a:p>
          <a:p>
            <a:pPr algn="ctr">
              <a:buFontTx/>
              <a:buChar char="-"/>
            </a:pPr>
            <a:r>
              <a:rPr lang="uk-UA" sz="2400" dirty="0" smtClean="0">
                <a:latin typeface="Comic Sans MS" pitchFamily="66" charset="0"/>
              </a:rPr>
              <a:t>головні теми: історична, людина-планета-митець-час, тема вірності і зради та інші</a:t>
            </a:r>
            <a:endParaRPr lang="ru-RU" sz="24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8"/>
            <a:ext cx="7560840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800" b="1" i="1" dirty="0" smtClean="0">
                <a:latin typeface="Monotype Corsiva" pitchFamily="66" charset="0"/>
              </a:rPr>
              <a:t>З-поміж  українських поетес другої половини ХХ ст. постать Ліни Костенко найпомітніша. Активна учасниця шістдесятництва, вона завжди виважувала своє високе й відповідальне покликання митця на терезах сумління і ніколи не розмінювала чистоту своїх переконань. Відновлюючи ідеї митців </a:t>
            </a:r>
            <a:r>
              <a:rPr lang="uk-UA" sz="2800" b="1" i="1" dirty="0" err="1" smtClean="0">
                <a:latin typeface="Monotype Corsiva" pitchFamily="66" charset="0"/>
              </a:rPr>
              <a:t>“Розстріляного</a:t>
            </a:r>
            <a:r>
              <a:rPr lang="uk-UA" sz="2800" b="1" i="1" dirty="0" smtClean="0">
                <a:latin typeface="Monotype Corsiva" pitchFamily="66" charset="0"/>
              </a:rPr>
              <a:t> </a:t>
            </a:r>
            <a:r>
              <a:rPr lang="uk-UA" sz="2800" b="1" i="1" dirty="0" err="1" smtClean="0">
                <a:latin typeface="Monotype Corsiva" pitchFamily="66" charset="0"/>
              </a:rPr>
              <a:t>Відродження”</a:t>
            </a:r>
            <a:r>
              <a:rPr lang="uk-UA" sz="2800" b="1" i="1" dirty="0" smtClean="0">
                <a:latin typeface="Monotype Corsiva" pitchFamily="66" charset="0"/>
              </a:rPr>
              <a:t>, письменниця наснажувала читачів любов</a:t>
            </a:r>
            <a:r>
              <a:rPr lang="en-US" sz="2800" b="1" i="1" dirty="0" smtClean="0">
                <a:latin typeface="Monotype Corsiva" pitchFamily="66" charset="0"/>
              </a:rPr>
              <a:t>`</a:t>
            </a:r>
            <a:r>
              <a:rPr lang="ru-RU" sz="2800" b="1" i="1" dirty="0" err="1" smtClean="0">
                <a:latin typeface="Monotype Corsiva" pitchFamily="66" charset="0"/>
              </a:rPr>
              <a:t>ю</a:t>
            </a:r>
            <a:r>
              <a:rPr lang="uk-UA" sz="2800" b="1" i="1" dirty="0" smtClean="0">
                <a:latin typeface="Monotype Corsiva" pitchFamily="66" charset="0"/>
              </a:rPr>
              <a:t> до України, до нашої історії, культури.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800" b="1" i="1" dirty="0" smtClean="0">
                <a:latin typeface="Monotype Corsiva" pitchFamily="66" charset="0"/>
              </a:rPr>
              <a:t>Поезія </a:t>
            </a:r>
            <a:r>
              <a:rPr lang="uk-UA" sz="2800" b="1" i="1" dirty="0" smtClean="0">
                <a:latin typeface="Monotype Corsiva" pitchFamily="66" charset="0"/>
              </a:rPr>
              <a:t>Ліни Костенко застерігає нас від втрати своєї історичної </a:t>
            </a:r>
            <a:r>
              <a:rPr lang="uk-UA" sz="2800" b="1" i="1" dirty="0" err="1" smtClean="0">
                <a:latin typeface="Monotype Corsiva" pitchFamily="66" charset="0"/>
              </a:rPr>
              <a:t>пам</a:t>
            </a:r>
            <a:r>
              <a:rPr lang="en-US" sz="2800" b="1" i="1" dirty="0" smtClean="0">
                <a:latin typeface="Monotype Corsiva" pitchFamily="66" charset="0"/>
              </a:rPr>
              <a:t>`</a:t>
            </a:r>
            <a:r>
              <a:rPr lang="uk-UA" sz="2800" b="1" i="1" dirty="0" smtClean="0">
                <a:latin typeface="Monotype Corsiva" pitchFamily="66" charset="0"/>
              </a:rPr>
              <a:t>яті, примушує задуматись над тим, що залишає по собі людина. Її книжки повертають нам  віру в слово. І зайве нагадувати, що позиція поета учила і учить бути вірним своєму таланту і покликанню за будь-яких обставин. Бо, як пише вона в одному з віршів, - </a:t>
            </a:r>
            <a:r>
              <a:rPr lang="uk-UA" sz="2800" b="1" i="1" dirty="0" err="1" smtClean="0">
                <a:latin typeface="Monotype Corsiva" pitchFamily="66" charset="0"/>
              </a:rPr>
              <a:t>“Ще</a:t>
            </a:r>
            <a:r>
              <a:rPr lang="uk-UA" sz="2800" b="1" i="1" dirty="0" smtClean="0">
                <a:latin typeface="Monotype Corsiva" pitchFamily="66" charset="0"/>
              </a:rPr>
              <a:t> не було епохи для поетів…”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800" b="1" i="1" dirty="0" smtClean="0">
                <a:latin typeface="Monotype Corsiva" pitchFamily="66" charset="0"/>
              </a:rPr>
              <a:t>Усім </a:t>
            </a:r>
            <a:r>
              <a:rPr lang="uk-UA" sz="2800" b="1" i="1" dirty="0" smtClean="0">
                <a:latin typeface="Monotype Corsiva" pitchFamily="66" charset="0"/>
              </a:rPr>
              <a:t>цим і дорога для нас Ліна Костенко – наша сучасниця.</a:t>
            </a:r>
            <a:endParaRPr lang="ru-RU" sz="28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260350"/>
            <a:ext cx="4895850" cy="432117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411760" y="4869160"/>
            <a:ext cx="4572000" cy="7817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800" b="1" i="1" dirty="0" err="1" smtClean="0">
                <a:solidFill>
                  <a:schemeClr val="bg1"/>
                </a:solidFill>
                <a:latin typeface="Papyrus" pitchFamily="66" charset="0"/>
              </a:rPr>
              <a:t>“Мене</a:t>
            </a:r>
            <a:r>
              <a:rPr lang="uk-UA" sz="2800" b="1" i="1" dirty="0" smtClean="0">
                <a:solidFill>
                  <a:schemeClr val="bg1"/>
                </a:solidFill>
                <a:latin typeface="Papyrus" pitchFamily="66" charset="0"/>
              </a:rPr>
              <a:t> не можуть люди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800" b="1" i="1" dirty="0" smtClean="0">
                <a:solidFill>
                  <a:schemeClr val="bg1"/>
                </a:solidFill>
                <a:latin typeface="Papyrus" pitchFamily="66" charset="0"/>
              </a:rPr>
              <a:t>не </a:t>
            </a:r>
            <a:r>
              <a:rPr lang="uk-UA" sz="2800" b="1" i="1" dirty="0" smtClean="0">
                <a:solidFill>
                  <a:schemeClr val="bg1"/>
                </a:solidFill>
                <a:latin typeface="Papyrus" pitchFamily="66" charset="0"/>
              </a:rPr>
              <a:t>почути…”</a:t>
            </a:r>
            <a:endParaRPr lang="ru-RU" sz="2800" b="1" i="1" dirty="0">
              <a:solidFill>
                <a:schemeClr val="bg1"/>
              </a:solidFill>
              <a:latin typeface="Papyrus" pitchFamily="66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052736"/>
            <a:ext cx="534345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8800" dirty="0" smtClean="0">
                <a:latin typeface="Times New Roman" pitchFamily="18" charset="0"/>
                <a:cs typeface="Times New Roman" pitchFamily="18" charset="0"/>
              </a:rPr>
              <a:t>Дитинство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4572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uk-UA" sz="2000" b="1" dirty="0" smtClean="0">
                <a:latin typeface="Comic Sans MS" pitchFamily="66" charset="0"/>
              </a:rPr>
              <a:t>народилася 19 березня 1930 року в містечку </a:t>
            </a:r>
            <a:r>
              <a:rPr lang="uk-UA" sz="2000" b="1" dirty="0" err="1" smtClean="0">
                <a:latin typeface="Comic Sans MS" pitchFamily="66" charset="0"/>
              </a:rPr>
              <a:t>Ржищеві</a:t>
            </a:r>
            <a:r>
              <a:rPr lang="uk-UA" sz="2000" b="1" dirty="0" smtClean="0">
                <a:latin typeface="Comic Sans MS" pitchFamily="66" charset="0"/>
              </a:rPr>
              <a:t> на Київщині, в учительській родині;</a:t>
            </a:r>
          </a:p>
          <a:p>
            <a:pPr>
              <a:buFontTx/>
              <a:buNone/>
            </a:pPr>
            <a:endParaRPr lang="uk-UA" sz="2000" b="1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uk-UA" sz="2000" b="1" dirty="0" smtClean="0">
                <a:latin typeface="Comic Sans MS" pitchFamily="66" charset="0"/>
              </a:rPr>
              <a:t>з 1936 року живе з родиною в Києві;</a:t>
            </a:r>
          </a:p>
          <a:p>
            <a:pPr>
              <a:buFontTx/>
              <a:buNone/>
            </a:pPr>
            <a:endParaRPr lang="uk-UA" sz="2000" b="1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uk-UA" sz="2000" b="1" dirty="0" smtClean="0">
                <a:latin typeface="Comic Sans MS" pitchFamily="66" charset="0"/>
              </a:rPr>
              <a:t>незабаром заарештовують і висилають на десять років у сталінські табори її батька;</a:t>
            </a:r>
          </a:p>
          <a:p>
            <a:pPr>
              <a:buFontTx/>
              <a:buChar char="-"/>
            </a:pPr>
            <a:endParaRPr lang="uk-UA" sz="2000" b="1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uk-UA" sz="2000" b="1" dirty="0" smtClean="0">
                <a:latin typeface="Comic Sans MS" pitchFamily="66" charset="0"/>
              </a:rPr>
              <a:t>дівчам-підлітком Ліні Костенко                  довелося пройти крізь                             повоєнні лихоліття,                              скуштувати гіркої долі                             біженців з окупованої                              території.</a:t>
            </a:r>
            <a:endParaRPr lang="uk-UA" sz="2000" b="1" dirty="0">
              <a:latin typeface="Comic Sans MS" pitchFamily="66" charset="0"/>
            </a:endParaRPr>
          </a:p>
        </p:txBody>
      </p:sp>
      <p:pic>
        <p:nvPicPr>
          <p:cNvPr id="3" name="Picture 9" descr="75b941b49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2708920"/>
            <a:ext cx="10665892" cy="611505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700808"/>
            <a:ext cx="36445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9600" dirty="0" smtClean="0">
                <a:latin typeface="Times New Roman" pitchFamily="18" charset="0"/>
                <a:cs typeface="Times New Roman" pitchFamily="18" charset="0"/>
              </a:rPr>
              <a:t>Освіта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uk-UA" sz="2000" b="1" i="1" dirty="0" smtClean="0">
                <a:latin typeface="Cambria" pitchFamily="18" charset="0"/>
              </a:rPr>
              <a:t>середню школу закінчує в Києві;</a:t>
            </a:r>
          </a:p>
          <a:p>
            <a:pPr>
              <a:buFontTx/>
              <a:buNone/>
            </a:pPr>
            <a:endParaRPr lang="uk-UA" sz="2000" b="1" i="1" dirty="0" smtClean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uk-UA" sz="2000" b="1" i="1" dirty="0" smtClean="0">
                <a:latin typeface="Cambria" pitchFamily="18" charset="0"/>
              </a:rPr>
              <a:t>навчалася в Київському педагогічному інституті, згодом залишила його;</a:t>
            </a:r>
          </a:p>
          <a:p>
            <a:pPr>
              <a:buFontTx/>
              <a:buChar char="-"/>
            </a:pPr>
            <a:endParaRPr lang="uk-UA" sz="2000" b="1" i="1" dirty="0" smtClean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uk-UA" sz="2000" b="1" i="1" dirty="0" smtClean="0">
                <a:latin typeface="Cambria" pitchFamily="18" charset="0"/>
              </a:rPr>
              <a:t>1951 року вступила до Московського літературного інституту ім.               О. М. Горького, який закінчила з відзнакою в 1956 році.</a:t>
            </a:r>
            <a:endParaRPr lang="ru-RU" sz="2000" b="1" i="1" dirty="0">
              <a:latin typeface="Cambria" pitchFamily="18" charset="0"/>
            </a:endParaRPr>
          </a:p>
        </p:txBody>
      </p:sp>
      <p:pic>
        <p:nvPicPr>
          <p:cNvPr id="29698" name="Picture 2" descr="http://www.greatest.com.ua/files/main/main_kostenko_lina_fam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3870106" cy="496855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484784"/>
            <a:ext cx="70160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8800" dirty="0" smtClean="0">
                <a:latin typeface="Times New Roman" pitchFamily="18" charset="0"/>
                <a:cs typeface="Times New Roman" pitchFamily="18" charset="0"/>
              </a:rPr>
              <a:t>Творчий шлях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4008" y="332656"/>
            <a:ext cx="4243671" cy="3418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FontTx/>
              <a:buChar char="-"/>
            </a:pP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В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літературу приходить у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післякультівську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добу на хвилі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“хрущовської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відлиги”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разом з поетами-шістдесятниками;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друкуватися почала в шістнадцятирічному віці;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перші збірки: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“Проміння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землі”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(1957),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“Вітрила”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(1958),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“Мандрівки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серця”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(1961);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від 1961 по 1977 рік поетесу не друкували;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готова на початок 1963 року до друку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книжка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“Зоряний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інтеграл”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підпала на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чергову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хвилю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ресталінізації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і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була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заборонена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владою”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; те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саме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спіткало збірку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“Княжа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Гора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”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(1972);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-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першою після 	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шістнадцятирічної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перерви 	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стала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збірка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“Над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берегами вічної </a:t>
            </a:r>
            <a:r>
              <a:rPr lang="uk-UA" sz="2000" dirty="0" err="1" smtClean="0">
                <a:solidFill>
                  <a:schemeClr val="accent2"/>
                </a:solidFill>
                <a:latin typeface="Comic Sans MS" pitchFamily="66" charset="0"/>
              </a:rPr>
              <a:t>ріки”</a:t>
            </a:r>
            <a:r>
              <a:rPr lang="uk-UA" sz="2000" dirty="0" smtClean="0">
                <a:solidFill>
                  <a:schemeClr val="accent2"/>
                </a:solidFill>
                <a:latin typeface="Comic Sans MS" pitchFamily="66" charset="0"/>
              </a:rPr>
              <a:t>(1977);</a:t>
            </a:r>
            <a:endParaRPr lang="uk-UA" sz="20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3" name="Picture 5" descr="133-18-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81536"/>
            <a:ext cx="4453740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02359"/>
            <a:ext cx="48062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uk-UA" sz="2000" b="1" i="1" dirty="0" smtClean="0">
                <a:latin typeface="Century Schoolbook" pitchFamily="18" charset="0"/>
              </a:rPr>
              <a:t>у 70-80 роки виходять 	</a:t>
            </a:r>
            <a:r>
              <a:rPr lang="uk-UA" sz="2000" b="1" i="1" dirty="0" smtClean="0">
                <a:latin typeface="Century Schoolbook" pitchFamily="18" charset="0"/>
              </a:rPr>
              <a:t>     </a:t>
            </a:r>
            <a:r>
              <a:rPr lang="uk-UA" sz="2000" b="1" i="1" dirty="0" smtClean="0">
                <a:latin typeface="Century Schoolbook" pitchFamily="18" charset="0"/>
              </a:rPr>
              <a:t>такі поетичні книжки: 		</a:t>
            </a:r>
            <a:r>
              <a:rPr lang="uk-UA" sz="2000" b="1" i="1" dirty="0" smtClean="0">
                <a:latin typeface="Century Schoolbook" pitchFamily="18" charset="0"/>
              </a:rPr>
              <a:t>  </a:t>
            </a:r>
            <a:r>
              <a:rPr lang="uk-UA" sz="2000" b="1" i="1" dirty="0" err="1" smtClean="0">
                <a:latin typeface="Century Schoolbook" pitchFamily="18" charset="0"/>
              </a:rPr>
              <a:t>“Маруся</a:t>
            </a:r>
            <a:r>
              <a:rPr lang="uk-UA" sz="2000" b="1" i="1" dirty="0" smtClean="0">
                <a:latin typeface="Century Schoolbook" pitchFamily="18" charset="0"/>
              </a:rPr>
              <a:t> 	</a:t>
            </a:r>
            <a:r>
              <a:rPr lang="uk-UA" sz="2000" b="1" i="1" dirty="0" err="1" smtClean="0">
                <a:latin typeface="Century Schoolbook" pitchFamily="18" charset="0"/>
              </a:rPr>
              <a:t>Чурай”</a:t>
            </a:r>
            <a:r>
              <a:rPr lang="uk-UA" sz="2000" b="1" i="1" dirty="0" smtClean="0">
                <a:latin typeface="Century Schoolbook" pitchFamily="18" charset="0"/>
              </a:rPr>
              <a:t>(1979), 	                     </a:t>
            </a:r>
            <a:r>
              <a:rPr lang="uk-UA" sz="2000" b="1" i="1" dirty="0" err="1" smtClean="0">
                <a:latin typeface="Century Schoolbook" pitchFamily="18" charset="0"/>
              </a:rPr>
              <a:t>“Неповторність”</a:t>
            </a:r>
            <a:r>
              <a:rPr lang="uk-UA" sz="2000" b="1" i="1" dirty="0" smtClean="0">
                <a:latin typeface="Century Schoolbook" pitchFamily="18" charset="0"/>
              </a:rPr>
              <a:t>(1980), 		</a:t>
            </a:r>
            <a:r>
              <a:rPr lang="uk-UA" sz="2000" b="1" i="1" dirty="0" smtClean="0">
                <a:latin typeface="Century Schoolbook" pitchFamily="18" charset="0"/>
              </a:rPr>
              <a:t>   </a:t>
            </a:r>
            <a:r>
              <a:rPr lang="uk-UA" sz="2000" b="1" i="1" dirty="0" err="1" smtClean="0">
                <a:latin typeface="Century Schoolbook" pitchFamily="18" charset="0"/>
              </a:rPr>
              <a:t>“Сад</a:t>
            </a:r>
            <a:r>
              <a:rPr lang="uk-UA" sz="2000" b="1" i="1" dirty="0" smtClean="0">
                <a:latin typeface="Century Schoolbook" pitchFamily="18" charset="0"/>
              </a:rPr>
              <a:t> нетанучих 			     </a:t>
            </a:r>
            <a:r>
              <a:rPr lang="uk-UA" sz="2000" b="1" i="1" dirty="0" err="1" smtClean="0">
                <a:latin typeface="Century Schoolbook" pitchFamily="18" charset="0"/>
              </a:rPr>
              <a:t>скульптур”</a:t>
            </a:r>
            <a:r>
              <a:rPr lang="uk-UA" sz="2000" b="1" i="1" dirty="0" smtClean="0">
                <a:latin typeface="Century Schoolbook" pitchFamily="18" charset="0"/>
              </a:rPr>
              <a:t>(1987), 		</a:t>
            </a:r>
            <a:r>
              <a:rPr lang="uk-UA" sz="2000" b="1" i="1" dirty="0" smtClean="0">
                <a:latin typeface="Century Schoolbook" pitchFamily="18" charset="0"/>
              </a:rPr>
              <a:t>  </a:t>
            </a:r>
            <a:r>
              <a:rPr lang="uk-UA" sz="2000" b="1" i="1" dirty="0" err="1" smtClean="0">
                <a:latin typeface="Century Schoolbook" pitchFamily="18" charset="0"/>
              </a:rPr>
              <a:t>“Бузиновий</a:t>
            </a:r>
            <a:r>
              <a:rPr lang="uk-UA" sz="2000" b="1" i="1" dirty="0" smtClean="0">
                <a:latin typeface="Century Schoolbook" pitchFamily="18" charset="0"/>
              </a:rPr>
              <a:t> </a:t>
            </a:r>
            <a:r>
              <a:rPr lang="uk-UA" sz="2000" b="1" i="1" dirty="0" err="1" smtClean="0">
                <a:latin typeface="Century Schoolbook" pitchFamily="18" charset="0"/>
              </a:rPr>
              <a:t>цар”</a:t>
            </a:r>
            <a:r>
              <a:rPr lang="uk-UA" sz="2000" b="1" i="1" dirty="0" smtClean="0">
                <a:latin typeface="Century Schoolbook" pitchFamily="18" charset="0"/>
              </a:rPr>
              <a:t>(1987), 		  </a:t>
            </a:r>
            <a:r>
              <a:rPr lang="uk-UA" sz="2000" b="1" i="1" dirty="0" smtClean="0">
                <a:latin typeface="Century Schoolbook" pitchFamily="18" charset="0"/>
              </a:rPr>
              <a:t>  </a:t>
            </a:r>
            <a:r>
              <a:rPr lang="uk-UA" sz="2000" b="1" i="1" dirty="0" err="1" smtClean="0">
                <a:latin typeface="Century Schoolbook" pitchFamily="18" charset="0"/>
              </a:rPr>
              <a:t>“Вибране”</a:t>
            </a:r>
            <a:r>
              <a:rPr lang="uk-UA" sz="2000" b="1" i="1" dirty="0" smtClean="0">
                <a:latin typeface="Century Schoolbook" pitchFamily="18" charset="0"/>
              </a:rPr>
              <a:t>(1989);</a:t>
            </a:r>
          </a:p>
          <a:p>
            <a:pPr>
              <a:buFontTx/>
              <a:buChar char="-"/>
            </a:pPr>
            <a:r>
              <a:rPr lang="uk-UA" sz="2000" b="1" i="1" dirty="0" smtClean="0">
                <a:latin typeface="Century Schoolbook" pitchFamily="18" charset="0"/>
              </a:rPr>
              <a:t>Ліна Костенко є також авторкою кіносценаріїв (</a:t>
            </a:r>
            <a:r>
              <a:rPr lang="uk-UA" sz="2000" b="1" i="1" dirty="0" err="1" smtClean="0">
                <a:latin typeface="Century Schoolbook" pitchFamily="18" charset="0"/>
              </a:rPr>
              <a:t>“Чорнобиль</a:t>
            </a:r>
            <a:r>
              <a:rPr lang="uk-UA" sz="2000" b="1" i="1" dirty="0" smtClean="0">
                <a:latin typeface="Century Schoolbook" pitchFamily="18" charset="0"/>
              </a:rPr>
              <a:t>, </a:t>
            </a:r>
            <a:r>
              <a:rPr lang="uk-UA" sz="2000" b="1" i="1" dirty="0" err="1" smtClean="0">
                <a:latin typeface="Century Schoolbook" pitchFamily="18" charset="0"/>
              </a:rPr>
              <a:t>Тризна”</a:t>
            </a:r>
            <a:r>
              <a:rPr lang="uk-UA" sz="2000" b="1" i="1" dirty="0" smtClean="0">
                <a:latin typeface="Century Schoolbook" pitchFamily="18" charset="0"/>
              </a:rPr>
              <a:t>) та кваліфікованим перекладачем польської лірики;</a:t>
            </a:r>
          </a:p>
          <a:p>
            <a:pPr>
              <a:buFontTx/>
              <a:buChar char="-"/>
            </a:pPr>
            <a:r>
              <a:rPr lang="uk-UA" sz="2000" b="1" i="1" dirty="0" smtClean="0">
                <a:latin typeface="Century Schoolbook" pitchFamily="18" charset="0"/>
              </a:rPr>
              <a:t>після 80-х років знову друкує небагато, не бере участі в публічному літературному житті, пише повість </a:t>
            </a:r>
            <a:r>
              <a:rPr lang="uk-UA" sz="2000" b="1" i="1" dirty="0" err="1" smtClean="0">
                <a:latin typeface="Century Schoolbook" pitchFamily="18" charset="0"/>
              </a:rPr>
              <a:t>“Зона</a:t>
            </a:r>
            <a:r>
              <a:rPr lang="uk-UA" sz="2000" b="1" i="1" dirty="0" smtClean="0">
                <a:latin typeface="Century Schoolbook" pitchFamily="18" charset="0"/>
              </a:rPr>
              <a:t> </a:t>
            </a:r>
            <a:r>
              <a:rPr lang="uk-UA" sz="2000" b="1" i="1" dirty="0" err="1" smtClean="0">
                <a:latin typeface="Century Schoolbook" pitchFamily="18" charset="0"/>
              </a:rPr>
              <a:t>відчуження”</a:t>
            </a:r>
            <a:r>
              <a:rPr lang="uk-UA" sz="2000" b="1" i="1" dirty="0" smtClean="0">
                <a:latin typeface="Century Schoolbook" pitchFamily="18" charset="0"/>
              </a:rPr>
              <a:t>(про чорнобильську трагедію).</a:t>
            </a:r>
            <a:r>
              <a:rPr lang="uk-UA" b="1" i="1" dirty="0" smtClean="0">
                <a:latin typeface="Century Schoolbook" pitchFamily="18" charset="0"/>
              </a:rPr>
              <a:t>		                  </a:t>
            </a:r>
            <a:endParaRPr lang="ru-RU" b="1" i="1" dirty="0">
              <a:latin typeface="Century Schoolbook" pitchFamily="18" charset="0"/>
            </a:endParaRPr>
          </a:p>
        </p:txBody>
      </p:sp>
      <p:pic>
        <p:nvPicPr>
          <p:cNvPr id="3" name="Picture 5" descr="kostenk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0753" y="260648"/>
            <a:ext cx="4853247" cy="309562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836712"/>
            <a:ext cx="914501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dirty="0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endParaRPr lang="ru-RU" sz="8800" b="1" i="1" dirty="0" smtClean="0">
              <a:solidFill>
                <a:srgbClr val="540054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25</TotalTime>
  <Words>489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TEST</dc:creator>
  <cp:lastModifiedBy>TEST</cp:lastModifiedBy>
  <cp:revision>4</cp:revision>
  <dcterms:created xsi:type="dcterms:W3CDTF">2014-11-19T05:02:43Z</dcterms:created>
  <dcterms:modified xsi:type="dcterms:W3CDTF">2014-11-19T05:42:34Z</dcterms:modified>
</cp:coreProperties>
</file>