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8" r:id="rId6"/>
    <p:sldId id="275" r:id="rId7"/>
    <p:sldId id="269" r:id="rId8"/>
    <p:sldId id="270" r:id="rId9"/>
    <p:sldId id="271" r:id="rId10"/>
    <p:sldId id="272" r:id="rId11"/>
    <p:sldId id="273" r:id="rId12"/>
    <p:sldId id="274" r:id="rId13"/>
    <p:sldId id="27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5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6D9DE-C277-4708-B8B7-F13A0D997607}" type="datetimeFigureOut">
              <a:rPr lang="ru-RU" smtClean="0"/>
              <a:t>04.10.2014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FDA5-D28F-41A4-B60A-25D513B4A1A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564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6D9DE-C277-4708-B8B7-F13A0D997607}" type="datetimeFigureOut">
              <a:rPr lang="ru-RU" smtClean="0"/>
              <a:t>04.10.2014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FDA5-D28F-41A4-B60A-25D513B4A1A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083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6D9DE-C277-4708-B8B7-F13A0D997607}" type="datetimeFigureOut">
              <a:rPr lang="ru-RU" smtClean="0"/>
              <a:t>04.10.2014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FDA5-D28F-41A4-B60A-25D513B4A1A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4124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6D9DE-C277-4708-B8B7-F13A0D997607}" type="datetimeFigureOut">
              <a:rPr lang="ru-RU" smtClean="0"/>
              <a:t>04.10.2014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FDA5-D28F-41A4-B60A-25D513B4A1A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9376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6D9DE-C277-4708-B8B7-F13A0D997607}" type="datetimeFigureOut">
              <a:rPr lang="ru-RU" smtClean="0"/>
              <a:t>04.10.2014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FDA5-D28F-41A4-B60A-25D513B4A1A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926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6D9DE-C277-4708-B8B7-F13A0D997607}" type="datetimeFigureOut">
              <a:rPr lang="ru-RU" smtClean="0"/>
              <a:t>04.10.2014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FDA5-D28F-41A4-B60A-25D513B4A1A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274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6D9DE-C277-4708-B8B7-F13A0D997607}" type="datetimeFigureOut">
              <a:rPr lang="ru-RU" smtClean="0"/>
              <a:t>04.10.2014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FDA5-D28F-41A4-B60A-25D513B4A1A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9761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6D9DE-C277-4708-B8B7-F13A0D997607}" type="datetimeFigureOut">
              <a:rPr lang="ru-RU" smtClean="0"/>
              <a:t>04.10.2014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FDA5-D28F-41A4-B60A-25D513B4A1A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7256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6D9DE-C277-4708-B8B7-F13A0D997607}" type="datetimeFigureOut">
              <a:rPr lang="ru-RU" smtClean="0"/>
              <a:t>04.10.2014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FDA5-D28F-41A4-B60A-25D513B4A1A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005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6D9DE-C277-4708-B8B7-F13A0D997607}" type="datetimeFigureOut">
              <a:rPr lang="ru-RU" smtClean="0"/>
              <a:t>04.10.2014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FDA5-D28F-41A4-B60A-25D513B4A1A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4906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6D9DE-C277-4708-B8B7-F13A0D997607}" type="datetimeFigureOut">
              <a:rPr lang="ru-RU" smtClean="0"/>
              <a:t>04.10.2014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FDA5-D28F-41A4-B60A-25D513B4A1A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8203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6D9DE-C277-4708-B8B7-F13A0D997607}" type="datetimeFigureOut">
              <a:rPr lang="ru-RU" smtClean="0"/>
              <a:t>04.10.2014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7FDA5-D28F-41A4-B60A-25D513B4A1A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3462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Микола Хвильовий 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творчість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38664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624" y="764704"/>
            <a:ext cx="70567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Микола Хвильовий виступав проти фетишизації поняття «пролетарська культура», вважаючи. Що це передбачає регламентацію, диктаторство, </a:t>
            </a:r>
            <a:r>
              <a:rPr lang="uk-UA" dirty="0" err="1" smtClean="0"/>
              <a:t>нав</a:t>
            </a:r>
            <a:r>
              <a:rPr lang="en-US" dirty="0" smtClean="0"/>
              <a:t>’</a:t>
            </a:r>
            <a:r>
              <a:rPr lang="uk-UA" dirty="0" err="1" smtClean="0"/>
              <a:t>язування</a:t>
            </a:r>
            <a:r>
              <a:rPr lang="uk-UA" dirty="0" smtClean="0"/>
              <a:t> ідей, тем, стилю, а отже – прирікає письменників на консерватизм художнього мислення. Він відчував, що система перетворюється на диктатуру, що гуманістичні принципи суспільного життя лише декларуються – голодом виморюється народ, бачив, як безконтрольно і безкарно </a:t>
            </a:r>
            <a:r>
              <a:rPr lang="uk-UA" dirty="0" err="1" smtClean="0"/>
              <a:t>владарують</a:t>
            </a:r>
            <a:r>
              <a:rPr lang="uk-UA" dirty="0" smtClean="0"/>
              <a:t> ЧК, ОДПУ.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0700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5" y="1772816"/>
            <a:ext cx="61926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У 1926 р виходить збірка літературних памфлетів М. хвильового «думки проти течії», «Апологети </a:t>
            </a:r>
            <a:r>
              <a:rPr lang="uk-UA" dirty="0" err="1" smtClean="0"/>
              <a:t>писаризму</a:t>
            </a:r>
            <a:r>
              <a:rPr lang="uk-UA" dirty="0" smtClean="0"/>
              <a:t>», роман «Вальдшнепи» трактат(памфлет) «Україна чи Малоросія?», епіграфом якого стали слова Ф. </a:t>
            </a:r>
            <a:r>
              <a:rPr lang="uk-UA" dirty="0" err="1" smtClean="0"/>
              <a:t>Шіллера</a:t>
            </a:r>
            <a:r>
              <a:rPr lang="uk-UA" dirty="0" smtClean="0"/>
              <a:t> «Рабство – річ ганебна, але рабська психологія в свободі – гідна зневаги».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0673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35696" y="580038"/>
            <a:ext cx="63367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1933р.  У травні </a:t>
            </a:r>
            <a:r>
              <a:rPr lang="uk-UA" dirty="0" err="1" smtClean="0"/>
              <a:t>арештован</a:t>
            </a:r>
            <a:r>
              <a:rPr lang="uk-UA" dirty="0" smtClean="0"/>
              <a:t> друг хвильового. М. яловий. Масові репресії. Голод в Україні. Хвильовий </a:t>
            </a:r>
            <a:r>
              <a:rPr lang="uk-UA" dirty="0" err="1" smtClean="0"/>
              <a:t>гарячко</a:t>
            </a:r>
            <a:r>
              <a:rPr lang="uk-UA" dirty="0" smtClean="0"/>
              <a:t> шукає пояснень цим подіям, але не знаходить. 13 травня М. Хвильовий збирає до себе у гості друзів, пише передсмертну записку і обриває життя пострілом з пістолета.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399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589330"/>
            <a:ext cx="6293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 цього часу маховик репресій запрацює в повні оберти…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851920" y="400506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Перше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М. </a:t>
            </a:r>
            <a:r>
              <a:rPr lang="ru-RU" dirty="0" err="1" smtClean="0"/>
              <a:t>Хвильового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 у </a:t>
            </a:r>
            <a:r>
              <a:rPr lang="ru-RU" dirty="0" err="1" smtClean="0"/>
              <a:t>двох</a:t>
            </a:r>
            <a:r>
              <a:rPr lang="ru-RU" dirty="0" smtClean="0"/>
              <a:t> томах </a:t>
            </a:r>
            <a:r>
              <a:rPr lang="ru-RU" dirty="0" err="1" smtClean="0"/>
              <a:t>з’явилось</a:t>
            </a:r>
            <a:r>
              <a:rPr lang="ru-RU" dirty="0" smtClean="0"/>
              <a:t> 1991 року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6990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624" y="692696"/>
            <a:ext cx="56166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«Істинно: Хвильовий. Сам хвилюється і усіх нас хвилює, п</a:t>
            </a:r>
            <a:r>
              <a:rPr lang="en-US" dirty="0" smtClean="0"/>
              <a:t>’ </a:t>
            </a:r>
            <a:r>
              <a:rPr lang="uk-UA" dirty="0" err="1" smtClean="0"/>
              <a:t>янить</a:t>
            </a:r>
            <a:r>
              <a:rPr lang="uk-UA" dirty="0" smtClean="0"/>
              <a:t>  і непокоїть, дратує. Знесилює і полонить. Аскет і фанатик, жорстокий до себе і до інших, хворобливо вражливий і гордий, недоторканий і суворий, а часом ніжний і сором</a:t>
            </a:r>
            <a:r>
              <a:rPr lang="en-US" dirty="0" smtClean="0"/>
              <a:t>’</a:t>
            </a:r>
            <a:r>
              <a:rPr lang="uk-UA" dirty="0" err="1" smtClean="0"/>
              <a:t>язливий</a:t>
            </a:r>
            <a:r>
              <a:rPr lang="uk-UA" dirty="0" smtClean="0"/>
              <a:t>,  химерний і характерник, залюблений у слово, у форму, мрійник» , - таким змальовує письменника його сучасник В. </a:t>
            </a:r>
            <a:r>
              <a:rPr lang="uk-UA" dirty="0" err="1" smtClean="0"/>
              <a:t>Кояк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709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>
                <a:effectLst/>
              </a:rPr>
              <a:t>Різногранна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творчість</a:t>
            </a:r>
            <a:r>
              <a:rPr lang="ru-RU" dirty="0" smtClean="0">
                <a:effectLst/>
              </a:rPr>
              <a:t>, </a:t>
            </a:r>
            <a:r>
              <a:rPr lang="ru-RU" dirty="0" err="1" smtClean="0">
                <a:effectLst/>
              </a:rPr>
              <a:t>незвичайна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постать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Миколи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Хвильового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мали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величезне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значення</a:t>
            </a:r>
            <a:r>
              <a:rPr lang="ru-RU" dirty="0" smtClean="0">
                <a:effectLst/>
              </a:rPr>
              <a:t> у </a:t>
            </a:r>
            <a:r>
              <a:rPr lang="ru-RU" dirty="0" err="1" smtClean="0">
                <a:effectLst/>
              </a:rPr>
              <a:t>літературному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процесі</a:t>
            </a:r>
            <a:r>
              <a:rPr lang="ru-RU" dirty="0" smtClean="0">
                <a:effectLst/>
              </a:rPr>
              <a:t> 20-х </a:t>
            </a:r>
            <a:r>
              <a:rPr lang="ru-RU" dirty="0" err="1" smtClean="0">
                <a:effectLst/>
              </a:rPr>
              <a:t>років</a:t>
            </a:r>
            <a:r>
              <a:rPr lang="ru-RU" dirty="0" smtClean="0">
                <a:effectLst/>
              </a:rPr>
              <a:t>, справляли </a:t>
            </a:r>
            <a:r>
              <a:rPr lang="ru-RU" dirty="0" err="1" smtClean="0">
                <a:effectLst/>
              </a:rPr>
              <a:t>вплив</a:t>
            </a:r>
            <a:r>
              <a:rPr lang="ru-RU" dirty="0" smtClean="0">
                <a:effectLst/>
              </a:rPr>
              <a:t> на </a:t>
            </a:r>
            <a:r>
              <a:rPr lang="ru-RU" dirty="0" err="1" smtClean="0">
                <a:effectLst/>
              </a:rPr>
              <a:t>розвиток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українського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письменства</a:t>
            </a:r>
            <a:r>
              <a:rPr lang="ru-RU" dirty="0" smtClean="0">
                <a:effectLst/>
              </a:rPr>
              <a:t>, </a:t>
            </a:r>
            <a:r>
              <a:rPr lang="ru-RU" dirty="0" err="1" smtClean="0">
                <a:effectLst/>
              </a:rPr>
              <a:t>культури</a:t>
            </a:r>
            <a:r>
              <a:rPr lang="ru-RU" dirty="0" smtClean="0">
                <a:effectLst/>
              </a:rPr>
              <a:t>, </a:t>
            </a:r>
            <a:r>
              <a:rPr lang="ru-RU" dirty="0" err="1" smtClean="0">
                <a:effectLst/>
              </a:rPr>
              <a:t>суспільно-політичної</a:t>
            </a:r>
            <a:r>
              <a:rPr lang="ru-RU" dirty="0" smtClean="0">
                <a:effectLst/>
              </a:rPr>
              <a:t> думки </a:t>
            </a:r>
            <a:r>
              <a:rPr lang="ru-RU" dirty="0" err="1" smtClean="0">
                <a:effectLst/>
              </a:rPr>
              <a:t>всього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неспокійного</a:t>
            </a:r>
            <a:r>
              <a:rPr lang="ru-RU" dirty="0" smtClean="0">
                <a:effectLst/>
              </a:rPr>
              <a:t> XX </a:t>
            </a:r>
            <a:r>
              <a:rPr lang="ru-RU" dirty="0" err="1" smtClean="0">
                <a:effectLst/>
              </a:rPr>
              <a:t>віку</a:t>
            </a:r>
            <a:r>
              <a:rPr lang="ru-RU" dirty="0" smtClean="0">
                <a:effectLst/>
              </a:rPr>
              <a:t>. </a:t>
            </a:r>
            <a:r>
              <a:rPr lang="ru-RU" dirty="0" err="1" smtClean="0">
                <a:effectLst/>
              </a:rPr>
              <a:t>Неперевершений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майстер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малих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прозових</a:t>
            </a:r>
            <a:r>
              <a:rPr lang="ru-RU" dirty="0" smtClean="0">
                <a:effectLst/>
              </a:rPr>
              <a:t> форм, </a:t>
            </a:r>
            <a:r>
              <a:rPr lang="ru-RU" dirty="0" err="1" smtClean="0">
                <a:effectLst/>
              </a:rPr>
              <a:t>він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після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Коцюбинського</a:t>
            </a:r>
            <a:r>
              <a:rPr lang="ru-RU" dirty="0" smtClean="0">
                <a:effectLst/>
              </a:rPr>
              <a:t> й </a:t>
            </a:r>
            <a:r>
              <a:rPr lang="ru-RU" dirty="0" err="1" smtClean="0">
                <a:effectLst/>
              </a:rPr>
              <a:t>Стефаника</a:t>
            </a:r>
            <a:r>
              <a:rPr lang="ru-RU" dirty="0" smtClean="0">
                <a:effectLst/>
              </a:rPr>
              <a:t> </a:t>
            </a:r>
            <a:r>
              <a:rPr lang="ru-RU" b="1" i="1" dirty="0" smtClean="0">
                <a:effectLst/>
              </a:rPr>
              <a:t>створив в </a:t>
            </a:r>
            <a:r>
              <a:rPr lang="ru-RU" b="1" i="1" dirty="0" err="1" smtClean="0">
                <a:effectLst/>
              </a:rPr>
              <a:t>українському</a:t>
            </a:r>
            <a:r>
              <a:rPr lang="ru-RU" b="1" i="1" dirty="0" smtClean="0">
                <a:effectLst/>
              </a:rPr>
              <a:t> </a:t>
            </a:r>
            <a:r>
              <a:rPr lang="ru-RU" b="1" i="1" dirty="0" err="1" smtClean="0">
                <a:effectLst/>
              </a:rPr>
              <a:t>письменстві</a:t>
            </a:r>
            <a:r>
              <a:rPr lang="ru-RU" b="1" i="1" dirty="0" smtClean="0">
                <a:effectLst/>
              </a:rPr>
              <a:t> </a:t>
            </a:r>
            <a:r>
              <a:rPr lang="ru-RU" b="1" i="1" dirty="0" err="1" smtClean="0">
                <a:effectLst/>
              </a:rPr>
              <a:t>власний</a:t>
            </a:r>
            <a:r>
              <a:rPr lang="ru-RU" b="1" i="1" dirty="0" smtClean="0">
                <a:effectLst/>
              </a:rPr>
              <a:t> стиль, </a:t>
            </a:r>
            <a:r>
              <a:rPr lang="ru-RU" b="1" i="1" dirty="0" err="1" smtClean="0">
                <a:effectLst/>
              </a:rPr>
              <a:t>своєрідний</a:t>
            </a:r>
            <a:r>
              <a:rPr lang="ru-RU" b="1" i="1" dirty="0" smtClean="0">
                <a:effectLst/>
              </a:rPr>
              <a:t> </a:t>
            </a:r>
            <a:r>
              <a:rPr lang="ru-RU" b="1" i="1" dirty="0" err="1" smtClean="0">
                <a:effectLst/>
              </a:rPr>
              <a:t>різновид</a:t>
            </a:r>
            <a:r>
              <a:rPr lang="ru-RU" b="1" i="1" dirty="0" smtClean="0">
                <a:effectLst/>
              </a:rPr>
              <a:t> </a:t>
            </a:r>
            <a:r>
              <a:rPr lang="ru-RU" b="1" i="1" dirty="0" err="1" smtClean="0">
                <a:effectLst/>
              </a:rPr>
              <a:t>лірико-романтичної</a:t>
            </a:r>
            <a:r>
              <a:rPr lang="ru-RU" b="1" i="1" dirty="0" smtClean="0">
                <a:effectLst/>
              </a:rPr>
              <a:t>, </a:t>
            </a:r>
            <a:r>
              <a:rPr lang="ru-RU" b="1" i="1" dirty="0" err="1" smtClean="0">
                <a:effectLst/>
              </a:rPr>
              <a:t>імпресіоністичної</a:t>
            </a:r>
            <a:r>
              <a:rPr lang="ru-RU" b="1" i="1" dirty="0" smtClean="0">
                <a:effectLst/>
              </a:rPr>
              <a:t> новели.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3936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err="1" smtClean="0">
                <a:effectLst/>
              </a:rPr>
              <a:t>Перші</a:t>
            </a:r>
            <a:r>
              <a:rPr lang="ru-RU" b="1" dirty="0" smtClean="0">
                <a:effectLst/>
              </a:rPr>
              <a:t> </a:t>
            </a:r>
            <a:r>
              <a:rPr lang="ru-RU" b="1" dirty="0" err="1" smtClean="0">
                <a:effectLst/>
              </a:rPr>
              <a:t>літературні</a:t>
            </a:r>
            <a:r>
              <a:rPr lang="ru-RU" b="1" dirty="0" smtClean="0">
                <a:effectLst/>
              </a:rPr>
              <a:t> </a:t>
            </a:r>
            <a:r>
              <a:rPr lang="ru-RU" b="1" dirty="0" err="1" smtClean="0">
                <a:effectLst/>
              </a:rPr>
              <a:t>спроби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М.Хвильового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можна</a:t>
            </a:r>
            <a:r>
              <a:rPr lang="ru-RU" dirty="0" smtClean="0">
                <a:effectLst/>
              </a:rPr>
              <a:t>, очевидно, </a:t>
            </a:r>
            <a:r>
              <a:rPr lang="ru-RU" dirty="0" err="1" smtClean="0">
                <a:effectLst/>
              </a:rPr>
              <a:t>датувати</a:t>
            </a:r>
            <a:r>
              <a:rPr lang="ru-RU" dirty="0" smtClean="0">
                <a:effectLst/>
              </a:rPr>
              <a:t> 1913 — 1915 </a:t>
            </a:r>
            <a:r>
              <a:rPr lang="ru-RU" dirty="0" err="1" smtClean="0">
                <a:effectLst/>
              </a:rPr>
              <a:t>рр</a:t>
            </a:r>
            <a:r>
              <a:rPr lang="ru-RU" dirty="0" smtClean="0">
                <a:effectLst/>
              </a:rPr>
              <a:t>. </a:t>
            </a:r>
            <a:r>
              <a:rPr lang="ru-RU" dirty="0" err="1" smtClean="0">
                <a:effectLst/>
              </a:rPr>
              <a:t>Він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одразу</a:t>
            </a:r>
            <a:r>
              <a:rPr lang="ru-RU" dirty="0" smtClean="0">
                <a:effectLst/>
              </a:rPr>
              <a:t> входить у </a:t>
            </a:r>
            <a:r>
              <a:rPr lang="ru-RU" dirty="0" err="1" smtClean="0">
                <a:effectLst/>
              </a:rPr>
              <a:t>харківське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письменницьке</a:t>
            </a:r>
            <a:r>
              <a:rPr lang="ru-RU" dirty="0" smtClean="0">
                <a:effectLst/>
              </a:rPr>
              <a:t> коло, яке </a:t>
            </a:r>
            <a:r>
              <a:rPr lang="ru-RU" dirty="0" err="1" smtClean="0">
                <a:effectLst/>
              </a:rPr>
              <a:t>формувалося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навколо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редагованої</a:t>
            </a:r>
            <a:r>
              <a:rPr lang="ru-RU" dirty="0" smtClean="0">
                <a:effectLst/>
              </a:rPr>
              <a:t> Василем </a:t>
            </a:r>
            <a:r>
              <a:rPr lang="ru-RU" dirty="0" err="1" smtClean="0">
                <a:effectLst/>
              </a:rPr>
              <a:t>Елланом-Блакитним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газети</a:t>
            </a:r>
            <a:r>
              <a:rPr lang="ru-RU" dirty="0" smtClean="0">
                <a:effectLst/>
              </a:rPr>
              <a:t> "</a:t>
            </a:r>
            <a:r>
              <a:rPr lang="ru-RU" dirty="0" err="1" smtClean="0">
                <a:effectLst/>
              </a:rPr>
              <a:t>Вісті</a:t>
            </a:r>
            <a:r>
              <a:rPr lang="ru-RU" dirty="0" smtClean="0">
                <a:effectLst/>
              </a:rPr>
              <a:t> ВУЦВК". </a:t>
            </a:r>
            <a:r>
              <a:rPr lang="ru-RU" dirty="0" err="1" smtClean="0">
                <a:effectLst/>
              </a:rPr>
              <a:t>Саме</a:t>
            </a:r>
            <a:r>
              <a:rPr lang="ru-RU" dirty="0" smtClean="0">
                <a:effectLst/>
              </a:rPr>
              <a:t> 1921 р. </a:t>
            </a:r>
            <a:r>
              <a:rPr lang="ru-RU" dirty="0" err="1" smtClean="0">
                <a:effectLst/>
              </a:rPr>
              <a:t>з'являється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окремим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виданням</a:t>
            </a:r>
            <a:r>
              <a:rPr lang="ru-RU" dirty="0" smtClean="0">
                <a:effectLst/>
              </a:rPr>
              <a:t> </a:t>
            </a:r>
            <a:r>
              <a:rPr lang="ru-RU" b="1" dirty="0" smtClean="0">
                <a:effectLst/>
              </a:rPr>
              <a:t>поема "В </a:t>
            </a:r>
            <a:r>
              <a:rPr lang="ru-RU" b="1" dirty="0" err="1" smtClean="0">
                <a:effectLst/>
              </a:rPr>
              <a:t>електричний</a:t>
            </a:r>
            <a:r>
              <a:rPr lang="ru-RU" b="1" dirty="0" smtClean="0">
                <a:effectLst/>
              </a:rPr>
              <a:t> </a:t>
            </a:r>
            <a:r>
              <a:rPr lang="ru-RU" b="1" dirty="0" err="1" smtClean="0">
                <a:effectLst/>
              </a:rPr>
              <a:t>вік</a:t>
            </a:r>
            <a:r>
              <a:rPr lang="ru-RU" b="1" dirty="0" smtClean="0">
                <a:effectLst/>
              </a:rPr>
              <a:t>"</a:t>
            </a:r>
            <a:r>
              <a:rPr lang="ru-RU" dirty="0" smtClean="0">
                <a:effectLst/>
              </a:rPr>
              <a:t> та </a:t>
            </a:r>
            <a:r>
              <a:rPr lang="ru-RU" dirty="0" err="1" smtClean="0">
                <a:effectLst/>
              </a:rPr>
              <a:t>збірка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поезій</a:t>
            </a:r>
            <a:r>
              <a:rPr lang="ru-RU" dirty="0" smtClean="0">
                <a:effectLst/>
              </a:rPr>
              <a:t> </a:t>
            </a:r>
            <a:r>
              <a:rPr lang="ru-RU" b="1" dirty="0" smtClean="0">
                <a:effectLst/>
              </a:rPr>
              <a:t>"</a:t>
            </a:r>
            <a:r>
              <a:rPr lang="ru-RU" b="1" dirty="0" err="1" smtClean="0">
                <a:effectLst/>
              </a:rPr>
              <a:t>Молодість</a:t>
            </a:r>
            <a:r>
              <a:rPr lang="ru-RU" b="1" dirty="0" smtClean="0">
                <a:effectLst/>
              </a:rPr>
              <a:t>".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7829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552" y="563853"/>
            <a:ext cx="6120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1923-1925  - найбільш плідні роки у творчості М. Хвильового: виходить друком книжка новел та оповідань «Сині етюди», збірка «Осінь», повість «</a:t>
            </a:r>
            <a:r>
              <a:rPr lang="uk-UA" dirty="0" err="1" smtClean="0"/>
              <a:t>Санаторійна</a:t>
            </a:r>
            <a:r>
              <a:rPr lang="uk-UA" dirty="0" smtClean="0"/>
              <a:t> зона», збірник літературних памфлетів «</a:t>
            </a:r>
            <a:r>
              <a:rPr lang="uk-UA" dirty="0" err="1" smtClean="0"/>
              <a:t>камо</a:t>
            </a:r>
            <a:r>
              <a:rPr lang="uk-UA" dirty="0" smtClean="0"/>
              <a:t> </a:t>
            </a:r>
            <a:r>
              <a:rPr lang="uk-UA" dirty="0" err="1" smtClean="0"/>
              <a:t>грядеши</a:t>
            </a:r>
            <a:r>
              <a:rPr lang="uk-UA" dirty="0" smtClean="0"/>
              <a:t>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0243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0" y="1305342"/>
            <a:ext cx="516632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"</a:t>
            </a:r>
            <a:r>
              <a:rPr lang="ru-RU" i="1" dirty="0" smtClean="0"/>
              <a:t>З </a:t>
            </a:r>
            <a:r>
              <a:rPr lang="ru-RU" i="1" dirty="0" err="1" smtClean="0"/>
              <a:t>Хвильового</a:t>
            </a:r>
            <a:r>
              <a:rPr lang="ru-RU" i="1" dirty="0" smtClean="0"/>
              <a:t> </a:t>
            </a:r>
            <a:r>
              <a:rPr lang="ru-RU" i="1" dirty="0" err="1" smtClean="0"/>
              <a:t>безперечно</a:t>
            </a:r>
            <a:r>
              <a:rPr lang="ru-RU" i="1" dirty="0" smtClean="0"/>
              <a:t> </a:t>
            </a:r>
            <a:r>
              <a:rPr lang="ru-RU" i="1" dirty="0" err="1" smtClean="0"/>
              <a:t>цікава</a:t>
            </a:r>
            <a:r>
              <a:rPr lang="ru-RU" i="1" dirty="0" smtClean="0"/>
              <a:t> </a:t>
            </a:r>
            <a:r>
              <a:rPr lang="ru-RU" i="1" dirty="0" err="1" smtClean="0"/>
              <a:t>постать</a:t>
            </a:r>
            <a:r>
              <a:rPr lang="ru-RU" i="1" dirty="0" smtClean="0"/>
              <a:t> </a:t>
            </a:r>
            <a:r>
              <a:rPr lang="ru-RU" i="1" dirty="0" err="1" smtClean="0"/>
              <a:t>саме</a:t>
            </a:r>
            <a:r>
              <a:rPr lang="ru-RU" i="1" dirty="0" smtClean="0"/>
              <a:t> з </a:t>
            </a:r>
            <a:r>
              <a:rPr lang="ru-RU" i="1" dirty="0" err="1" smtClean="0"/>
              <a:t>художнього</a:t>
            </a:r>
            <a:r>
              <a:rPr lang="ru-RU" i="1" dirty="0" smtClean="0"/>
              <a:t> </a:t>
            </a:r>
            <a:r>
              <a:rPr lang="ru-RU" i="1" dirty="0" err="1" smtClean="0"/>
              <a:t>погляду</a:t>
            </a:r>
            <a:r>
              <a:rPr lang="ru-RU" i="1" dirty="0" smtClean="0"/>
              <a:t>: </a:t>
            </a:r>
            <a:r>
              <a:rPr lang="ru-RU" i="1" dirty="0" err="1" smtClean="0"/>
              <a:t>ще</a:t>
            </a:r>
            <a:r>
              <a:rPr lang="ru-RU" i="1" dirty="0" smtClean="0"/>
              <a:t> не </a:t>
            </a:r>
            <a:r>
              <a:rPr lang="ru-RU" i="1" dirty="0" err="1" smtClean="0"/>
              <a:t>вироблена</a:t>
            </a:r>
            <a:r>
              <a:rPr lang="ru-RU" i="1" dirty="0" smtClean="0"/>
              <a:t>, не </a:t>
            </a:r>
            <a:r>
              <a:rPr lang="ru-RU" i="1" dirty="0" err="1" smtClean="0"/>
              <a:t>вирізьблена</a:t>
            </a:r>
            <a:r>
              <a:rPr lang="ru-RU" i="1" dirty="0" smtClean="0"/>
              <a:t>, не </a:t>
            </a:r>
            <a:r>
              <a:rPr lang="ru-RU" i="1" dirty="0" err="1" smtClean="0"/>
              <a:t>докінчена</a:t>
            </a:r>
            <a:r>
              <a:rPr lang="ru-RU" i="1" dirty="0" smtClean="0"/>
              <a:t> </a:t>
            </a:r>
            <a:r>
              <a:rPr lang="ru-RU" i="1" dirty="0" err="1" smtClean="0"/>
              <a:t>навіть</a:t>
            </a:r>
            <a:r>
              <a:rPr lang="ru-RU" i="1" dirty="0" smtClean="0"/>
              <a:t>, але сильна</a:t>
            </a:r>
            <a:r>
              <a:rPr lang="ru-RU" dirty="0" smtClean="0"/>
              <a:t>, — писав С. </a:t>
            </a:r>
            <a:r>
              <a:rPr lang="ru-RU" dirty="0" err="1" smtClean="0"/>
              <a:t>Єфремов</a:t>
            </a:r>
            <a:r>
              <a:rPr lang="ru-RU" dirty="0" smtClean="0"/>
              <a:t>. — </a:t>
            </a:r>
            <a:r>
              <a:rPr lang="ru-RU" i="1" dirty="0" smtClean="0"/>
              <a:t>У </a:t>
            </a:r>
            <a:r>
              <a:rPr lang="ru-RU" i="1" dirty="0" err="1" smtClean="0"/>
              <a:t>нього</a:t>
            </a:r>
            <a:r>
              <a:rPr lang="ru-RU" i="1" dirty="0" smtClean="0"/>
              <a:t> </a:t>
            </a:r>
            <a:r>
              <a:rPr lang="ru-RU" i="1" dirty="0" err="1" smtClean="0"/>
              <a:t>широкі</a:t>
            </a:r>
            <a:r>
              <a:rPr lang="ru-RU" i="1" dirty="0" smtClean="0"/>
              <a:t> </a:t>
            </a:r>
            <a:r>
              <a:rPr lang="ru-RU" i="1" dirty="0" err="1" smtClean="0"/>
              <a:t>можливості</a:t>
            </a:r>
            <a:r>
              <a:rPr lang="ru-RU" i="1" dirty="0" smtClean="0"/>
              <a:t>: бистре око меткого </a:t>
            </a:r>
            <a:r>
              <a:rPr lang="ru-RU" i="1" dirty="0" err="1" smtClean="0"/>
              <a:t>спостережника</a:t>
            </a:r>
            <a:r>
              <a:rPr lang="ru-RU" i="1" dirty="0" smtClean="0"/>
              <a:t> разом з </a:t>
            </a:r>
            <a:r>
              <a:rPr lang="ru-RU" i="1" dirty="0" err="1" smtClean="0"/>
              <a:t>незалежною</a:t>
            </a:r>
            <a:r>
              <a:rPr lang="ru-RU" i="1" dirty="0" smtClean="0"/>
              <a:t> </a:t>
            </a:r>
            <a:r>
              <a:rPr lang="ru-RU" i="1" dirty="0" err="1" smtClean="0"/>
              <a:t>об'єктивністю</a:t>
            </a:r>
            <a:r>
              <a:rPr lang="ru-RU" i="1" dirty="0" smtClean="0"/>
              <a:t> художника, </a:t>
            </a:r>
            <a:r>
              <a:rPr lang="ru-RU" i="1" dirty="0" err="1" smtClean="0"/>
              <a:t>вміння</a:t>
            </a:r>
            <a:r>
              <a:rPr lang="ru-RU" i="1" dirty="0" smtClean="0"/>
              <a:t> </a:t>
            </a:r>
            <a:r>
              <a:rPr lang="ru-RU" i="1" dirty="0" err="1" smtClean="0"/>
              <a:t>різко</a:t>
            </a:r>
            <a:r>
              <a:rPr lang="ru-RU" i="1" dirty="0" smtClean="0"/>
              <a:t> й </a:t>
            </a:r>
            <a:r>
              <a:rPr lang="ru-RU" i="1" dirty="0" err="1" smtClean="0"/>
              <a:t>рельєфно</a:t>
            </a:r>
            <a:r>
              <a:rPr lang="ru-RU" i="1" dirty="0" smtClean="0"/>
              <a:t>, без страху </a:t>
            </a:r>
            <a:r>
              <a:rPr lang="ru-RU" i="1" dirty="0" err="1" smtClean="0"/>
              <a:t>зачеркнути</a:t>
            </a:r>
            <a:r>
              <a:rPr lang="ru-RU" i="1" dirty="0" smtClean="0"/>
              <a:t> </a:t>
            </a:r>
            <a:r>
              <a:rPr lang="ru-RU" i="1" dirty="0" err="1" smtClean="0"/>
              <a:t>контури</a:t>
            </a:r>
            <a:r>
              <a:rPr lang="ru-RU" i="1" dirty="0" smtClean="0"/>
              <a:t>, </a:t>
            </a:r>
            <a:r>
              <a:rPr lang="ru-RU" i="1" dirty="0" err="1" smtClean="0"/>
              <a:t>вложити</a:t>
            </a:r>
            <a:r>
              <a:rPr lang="ru-RU" i="1" dirty="0" smtClean="0"/>
              <a:t> в них </a:t>
            </a:r>
            <a:r>
              <a:rPr lang="ru-RU" i="1" dirty="0" err="1" smtClean="0"/>
              <a:t>промовистий</a:t>
            </a:r>
            <a:r>
              <a:rPr lang="ru-RU" i="1" dirty="0" smtClean="0"/>
              <a:t> образ, </a:t>
            </a:r>
            <a:r>
              <a:rPr lang="ru-RU" i="1" dirty="0" err="1" smtClean="0"/>
              <a:t>знайти</a:t>
            </a:r>
            <a:r>
              <a:rPr lang="ru-RU" i="1" dirty="0" smtClean="0"/>
              <a:t> </a:t>
            </a:r>
            <a:r>
              <a:rPr lang="ru-RU" i="1" dirty="0" err="1" smtClean="0"/>
              <a:t>відповідне</a:t>
            </a:r>
            <a:r>
              <a:rPr lang="ru-RU" i="1" dirty="0" smtClean="0"/>
              <a:t> слово без </a:t>
            </a:r>
            <a:r>
              <a:rPr lang="ru-RU" i="1" dirty="0" err="1" smtClean="0"/>
              <a:t>зайвої</a:t>
            </a:r>
            <a:r>
              <a:rPr lang="ru-RU" i="1" dirty="0" smtClean="0"/>
              <a:t> </a:t>
            </a:r>
            <a:r>
              <a:rPr lang="ru-RU" i="1" dirty="0" err="1" smtClean="0"/>
              <a:t>розволіклості</a:t>
            </a:r>
            <a:r>
              <a:rPr lang="ru-RU" i="1" dirty="0" smtClean="0"/>
              <a:t>, </a:t>
            </a:r>
            <a:r>
              <a:rPr lang="ru-RU" i="1" dirty="0" err="1" smtClean="0"/>
              <a:t>округлити</a:t>
            </a:r>
            <a:r>
              <a:rPr lang="ru-RU" i="1" dirty="0" smtClean="0"/>
              <a:t> </a:t>
            </a:r>
            <a:r>
              <a:rPr lang="ru-RU" i="1" dirty="0" err="1" smtClean="0"/>
              <a:t>цілу</a:t>
            </a:r>
            <a:r>
              <a:rPr lang="ru-RU" i="1" dirty="0" smtClean="0"/>
              <a:t> картину </a:t>
            </a:r>
            <a:r>
              <a:rPr lang="ru-RU" i="1" dirty="0" err="1" smtClean="0"/>
              <a:t>яким-небудь</a:t>
            </a:r>
            <a:r>
              <a:rPr lang="ru-RU" i="1" dirty="0" smtClean="0"/>
              <a:t> </a:t>
            </a:r>
            <a:r>
              <a:rPr lang="ru-RU" i="1" dirty="0" err="1" smtClean="0"/>
              <a:t>загальним</a:t>
            </a:r>
            <a:r>
              <a:rPr lang="ru-RU" i="1" dirty="0" smtClean="0"/>
              <a:t> штрихом. Люди у </a:t>
            </a:r>
            <a:r>
              <a:rPr lang="ru-RU" i="1" dirty="0" err="1" smtClean="0"/>
              <a:t>нього</a:t>
            </a:r>
            <a:r>
              <a:rPr lang="ru-RU" i="1" dirty="0" smtClean="0"/>
              <a:t> </a:t>
            </a:r>
            <a:r>
              <a:rPr lang="ru-RU" i="1" dirty="0" err="1" smtClean="0"/>
              <a:t>здебільшого</a:t>
            </a:r>
            <a:r>
              <a:rPr lang="ru-RU" i="1" dirty="0" smtClean="0"/>
              <a:t> </a:t>
            </a:r>
            <a:r>
              <a:rPr lang="ru-RU" i="1" dirty="0" err="1" smtClean="0"/>
              <a:t>живі</a:t>
            </a:r>
            <a:r>
              <a:rPr lang="ru-RU" i="1" dirty="0" smtClean="0"/>
              <a:t> в </a:t>
            </a:r>
            <a:r>
              <a:rPr lang="ru-RU" i="1" dirty="0" err="1" smtClean="0"/>
              <a:t>дії</a:t>
            </a:r>
            <a:r>
              <a:rPr lang="ru-RU" i="1" dirty="0" smtClean="0"/>
              <a:t>, в </a:t>
            </a:r>
            <a:r>
              <a:rPr lang="ru-RU" i="1" dirty="0" err="1" smtClean="0"/>
              <a:t>описах</a:t>
            </a:r>
            <a:r>
              <a:rPr lang="ru-RU" i="1" dirty="0" smtClean="0"/>
              <a:t> </a:t>
            </a:r>
            <a:r>
              <a:rPr lang="ru-RU" i="1" dirty="0" err="1" smtClean="0"/>
              <a:t>багато</a:t>
            </a:r>
            <a:r>
              <a:rPr lang="ru-RU" i="1" dirty="0" smtClean="0"/>
              <a:t> </a:t>
            </a:r>
            <a:r>
              <a:rPr lang="ru-RU" i="1" dirty="0" err="1" smtClean="0"/>
              <a:t>руху</a:t>
            </a:r>
            <a:r>
              <a:rPr lang="ru-RU" i="1" dirty="0" smtClean="0"/>
              <a:t>, широкого захвату, </a:t>
            </a:r>
            <a:r>
              <a:rPr lang="ru-RU" i="1" dirty="0" err="1" smtClean="0"/>
              <a:t>повітря</a:t>
            </a:r>
            <a:r>
              <a:rPr lang="ru-RU" i="1" dirty="0" smtClean="0"/>
              <a:t>, </a:t>
            </a:r>
            <a:r>
              <a:rPr lang="ru-RU" i="1" dirty="0" err="1" smtClean="0"/>
              <a:t>синіх</a:t>
            </a:r>
            <a:r>
              <a:rPr lang="ru-RU" i="1" dirty="0" smtClean="0"/>
              <a:t> </a:t>
            </a:r>
            <a:r>
              <a:rPr lang="ru-RU" i="1" dirty="0" err="1" smtClean="0"/>
              <a:t>просторів</a:t>
            </a:r>
            <a:r>
              <a:rPr lang="ru-RU" i="1" dirty="0" smtClean="0"/>
              <a:t>..." 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4049445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35696" y="836712"/>
            <a:ext cx="56166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effectLst/>
              </a:rPr>
              <a:t>Така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реакція</a:t>
            </a:r>
            <a:r>
              <a:rPr lang="ru-RU" dirty="0" smtClean="0">
                <a:effectLst/>
              </a:rPr>
              <a:t> критики </a:t>
            </a:r>
            <a:r>
              <a:rPr lang="ru-RU" dirty="0" err="1" smtClean="0">
                <a:effectLst/>
              </a:rPr>
              <a:t>зумовлена</a:t>
            </a:r>
            <a:r>
              <a:rPr lang="ru-RU" dirty="0" smtClean="0">
                <a:effectLst/>
              </a:rPr>
              <a:t> аж </a:t>
            </a:r>
            <a:r>
              <a:rPr lang="ru-RU" dirty="0" err="1" smtClean="0">
                <a:effectLst/>
              </a:rPr>
              <a:t>ніяк</a:t>
            </a:r>
            <a:r>
              <a:rPr lang="ru-RU" dirty="0" smtClean="0">
                <a:effectLst/>
              </a:rPr>
              <a:t> не </a:t>
            </a:r>
            <a:r>
              <a:rPr lang="ru-RU" dirty="0" err="1" smtClean="0">
                <a:effectLst/>
              </a:rPr>
              <a:t>лише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тематичною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злободенністю</a:t>
            </a:r>
            <a:r>
              <a:rPr lang="ru-RU" dirty="0" smtClean="0">
                <a:effectLst/>
              </a:rPr>
              <a:t>, </a:t>
            </a:r>
            <a:r>
              <a:rPr lang="ru-RU" dirty="0" err="1" smtClean="0">
                <a:effectLst/>
              </a:rPr>
              <a:t>зверненням</a:t>
            </a:r>
            <a:r>
              <a:rPr lang="ru-RU" dirty="0" smtClean="0">
                <a:effectLst/>
              </a:rPr>
              <a:t> до </a:t>
            </a:r>
            <a:r>
              <a:rPr lang="ru-RU" dirty="0" err="1" smtClean="0">
                <a:effectLst/>
              </a:rPr>
              <a:t>бурхливої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революційної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дійсності</a:t>
            </a:r>
            <a:r>
              <a:rPr lang="ru-RU" dirty="0" smtClean="0">
                <a:effectLst/>
              </a:rPr>
              <a:t>. Новели </a:t>
            </a:r>
            <a:r>
              <a:rPr lang="ru-RU" dirty="0" err="1" smtClean="0">
                <a:effectLst/>
              </a:rPr>
              <a:t>Хвильового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приваблювали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своєю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стильовою</a:t>
            </a:r>
            <a:r>
              <a:rPr lang="ru-RU" dirty="0" smtClean="0">
                <a:effectLst/>
              </a:rPr>
              <a:t>, </a:t>
            </a:r>
            <a:r>
              <a:rPr lang="ru-RU" dirty="0" err="1" smtClean="0">
                <a:effectLst/>
              </a:rPr>
              <a:t>мистецькою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самобутністю</a:t>
            </a:r>
            <a:r>
              <a:rPr lang="ru-RU" dirty="0" smtClean="0">
                <a:effectLst/>
              </a:rPr>
              <a:t>, </a:t>
            </a:r>
            <a:r>
              <a:rPr lang="ru-RU" dirty="0" err="1" smtClean="0">
                <a:effectLst/>
              </a:rPr>
              <a:t>засвідчували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утвердження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нової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манери</a:t>
            </a:r>
            <a:r>
              <a:rPr lang="ru-RU" dirty="0" smtClean="0">
                <a:effectLst/>
              </a:rPr>
              <a:t> письма. </a:t>
            </a:r>
            <a:r>
              <a:rPr lang="ru-RU" dirty="0" err="1" smtClean="0">
                <a:effectLst/>
              </a:rPr>
              <a:t>Хвильовий</a:t>
            </a:r>
            <a:r>
              <a:rPr lang="ru-RU" dirty="0" smtClean="0">
                <a:effectLst/>
              </a:rPr>
              <a:t> починав як романтик, </a:t>
            </a:r>
            <a:r>
              <a:rPr lang="ru-RU" dirty="0" err="1" smtClean="0">
                <a:effectLst/>
              </a:rPr>
              <a:t>хоча</a:t>
            </a:r>
            <a:r>
              <a:rPr lang="ru-RU" dirty="0" smtClean="0">
                <a:effectLst/>
              </a:rPr>
              <a:t> в </a:t>
            </a:r>
            <a:r>
              <a:rPr lang="ru-RU" dirty="0" err="1" smtClean="0">
                <a:effectLst/>
              </a:rPr>
              <a:t>його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новелістиці</a:t>
            </a:r>
            <a:r>
              <a:rPr lang="ru-RU" dirty="0" smtClean="0">
                <a:effectLst/>
              </a:rPr>
              <a:t> легко </a:t>
            </a:r>
            <a:r>
              <a:rPr lang="ru-RU" dirty="0" err="1" smtClean="0">
                <a:effectLst/>
              </a:rPr>
              <a:t>знайти</a:t>
            </a:r>
            <a:r>
              <a:rPr lang="ru-RU" dirty="0" smtClean="0">
                <a:effectLst/>
              </a:rPr>
              <a:t> і </a:t>
            </a:r>
            <a:r>
              <a:rPr lang="ru-RU" b="1" dirty="0" err="1" smtClean="0">
                <a:effectLst/>
              </a:rPr>
              <a:t>впливи</a:t>
            </a:r>
            <a:r>
              <a:rPr lang="ru-RU" b="1" dirty="0" smtClean="0">
                <a:effectLst/>
              </a:rPr>
              <a:t> </a:t>
            </a:r>
            <a:r>
              <a:rPr lang="ru-RU" b="1" dirty="0" err="1" smtClean="0">
                <a:effectLst/>
              </a:rPr>
              <a:t>імпресіоністичної</a:t>
            </a:r>
            <a:r>
              <a:rPr lang="ru-RU" b="1" dirty="0" smtClean="0">
                <a:effectLst/>
              </a:rPr>
              <a:t> </a:t>
            </a:r>
            <a:r>
              <a:rPr lang="ru-RU" b="1" dirty="0" err="1" smtClean="0">
                <a:effectLst/>
              </a:rPr>
              <a:t>поетики</a:t>
            </a:r>
            <a:r>
              <a:rPr lang="ru-RU" b="1" dirty="0" smtClean="0">
                <a:effectLst/>
              </a:rPr>
              <a:t>, і </a:t>
            </a:r>
            <a:r>
              <a:rPr lang="ru-RU" b="1" dirty="0" err="1" smtClean="0">
                <a:effectLst/>
              </a:rPr>
              <a:t>елементи</a:t>
            </a:r>
            <a:r>
              <a:rPr lang="ru-RU" b="1" dirty="0" smtClean="0">
                <a:effectLst/>
              </a:rPr>
              <a:t> </a:t>
            </a:r>
            <a:r>
              <a:rPr lang="ru-RU" b="1" dirty="0" err="1" smtClean="0">
                <a:effectLst/>
              </a:rPr>
              <a:t>експресіонізму</a:t>
            </a:r>
            <a:r>
              <a:rPr lang="ru-RU" b="1" dirty="0" smtClean="0">
                <a:effectLst/>
              </a:rPr>
              <a:t>, і </a:t>
            </a:r>
            <a:r>
              <a:rPr lang="ru-RU" b="1" dirty="0" err="1" smtClean="0">
                <a:effectLst/>
              </a:rPr>
              <a:t>навіть</a:t>
            </a:r>
            <a:r>
              <a:rPr lang="ru-RU" b="1" dirty="0" smtClean="0">
                <a:effectLst/>
              </a:rPr>
              <a:t> </a:t>
            </a:r>
            <a:r>
              <a:rPr lang="ru-RU" b="1" dirty="0" err="1" smtClean="0">
                <a:effectLst/>
              </a:rPr>
              <a:t>сюрреалізму</a:t>
            </a:r>
            <a:r>
              <a:rPr lang="ru-RU" dirty="0" smtClean="0">
                <a:effectLst/>
              </a:rPr>
              <a:t>. </a:t>
            </a:r>
            <a:r>
              <a:rPr lang="ru-RU" dirty="0" err="1" smtClean="0">
                <a:effectLst/>
              </a:rPr>
              <a:t>Виражальність</a:t>
            </a:r>
            <a:r>
              <a:rPr lang="ru-RU" dirty="0" smtClean="0">
                <a:effectLst/>
              </a:rPr>
              <a:t> у </a:t>
            </a:r>
            <a:r>
              <a:rPr lang="ru-RU" dirty="0" err="1" smtClean="0">
                <a:effectLst/>
              </a:rPr>
              <a:t>його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ранніх</a:t>
            </a:r>
            <a:r>
              <a:rPr lang="ru-RU" dirty="0" smtClean="0">
                <a:effectLst/>
              </a:rPr>
              <a:t> речах </a:t>
            </a:r>
            <a:r>
              <a:rPr lang="ru-RU" dirty="0" err="1" smtClean="0">
                <a:effectLst/>
              </a:rPr>
              <a:t>відчутно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превалювала</a:t>
            </a:r>
            <a:r>
              <a:rPr lang="ru-RU" dirty="0" smtClean="0">
                <a:effectLst/>
              </a:rPr>
              <a:t> над </a:t>
            </a:r>
            <a:r>
              <a:rPr lang="ru-RU" dirty="0" err="1" smtClean="0">
                <a:effectLst/>
              </a:rPr>
              <a:t>зображальністю</a:t>
            </a:r>
            <a:r>
              <a:rPr lang="ru-RU" dirty="0" smtClean="0">
                <a:effectLst/>
              </a:rPr>
              <a:t>, </a:t>
            </a:r>
            <a:r>
              <a:rPr lang="ru-RU" dirty="0" err="1" smtClean="0">
                <a:effectLst/>
              </a:rPr>
              <a:t>це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була</a:t>
            </a:r>
            <a:r>
              <a:rPr lang="ru-RU" dirty="0" smtClean="0">
                <a:effectLst/>
              </a:rPr>
              <a:t> </a:t>
            </a:r>
            <a:r>
              <a:rPr lang="ru-RU" b="1" dirty="0" smtClean="0">
                <a:effectLst/>
              </a:rPr>
              <a:t>проза </a:t>
            </a:r>
            <a:r>
              <a:rPr lang="ru-RU" b="1" dirty="0" err="1" smtClean="0">
                <a:effectLst/>
              </a:rPr>
              <a:t>музична</a:t>
            </a:r>
            <a:r>
              <a:rPr lang="ru-RU" b="1" dirty="0" smtClean="0">
                <a:effectLst/>
              </a:rPr>
              <a:t>,</a:t>
            </a:r>
            <a:r>
              <a:rPr lang="ru-RU" dirty="0" smtClean="0">
                <a:effectLst/>
              </a:rPr>
              <a:t> </a:t>
            </a:r>
            <a:r>
              <a:rPr lang="ru-RU" b="1" dirty="0" err="1" smtClean="0">
                <a:effectLst/>
              </a:rPr>
              <a:t>ритмізована</a:t>
            </a:r>
            <a:r>
              <a:rPr lang="ru-RU" b="1" dirty="0" smtClean="0">
                <a:effectLst/>
              </a:rPr>
              <a:t>, </a:t>
            </a:r>
            <a:r>
              <a:rPr lang="ru-RU" b="1" dirty="0" err="1" smtClean="0">
                <a:effectLst/>
              </a:rPr>
              <a:t>навіть</a:t>
            </a:r>
            <a:r>
              <a:rPr lang="ru-RU" b="1" dirty="0" smtClean="0">
                <a:effectLst/>
              </a:rPr>
              <a:t> </a:t>
            </a:r>
            <a:r>
              <a:rPr lang="ru-RU" b="1" dirty="0" err="1" smtClean="0">
                <a:effectLst/>
              </a:rPr>
              <a:t>незрідка</a:t>
            </a:r>
            <a:r>
              <a:rPr lang="ru-RU" b="1" dirty="0" smtClean="0">
                <a:effectLst/>
              </a:rPr>
              <a:t> </a:t>
            </a:r>
            <a:r>
              <a:rPr lang="ru-RU" b="1" dirty="0" err="1" smtClean="0">
                <a:effectLst/>
              </a:rPr>
              <a:t>алітерована</a:t>
            </a:r>
            <a:r>
              <a:rPr lang="ru-RU" b="1" dirty="0" smtClean="0">
                <a:effectLst/>
              </a:rPr>
              <a:t>, з </a:t>
            </a:r>
            <a:r>
              <a:rPr lang="ru-RU" b="1" dirty="0" err="1" smtClean="0">
                <a:effectLst/>
              </a:rPr>
              <a:t>дуже</a:t>
            </a:r>
            <a:r>
              <a:rPr lang="ru-RU" b="1" dirty="0" smtClean="0">
                <a:effectLst/>
              </a:rPr>
              <a:t> </a:t>
            </a:r>
            <a:r>
              <a:rPr lang="ru-RU" b="1" dirty="0" err="1" smtClean="0">
                <a:effectLst/>
              </a:rPr>
              <a:t>сильним</a:t>
            </a:r>
            <a:r>
              <a:rPr lang="ru-RU" b="1" dirty="0" smtClean="0">
                <a:effectLst/>
              </a:rPr>
              <a:t> </a:t>
            </a:r>
            <a:r>
              <a:rPr lang="ru-RU" b="1" dirty="0" err="1" smtClean="0">
                <a:effectLst/>
              </a:rPr>
              <a:t>ліричним</a:t>
            </a:r>
            <a:r>
              <a:rPr lang="ru-RU" b="1" dirty="0" smtClean="0">
                <a:effectLst/>
              </a:rPr>
              <a:t> </a:t>
            </a:r>
            <a:r>
              <a:rPr lang="ru-RU" b="1" dirty="0" err="1" smtClean="0">
                <a:effectLst/>
              </a:rPr>
              <a:t>струменем</a:t>
            </a:r>
            <a:r>
              <a:rPr lang="ru-RU" b="1" dirty="0" smtClean="0">
                <a:effectLst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315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602225"/>
            <a:ext cx="6480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effectLst/>
              </a:rPr>
              <a:t>Роль сюжету тут </a:t>
            </a:r>
            <a:r>
              <a:rPr lang="ru-RU" dirty="0" err="1" smtClean="0">
                <a:effectLst/>
              </a:rPr>
              <a:t>дуже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незначна</a:t>
            </a:r>
            <a:r>
              <a:rPr lang="ru-RU" dirty="0" smtClean="0">
                <a:effectLst/>
              </a:rPr>
              <a:t>, </a:t>
            </a:r>
            <a:r>
              <a:rPr lang="ru-RU" dirty="0" err="1" smtClean="0">
                <a:effectLst/>
              </a:rPr>
              <a:t>композиція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досить</a:t>
            </a:r>
            <a:r>
              <a:rPr lang="ru-RU" dirty="0" smtClean="0">
                <a:effectLst/>
              </a:rPr>
              <a:t> хаотична. </a:t>
            </a:r>
            <a:r>
              <a:rPr lang="ru-RU" dirty="0" err="1" smtClean="0">
                <a:effectLst/>
              </a:rPr>
              <a:t>Хвильовий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був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незрівнянним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майстром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передати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безпосереднє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враження</a:t>
            </a:r>
            <a:r>
              <a:rPr lang="ru-RU" dirty="0" smtClean="0">
                <a:effectLst/>
              </a:rPr>
              <a:t>, </a:t>
            </a:r>
            <a:r>
              <a:rPr lang="ru-RU" dirty="0" err="1" smtClean="0">
                <a:effectLst/>
              </a:rPr>
              <a:t>миттєвий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настрій</a:t>
            </a:r>
            <a:r>
              <a:rPr lang="ru-RU" dirty="0" smtClean="0">
                <a:effectLst/>
              </a:rPr>
              <a:t> через </a:t>
            </a:r>
            <a:r>
              <a:rPr lang="ru-RU" b="1" dirty="0" err="1" smtClean="0">
                <a:effectLst/>
              </a:rPr>
              <a:t>предметну</a:t>
            </a:r>
            <a:r>
              <a:rPr lang="ru-RU" b="1" dirty="0" smtClean="0">
                <a:effectLst/>
              </a:rPr>
              <a:t> </a:t>
            </a:r>
            <a:r>
              <a:rPr lang="ru-RU" b="1" dirty="0" err="1" smtClean="0">
                <a:effectLst/>
              </a:rPr>
              <a:t>чи</a:t>
            </a:r>
            <a:r>
              <a:rPr lang="ru-RU" b="1" dirty="0" smtClean="0">
                <a:effectLst/>
              </a:rPr>
              <a:t> </a:t>
            </a:r>
            <a:r>
              <a:rPr lang="ru-RU" b="1" dirty="0" err="1" smtClean="0">
                <a:effectLst/>
              </a:rPr>
              <a:t>пейзажну</a:t>
            </a:r>
            <a:r>
              <a:rPr lang="ru-RU" b="1" dirty="0" smtClean="0">
                <a:effectLst/>
              </a:rPr>
              <a:t> деталь,</a:t>
            </a:r>
            <a:r>
              <a:rPr lang="ru-RU" dirty="0" smtClean="0">
                <a:effectLst/>
              </a:rPr>
              <a:t> через </a:t>
            </a:r>
            <a:r>
              <a:rPr lang="ru-RU" dirty="0" err="1" smtClean="0">
                <a:effectLst/>
              </a:rPr>
              <a:t>вибагливий</a:t>
            </a:r>
            <a:r>
              <a:rPr lang="ru-RU" dirty="0" smtClean="0">
                <a:effectLst/>
              </a:rPr>
              <a:t> </a:t>
            </a:r>
            <a:r>
              <a:rPr lang="ru-RU" b="1" dirty="0" err="1" smtClean="0">
                <a:effectLst/>
              </a:rPr>
              <a:t>ланцюг</a:t>
            </a:r>
            <a:r>
              <a:rPr lang="ru-RU" b="1" dirty="0" smtClean="0">
                <a:effectLst/>
              </a:rPr>
              <a:t> </a:t>
            </a:r>
            <a:r>
              <a:rPr lang="ru-RU" b="1" dirty="0" err="1" smtClean="0">
                <a:effectLst/>
              </a:rPr>
              <a:t>асоціацій</a:t>
            </a:r>
            <a:r>
              <a:rPr lang="ru-RU" dirty="0" smtClean="0">
                <a:effectLst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2072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1700808"/>
            <a:ext cx="712879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Але закони тоталітарного мистецтва роз</a:t>
            </a:r>
            <a:r>
              <a:rPr lang="en-US" sz="2400" dirty="0" smtClean="0"/>
              <a:t>’</a:t>
            </a:r>
            <a:r>
              <a:rPr lang="uk-UA" dirty="0" smtClean="0"/>
              <a:t>їдали і знищували справжню культуру: дозволялося лише оспівувати, </a:t>
            </a:r>
            <a:r>
              <a:rPr lang="uk-UA" dirty="0" err="1" smtClean="0"/>
              <a:t>возвелучувати</a:t>
            </a:r>
            <a:r>
              <a:rPr lang="uk-UA" dirty="0" smtClean="0"/>
              <a:t> тодішній лад, будівництво нового життя мало лягати в основу кожного художнього твору, а сама художність, стиль, образність, форма були вторинними. У літературу йшли селяни й робітники – «сількори» й «робкори», які часто не мали уявлення про справжню літературу, але вважалися письменниками.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90839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706</Words>
  <Application>Microsoft Office PowerPoint</Application>
  <PresentationFormat>Экран (4:3)</PresentationFormat>
  <Paragraphs>15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Микола Хвильовий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Natasha</dc:creator>
  <cp:lastModifiedBy>Natasha</cp:lastModifiedBy>
  <cp:revision>10</cp:revision>
  <dcterms:created xsi:type="dcterms:W3CDTF">2014-10-04T08:13:06Z</dcterms:created>
  <dcterms:modified xsi:type="dcterms:W3CDTF">2014-10-04T11:21:48Z</dcterms:modified>
</cp:coreProperties>
</file>