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79B89-10C0-4D01-9664-4C436639A3E0}" type="datetimeFigureOut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6C54D-D704-425C-8462-61628FC55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F9ABB-A09B-41DC-B754-43F7E9CC6E53}" type="datetimeFigureOut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B3123-08C4-4AFF-8CBB-01B33FB0F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EA945-077F-405E-9347-37816014CA57}" type="datetimeFigureOut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02D9A-1A4F-4891-B763-3B384994D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B3028-55CB-494B-8CAF-2B5169F792BF}" type="datetimeFigureOut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28E4C-196C-48FF-B315-FC799AAC8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A5C12-3115-46E8-8C0D-93D02AE9376F}" type="datetimeFigureOut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7A732-0F5B-4B49-BC48-636D30C05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86DBC-D331-4D5C-A1EE-59AD52A27625}" type="datetimeFigureOut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486AC-328A-4DA3-A154-58CB8F3B3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98B0F-D5B7-43CB-98A7-E991448C57DB}" type="datetimeFigureOut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A7BC5-7046-4FDC-844E-4779A29FD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7C184-E0C5-43AA-B407-7075AB87D6BD}" type="datetimeFigureOut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B9DBF-A45B-4C4A-87D1-0DE03ACE3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61BAF-820E-4AC3-B6B2-0CB20A3A71E1}" type="datetimeFigureOut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94CD5-6CCC-44FB-BFE8-F7EF3D076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3AD8C-096F-454A-A1FF-884DB9DE8296}" type="datetimeFigureOut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A168E-A924-4286-9889-A627F5814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E90A0-537F-4910-9BB4-C6F50F1FBEA9}" type="datetimeFigureOut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E1CA9-29F9-4CDD-B7F0-58B40E2FE8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 bright="17000" contrast="-17000"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D0FCF8A-B820-4491-9B07-B8B860F1D3A7}" type="datetimeFigureOut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69B9BC-44FD-472B-825A-ACC7FD710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12" r:id="rId8"/>
    <p:sldLayoutId id="2147483711" r:id="rId9"/>
    <p:sldLayoutId id="2147483710" r:id="rId10"/>
    <p:sldLayoutId id="2147483709" r:id="rId11"/>
  </p:sldLayoutIdLst>
  <p:transition spd="slow">
    <p:dissolv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презентация\20110201-2005733.jpg"/>
          <p:cNvPicPr>
            <a:picLocks noChangeAspect="1" noChangeArrowheads="1"/>
          </p:cNvPicPr>
          <p:nvPr/>
        </p:nvPicPr>
        <p:blipFill>
          <a:blip r:embed="rId2"/>
          <a:srcRect b="4444"/>
          <a:stretch>
            <a:fillRect/>
          </a:stretch>
        </p:blipFill>
        <p:spPr bwMode="auto">
          <a:xfrm>
            <a:off x="6400800" y="228600"/>
            <a:ext cx="2571750" cy="3276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1143000"/>
            <a:ext cx="4343400" cy="2689225"/>
          </a:xfrm>
        </p:spPr>
        <p:txBody>
          <a:bodyPr rtlCol="0"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7300" b="1" dirty="0" smtClean="0">
                <a:ln w="11430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lassica Two" pitchFamily="66" charset="0"/>
              </a:rPr>
              <a:t>М</a:t>
            </a:r>
            <a:r>
              <a:rPr lang="en-US" sz="7300" b="1" dirty="0" err="1" smtClean="0">
                <a:ln w="11430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lassica Two" pitchFamily="66" charset="0"/>
              </a:rPr>
              <a:t>i</a:t>
            </a:r>
            <a:r>
              <a:rPr lang="ru-RU" sz="7300" b="1" dirty="0" smtClean="0">
                <a:ln w="11430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lassica Two" pitchFamily="66" charset="0"/>
              </a:rPr>
              <a:t>сто</a:t>
            </a:r>
            <a:r>
              <a:rPr lang="ru-RU" b="1" dirty="0" smtClean="0">
                <a:ln w="11430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lassica Two" pitchFamily="66" charset="0"/>
              </a:rPr>
              <a:t/>
            </a:r>
            <a:br>
              <a:rPr lang="ru-RU" b="1" dirty="0" smtClean="0">
                <a:ln w="11430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lassica Two" pitchFamily="66" charset="0"/>
              </a:rPr>
            </a:br>
            <a:r>
              <a:rPr lang="ru-RU" b="1" dirty="0" smtClean="0">
                <a:ln w="11430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lassica Two" pitchFamily="66" charset="0"/>
              </a:rPr>
              <a:t/>
            </a:r>
            <a:br>
              <a:rPr lang="ru-RU" b="1" dirty="0" smtClean="0">
                <a:ln w="11430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lassica Two" pitchFamily="66" charset="0"/>
              </a:rPr>
            </a:br>
            <a:r>
              <a:rPr lang="ru-RU" sz="4000" b="1" dirty="0" err="1" smtClean="0">
                <a:ln w="11430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assica Two" pitchFamily="66" charset="0"/>
              </a:rPr>
              <a:t>Валер'ян</a:t>
            </a:r>
            <a:r>
              <a:rPr lang="ru-RU" sz="4000" b="1" dirty="0" smtClean="0">
                <a:ln w="11430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assica Two" pitchFamily="66" charset="0"/>
              </a:rPr>
              <a:t> П</a:t>
            </a:r>
            <a:r>
              <a:rPr lang="en-US" sz="4000" b="1" dirty="0" err="1" smtClean="0">
                <a:ln w="11430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assica Two" pitchFamily="66" charset="0"/>
              </a:rPr>
              <a:t>i</a:t>
            </a:r>
            <a:r>
              <a:rPr lang="ru-RU" sz="4000" b="1" dirty="0" err="1" smtClean="0">
                <a:ln w="11430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assica Two" pitchFamily="66" charset="0"/>
              </a:rPr>
              <a:t>дмогильний</a:t>
            </a:r>
            <a:endParaRPr lang="ru-RU" sz="4000" b="1" dirty="0">
              <a:ln w="11430">
                <a:solidFill>
                  <a:srgbClr val="FFC000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lassica Two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4724400"/>
            <a:ext cx="6400800" cy="17526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Роман завершений письменником в 1927 році, опублікований вперше у Харкові в 1928 році.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«Місто» — перший урбаністичний роман в українській літературі, з новими героями, проблематикою та манерою оповіді</a:t>
            </a:r>
            <a:r>
              <a:rPr lang="uk-UA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. </a:t>
            </a:r>
            <a:endParaRPr lang="uk-UA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pic>
        <p:nvPicPr>
          <p:cNvPr id="1027" name="Picture 3" descr="D:\презентация\pidmo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28600"/>
            <a:ext cx="2187575" cy="3505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4800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Останнє</a:t>
            </a:r>
            <a:r>
              <a:rPr lang="ru-RU" sz="32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32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речення</a:t>
            </a:r>
            <a:r>
              <a:rPr lang="ru-RU" sz="32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роману </a:t>
            </a:r>
            <a:r>
              <a:rPr lang="ru-RU" sz="32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закінчується</a:t>
            </a:r>
            <a:r>
              <a:rPr lang="ru-RU" sz="32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там, де </a:t>
            </a:r>
            <a:r>
              <a:rPr lang="ru-RU" sz="32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має</a:t>
            </a:r>
            <a:r>
              <a:rPr lang="ru-RU" sz="32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32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розпочатися</a:t>
            </a:r>
            <a:r>
              <a:rPr lang="ru-RU" sz="32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32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повість</a:t>
            </a:r>
            <a:r>
              <a:rPr lang="ru-RU" sz="32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Степана </a:t>
            </a:r>
            <a:r>
              <a:rPr lang="ru-RU" sz="32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Радченка</a:t>
            </a:r>
            <a:r>
              <a:rPr lang="ru-RU" sz="32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: </a:t>
            </a:r>
            <a:r>
              <a:rPr lang="ru-RU" sz="3200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/>
            </a:r>
            <a:br>
              <a:rPr lang="ru-RU" sz="3200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</a:br>
            <a:r>
              <a:rPr lang="ru-RU" sz="4800" dirty="0" smtClean="0">
                <a:latin typeface="Bookman Old Style" pitchFamily="18" charset="0"/>
              </a:rPr>
              <a:t/>
            </a:r>
            <a:br>
              <a:rPr lang="ru-RU" sz="4800" dirty="0" smtClean="0">
                <a:latin typeface="Bookman Old Style" pitchFamily="18" charset="0"/>
              </a:rPr>
            </a:br>
            <a:endParaRPr lang="ru-RU" sz="4800" b="1" dirty="0">
              <a:ln w="12700">
                <a:solidFill>
                  <a:schemeClr val="tx1"/>
                </a:solidFill>
              </a:ln>
              <a:effectLst>
                <a:reflection blurRad="6350" stA="55000" endA="50" endPos="85000" dist="60007" dir="5400000" sy="-100000" algn="bl" rotWithShape="0"/>
              </a:effectLst>
              <a:latin typeface="Classica Two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3429000"/>
            <a:ext cx="83058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2700">
                  <a:solidFill>
                    <a:schemeClr val="tx1"/>
                  </a:solidFill>
                </a:ln>
                <a:latin typeface="Classica Two" pitchFamily="66" charset="0"/>
              </a:rPr>
              <a:t>«</a:t>
            </a:r>
            <a:r>
              <a:rPr lang="ru-RU" sz="4800" b="1" dirty="0" err="1">
                <a:ln w="12700">
                  <a:solidFill>
                    <a:schemeClr val="tx1"/>
                  </a:solidFill>
                </a:ln>
                <a:latin typeface="Classica Two" pitchFamily="66" charset="0"/>
              </a:rPr>
              <a:t>Тод</a:t>
            </a:r>
            <a:r>
              <a:rPr lang="en-US" sz="4800" b="1" dirty="0" err="1">
                <a:ln w="12700">
                  <a:solidFill>
                    <a:schemeClr val="tx1"/>
                  </a:solidFill>
                </a:ln>
                <a:latin typeface="Classica Two" pitchFamily="66" charset="0"/>
              </a:rPr>
              <a:t>i</a:t>
            </a:r>
            <a:r>
              <a:rPr lang="ru-RU" sz="4800" b="1" dirty="0">
                <a:ln w="12700">
                  <a:solidFill>
                    <a:schemeClr val="tx1"/>
                  </a:solidFill>
                </a:ln>
                <a:latin typeface="Classica Two" pitchFamily="66" charset="0"/>
              </a:rPr>
              <a:t>, в </a:t>
            </a:r>
            <a:r>
              <a:rPr lang="ru-RU" sz="4800" b="1" dirty="0" err="1">
                <a:ln w="12700">
                  <a:solidFill>
                    <a:schemeClr val="tx1"/>
                  </a:solidFill>
                </a:ln>
                <a:latin typeface="Classica Two" pitchFamily="66" charset="0"/>
              </a:rPr>
              <a:t>тиш</a:t>
            </a:r>
            <a:r>
              <a:rPr lang="en-US" sz="4800" b="1" dirty="0" err="1">
                <a:ln w="12700">
                  <a:solidFill>
                    <a:schemeClr val="tx1"/>
                  </a:solidFill>
                </a:ln>
                <a:latin typeface="Classica Two" pitchFamily="66" charset="0"/>
              </a:rPr>
              <a:t>i</a:t>
            </a:r>
            <a:r>
              <a:rPr lang="ru-RU" sz="4800" b="1" dirty="0">
                <a:ln w="12700">
                  <a:solidFill>
                    <a:schemeClr val="tx1"/>
                  </a:solidFill>
                </a:ln>
                <a:latin typeface="Classica Two" pitchFamily="66" charset="0"/>
              </a:rPr>
              <a:t> </a:t>
            </a:r>
            <a:r>
              <a:rPr lang="ru-RU" sz="4800" b="1" dirty="0" err="1">
                <a:ln w="12700">
                  <a:solidFill>
                    <a:schemeClr val="tx1"/>
                  </a:solidFill>
                </a:ln>
                <a:latin typeface="Classica Two" pitchFamily="66" charset="0"/>
              </a:rPr>
              <a:t>лампи</a:t>
            </a:r>
            <a:r>
              <a:rPr lang="ru-RU" sz="4800" b="1" dirty="0">
                <a:ln w="12700">
                  <a:solidFill>
                    <a:schemeClr val="tx1"/>
                  </a:solidFill>
                </a:ln>
                <a:latin typeface="Classica Two" pitchFamily="66" charset="0"/>
              </a:rPr>
              <a:t> над столом, писав свою </a:t>
            </a:r>
            <a:r>
              <a:rPr lang="ru-RU" sz="4800" b="1" dirty="0" err="1">
                <a:ln w="12700">
                  <a:solidFill>
                    <a:schemeClr val="tx1"/>
                  </a:solidFill>
                </a:ln>
                <a:latin typeface="Classica Two" pitchFamily="66" charset="0"/>
              </a:rPr>
              <a:t>пов</a:t>
            </a:r>
            <a:r>
              <a:rPr lang="en-US" sz="4800" b="1" dirty="0" err="1">
                <a:ln w="12700">
                  <a:solidFill>
                    <a:schemeClr val="tx1"/>
                  </a:solidFill>
                </a:ln>
                <a:latin typeface="Classica Two" pitchFamily="66" charset="0"/>
              </a:rPr>
              <a:t>i</a:t>
            </a:r>
            <a:r>
              <a:rPr lang="ru-RU" sz="4800" b="1" dirty="0" err="1">
                <a:ln w="12700">
                  <a:solidFill>
                    <a:schemeClr val="tx1"/>
                  </a:solidFill>
                </a:ln>
                <a:latin typeface="Classica Two" pitchFamily="66" charset="0"/>
              </a:rPr>
              <a:t>сть</a:t>
            </a:r>
            <a:r>
              <a:rPr lang="ru-RU" sz="4800" b="1" dirty="0">
                <a:ln w="12700">
                  <a:solidFill>
                    <a:schemeClr val="tx1"/>
                  </a:solidFill>
                </a:ln>
                <a:latin typeface="Classica Two" pitchFamily="66" charset="0"/>
              </a:rPr>
              <a:t> </a:t>
            </a:r>
            <a:r>
              <a:rPr lang="ru-RU" sz="4800" b="1" dirty="0">
                <a:ln w="12700">
                  <a:solidFill>
                    <a:schemeClr val="tx1"/>
                  </a:solidFill>
                </a:ln>
                <a:effectLst>
                  <a:reflection blurRad="6350" stA="55000" endA="50" endPos="85000" dist="60007" dir="5400000" sy="-100000" algn="bl" rotWithShape="0"/>
                </a:effectLst>
                <a:latin typeface="Classica Two" pitchFamily="66" charset="0"/>
              </a:rPr>
              <a:t>про людей».</a:t>
            </a:r>
            <a:endParaRPr lang="ru-RU" sz="4800" dirty="0">
              <a:latin typeface="+mn-lt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5532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Пройшовши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через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усі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зваби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і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брудні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кола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міста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, Степан Радченко,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селянський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хлопець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,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переміг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,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підкорив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його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.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Він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мав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і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силу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волі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,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і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твердий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характер,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тепер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він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відчуває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,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що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перед ним,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хоч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і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на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якусь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мить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,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можливо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лише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в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уяві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,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лежить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, колись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йому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вороже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, а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тепер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покірне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місто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, «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позначене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вогняними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крапками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,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і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простягало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з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пітьми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горбів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гострі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кам'яні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пальці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.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Він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завмер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від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славного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споглядання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цієї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величі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нової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стихії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...»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Персонажі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Степан Радченко — головний герой;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Надійка — дівчина з села;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Левко — студент;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Ганнуся та Нюся — товаришки Надії;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Лука Гнідий — хазяїн;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Тамара Василівна (</a:t>
            </a:r>
            <a:r>
              <a:rPr lang="uk-UA" b="1" dirty="0" err="1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Мусінька</a:t>
            </a:r>
            <a:r>
              <a:rPr lang="uk-UA" b="1" dirty="0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) </a:t>
            </a:r>
            <a:r>
              <a:rPr lang="uk-UA" b="1" dirty="0" err="1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—дружина</a:t>
            </a:r>
            <a:r>
              <a:rPr lang="uk-UA" b="1" dirty="0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 крамаря у якого жив Степан, його коханка;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Максим — їхній син;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Борис — студент, товариш Степана;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Зоська — міська дівчина, кохана Степана;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Рита </a:t>
            </a:r>
            <a:r>
              <a:rPr lang="uk-UA" b="1" dirty="0" err="1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—балерина</a:t>
            </a:r>
            <a:r>
              <a:rPr lang="uk-UA" b="1" dirty="0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err="1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Вигорський</a:t>
            </a:r>
            <a:r>
              <a:rPr lang="uk-UA" b="1" dirty="0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uk-UA" b="1" dirty="0" err="1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—поет</a:t>
            </a:r>
            <a:r>
              <a:rPr lang="uk-UA" b="1" dirty="0" smtClean="0">
                <a:ln w="3175">
                  <a:solidFill>
                    <a:schemeClr val="bg1"/>
                  </a:solidFill>
                </a:ln>
                <a:latin typeface="Bookman Old Style" pitchFamily="18" charset="0"/>
              </a:rPr>
              <a:t>, товариш Степана.</a:t>
            </a:r>
            <a:endParaRPr lang="uk-UA" b="1" dirty="0">
              <a:ln w="3175">
                <a:solidFill>
                  <a:schemeClr val="bg1"/>
                </a:solidFill>
              </a:ln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  В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романі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«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Місто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»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Валер'ян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Підмогильний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описав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селянську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українську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молодь, яка на початку 1920-х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років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тисячами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потягнулась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у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міста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,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щоб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завоювати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і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зробити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своїм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українське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місто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. Автор показав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бажання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молодих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селян «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вийти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в люди»,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здобуваючи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колись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недосяжну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науку.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2286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Розповідь подана через історію душі Степана Радченка — енергійного сільського юнака, який приїздить до Києва, вступає до економічного вузу й сподівається повернутися з новими знаннями на село. Вперше Київ відкривається йому з Дніпра як своєрідний «пуп землі». Роман починається реченням: </a:t>
            </a:r>
            <a:endParaRPr lang="uk-UA" sz="3600" b="1" dirty="0">
              <a:ln w="127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lassica Two" pitchFamily="66" charset="0"/>
            </a:endParaRPr>
          </a:p>
        </p:txBody>
      </p:sp>
      <p:pic>
        <p:nvPicPr>
          <p:cNvPr id="2050" name="Picture 2" descr="D:\презентация\kiev-0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657600"/>
            <a:ext cx="4648200" cy="29495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1" name="Picture 3" descr="D:\презентация\otkr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657600"/>
            <a:ext cx="4144963" cy="29273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57200" y="2286000"/>
            <a:ext cx="838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3600" b="1" dirty="0">
              <a:ln w="127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lassica Two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lassica Two" pitchFamily="66" charset="0"/>
              </a:rPr>
              <a:t>«Здавалось, </a:t>
            </a:r>
            <a:r>
              <a:rPr lang="uk-UA" sz="3600" b="1" dirty="0" err="1">
                <a:ln w="127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lassica Two" pitchFamily="66" charset="0"/>
              </a:rPr>
              <a:t>дал</a:t>
            </a:r>
            <a:r>
              <a:rPr lang="en-US" sz="3600" b="1" dirty="0" err="1">
                <a:ln w="127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lassica Two" pitchFamily="66" charset="0"/>
              </a:rPr>
              <a:t>i</a:t>
            </a:r>
            <a:r>
              <a:rPr lang="uk-UA" sz="3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lassica Two" pitchFamily="66" charset="0"/>
              </a:rPr>
              <a:t> пливти нема куди»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>
              <a:latin typeface="+mn-lt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0"/>
            <a:ext cx="4572000" cy="6858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Зійшовши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на берег, Степан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оселяється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в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передмісті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, де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життя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мало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чим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відрізняється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від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сільського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: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йому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сусідять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хазяйські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корови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. </a:t>
            </a:r>
            <a:b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</a:b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Спочатку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Київ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був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для Степана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лише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мрією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, великою,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але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майже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невизначеною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:</a:t>
            </a:r>
            <a:b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</a:br>
            <a:r>
              <a:rPr lang="ru-RU" sz="24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/>
            </a:r>
            <a:br>
              <a:rPr lang="ru-RU" sz="24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</a:b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«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Це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 те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велике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 м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i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сто,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куди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 в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i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н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i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де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учитись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i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жити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.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Це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 те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нове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,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що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 в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i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н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 </a:t>
            </a: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мусить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 у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нього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вв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i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йти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,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щоб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осягнути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 свою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здавна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викохувану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мр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i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ю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lassica Two" pitchFamily="66" charset="0"/>
              </a:rPr>
              <a:t>». </a:t>
            </a:r>
            <a:r>
              <a:rPr lang="ru-RU" sz="24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/>
            </a:r>
            <a:br>
              <a:rPr lang="ru-RU" sz="24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</a:b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Місто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чуже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й </a:t>
            </a:r>
            <a:r>
              <a:rPr lang="uk-UA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вороже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. </a:t>
            </a:r>
            <a:endParaRPr lang="ru-RU" sz="2000" b="1" dirty="0">
              <a:ln>
                <a:solidFill>
                  <a:schemeClr val="bg1"/>
                </a:solidFill>
              </a:ln>
              <a:solidFill>
                <a:sysClr val="windowText" lastClr="000000"/>
              </a:solidFill>
              <a:latin typeface="Bookman Old Style" pitchFamily="18" charset="0"/>
            </a:endParaRPr>
          </a:p>
        </p:txBody>
      </p:sp>
      <p:pic>
        <p:nvPicPr>
          <p:cNvPr id="3074" name="Picture 2" descr="D:\презентация\kiev-0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6950" y="533400"/>
            <a:ext cx="4062413" cy="2590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5" name="Picture 3" descr="D:\презентация\kiev-0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886200"/>
            <a:ext cx="4057650" cy="25749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5867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Проте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…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Саме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тут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місто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йде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в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наступ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:</a:t>
            </a:r>
            <a:r>
              <a:rPr lang="ru-RU" sz="24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/>
            </a:r>
            <a:br>
              <a:rPr lang="ru-RU" sz="24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</a:br>
            <a:r>
              <a:rPr lang="ru-RU" sz="24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/>
            </a:r>
            <a:br>
              <a:rPr lang="ru-RU" sz="24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</a:b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Classica Two" pitchFamily="66" charset="0"/>
              </a:rPr>
              <a:t> 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«В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н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озирнувся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- 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вперше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побачив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м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сто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вноч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. В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н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нав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ть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спинився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.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Блискуч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вогн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,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гурк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т 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дзв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нки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трамва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в,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що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схрещувались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тут 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розб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гались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,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хрипке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виття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автобус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в,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що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легко котились гром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здкими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тушами,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пронизлив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викрики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др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бних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авто й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гукання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в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зник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в разом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з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глухим гомоном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людсько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хвил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… на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ц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й широк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й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вулиц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в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н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здибався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з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м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стом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 в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ч-на-в</a:t>
            </a:r>
            <a:r>
              <a:rPr lang="en-US" sz="26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i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Classica Two" pitchFamily="66" charset="0"/>
              </a:rPr>
              <a:t>ч».</a:t>
            </a:r>
            <a:r>
              <a:rPr lang="ru-RU" sz="24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Bookman Old Style" pitchFamily="18" charset="0"/>
              </a:rPr>
              <a:t/>
            </a:r>
            <a:br>
              <a:rPr lang="ru-RU" sz="24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effectLst>
                  <a:glow rad="101600">
                    <a:schemeClr val="accent5">
                      <a:lumMod val="20000"/>
                      <a:lumOff val="80000"/>
                      <a:alpha val="60000"/>
                    </a:schemeClr>
                  </a:glow>
                </a:effectLst>
                <a:latin typeface="Bookman Old Style" pitchFamily="18" charset="0"/>
              </a:rPr>
            </a:b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Настроєний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трохи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скептично, а то й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вороже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проти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міста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,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проти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тих «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безглуздих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крамарів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учителів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,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безжурних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з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дурощів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ляльок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у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пишних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уборах».</a:t>
            </a:r>
            <a:b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</a:b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Згодом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він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змінює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свою думку: </a:t>
            </a:r>
            <a:b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</a:br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/>
            </a:r>
            <a:b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</a:br>
            <a:endParaRPr lang="ru-RU" sz="3600" b="1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  <a:effectLst>
                <a:reflection blurRad="6350" stA="55000" endA="50" endPos="85000" dist="60007" dir="5400000" sy="-100000" algn="bl" rotWithShape="0"/>
              </a:effectLst>
              <a:latin typeface="Classica Two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5181600"/>
            <a:ext cx="9144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Classica Two" pitchFamily="66" charset="0"/>
              </a:rPr>
              <a:t>«Не </a:t>
            </a:r>
            <a:r>
              <a:rPr lang="ru-RU" sz="3600" b="1" dirty="0" err="1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Classica Two" pitchFamily="66" charset="0"/>
              </a:rPr>
              <a:t>ненавид</a:t>
            </a:r>
            <a:r>
              <a:rPr lang="en-US" sz="3600" b="1" dirty="0" err="1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Classica Two" pitchFamily="66" charset="0"/>
              </a:rPr>
              <a:t>i</a:t>
            </a:r>
            <a:r>
              <a:rPr lang="ru-RU" sz="3600" b="1" dirty="0" err="1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Classica Two" pitchFamily="66" charset="0"/>
              </a:rPr>
              <a:t>ти</a:t>
            </a:r>
            <a:r>
              <a:rPr lang="ru-RU" sz="3600" b="1" dirty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Classica Two" pitchFamily="66" charset="0"/>
              </a:rPr>
              <a:t> треба м</a:t>
            </a:r>
            <a:r>
              <a:rPr lang="en-US" sz="3600" b="1" dirty="0" err="1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Classica Two" pitchFamily="66" charset="0"/>
              </a:rPr>
              <a:t>i</a:t>
            </a:r>
            <a:r>
              <a:rPr lang="ru-RU" sz="3600" b="1" dirty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Classica Two" pitchFamily="66" charset="0"/>
              </a:rPr>
              <a:t>сто, а </a:t>
            </a:r>
            <a:r>
              <a:rPr lang="ru-RU" sz="3600" b="1" dirty="0" err="1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Classica Two" pitchFamily="66" charset="0"/>
              </a:rPr>
              <a:t>здобути</a:t>
            </a:r>
            <a:r>
              <a:rPr lang="ru-RU" sz="3600" b="1" dirty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Classica Two" pitchFamily="66" charset="0"/>
              </a:rPr>
              <a:t>».</a:t>
            </a:r>
            <a:endParaRPr lang="ru-RU" sz="3600" dirty="0">
              <a:latin typeface="+mn-lt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0" y="457200"/>
            <a:ext cx="4038600" cy="59737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Саме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в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Києві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юнака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захоплює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література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,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він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починає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писати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,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стає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відомим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письменником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і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залишає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навчання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.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Він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був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певен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,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що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вирушає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«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завойовувати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»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місто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,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що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місту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потрібна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«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свіжа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кров села», яка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змінить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«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його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вигляд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і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істоту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. А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він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— один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із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цієї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зміни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,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якій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за долею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призначено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перемогти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Bookman Old Style" pitchFamily="18" charset="0"/>
              </a:rPr>
              <a:t>».</a:t>
            </a:r>
            <a:endParaRPr lang="ru-RU" sz="2800" b="1" dirty="0">
              <a:ln>
                <a:solidFill>
                  <a:schemeClr val="bg1"/>
                </a:solidFill>
              </a:ln>
              <a:solidFill>
                <a:sysClr val="windowText" lastClr="000000"/>
              </a:solidFill>
              <a:latin typeface="Bookman Old Style" pitchFamily="18" charset="0"/>
            </a:endParaRPr>
          </a:p>
        </p:txBody>
      </p:sp>
      <p:pic>
        <p:nvPicPr>
          <p:cNvPr id="4098" name="Picture 2" descr="D:\презентация\20110201-20.jpg"/>
          <p:cNvPicPr>
            <a:picLocks noChangeAspect="1" noChangeArrowheads="1"/>
          </p:cNvPicPr>
          <p:nvPr/>
        </p:nvPicPr>
        <p:blipFill>
          <a:blip r:embed="rId2"/>
          <a:srcRect l="6780" t="1038"/>
          <a:stretch>
            <a:fillRect/>
          </a:stretch>
        </p:blipFill>
        <p:spPr bwMode="auto">
          <a:xfrm>
            <a:off x="228600" y="304800"/>
            <a:ext cx="4572000" cy="62928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Степан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переходять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через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світ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студентства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, так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і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не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закінчивши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вищої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освіти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,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зазирає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до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робітничого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середовища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друкарні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.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Солідний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уривок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часу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довелося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йому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витратити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на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життя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у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світі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міської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богеми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—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театральної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публіки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, тих,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хто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вечорами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виходить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на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прогулянки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та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блукає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вулицями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й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вуличками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міста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,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переважно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тільки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тому,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що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насправді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не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має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власного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 затишного </a:t>
            </a:r>
            <a:r>
              <a:rPr lang="ru-RU" sz="2000" b="1" dirty="0" err="1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куточка</a:t>
            </a:r>
            <a:r>
              <a:rPr lang="ru-RU" sz="2000" b="1" dirty="0" smtClean="0">
                <a:ln>
                  <a:solidFill>
                    <a:schemeClr val="bg1"/>
                  </a:solidFill>
                </a:ln>
                <a:latin typeface="Bookman Old Style" pitchFamily="18" charset="0"/>
              </a:rPr>
              <a:t>.</a:t>
            </a:r>
            <a:endParaRPr lang="ru-RU" sz="2000" b="1" dirty="0">
              <a:ln>
                <a:solidFill>
                  <a:schemeClr val="bg1"/>
                </a:solidFill>
              </a:ln>
              <a:latin typeface="Bookman Old Style" pitchFamily="18" charset="0"/>
            </a:endParaRPr>
          </a:p>
        </p:txBody>
      </p:sp>
      <p:pic>
        <p:nvPicPr>
          <p:cNvPr id="5122" name="Picture 2" descr="D:\презентация\maydan_0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819400"/>
            <a:ext cx="6858000" cy="38179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5943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Підмогильний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розповів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про перше Степанове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оповідання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«Бритва», про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піднесення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і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занепади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творчості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,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про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довгі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й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важкі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пошуки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тем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і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натхнення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.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Він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показав, як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народився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Автор —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і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навіть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отримав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нове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хрещення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,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обравши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псевдонім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. Той,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хто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був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Степаном, став Стефаном. </a:t>
            </a:r>
            <a:b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Письменник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залишає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свого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героя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тоді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, коли той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сідає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писати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твір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власного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життя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…</a:t>
            </a:r>
            <a:endParaRPr lang="ru-RU" sz="32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544</Words>
  <PresentationFormat>Экран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Мiсто  Валер'ян Пiдмогильний</vt:lpstr>
      <vt:lpstr>Персонажі</vt:lpstr>
      <vt:lpstr>Слайд 3</vt:lpstr>
      <vt:lpstr>Розповідь подана через історію душі Степана Радченка — енергійного сільського юнака, який приїздить до Києва, вступає до економічного вузу й сподівається повернутися з новими знаннями на село. Вперше Київ відкривається йому з Дніпра як своєрідний «пуп землі». Роман починається реченням: </vt:lpstr>
      <vt:lpstr>Зійшовши на берег, Степан оселяється в передмісті, де життя мало чим відрізняється від сільського: йому сусідять хазяйські корови.  Спочатку Київ був для Степана лише мрією, великою, але майже невизначеною:   «Це те велике мiсто, куди вiн iде учитись i жити. Це те нове, що вiн мусить у нього ввiйти, щоб осягнути свою здавна викохувану мрiю».  Місто чуже й вороже. </vt:lpstr>
      <vt:lpstr>Проте… Саме тут місто йде в наступ:   «Вiн озирнувся - i вперше побачив мiсто вночi. Вiн навiть спинився. Блискучi вогнi, гуркiт i дзвiнки трамваiв, що схрещувались тут i розбiгались, хрипке виття автобусiв, що легко котились громiздкими тушами, пронизливi викрики дрiбних авто й гукання вiзникiв разом з глухим гомоном людськоi хвилi… на цiй широкiй вулицi вiн здибався з мiстом вiч-на-вiч». Настроєний трохи скептично, а то й вороже проти міста, проти тих «безглуздих крамарів учителів, безжурних з дурощів ляльок у пишних уборах». Згодом він змінює свою думку:   </vt:lpstr>
      <vt:lpstr>Саме в Києві юнака захоплює література, він починає писати, стає відомим письменником і залишає навчання. Він був певен, що вирушає «завойовувати» місто, що місту потрібна «свіжа кров села», яка змінить «його вигляд і істоту. А він — один із цієї зміни, якій за долею призначено перемогти».</vt:lpstr>
      <vt:lpstr>Степан переходять через світ студентства, так і не закінчивши вищої освіти, зазирає до робітничого середовища друкарні. Солідний уривок часу довелося йому витратити на життя у світі міської богеми — театральної публіки, тих, хто вечорами виходить на прогулянки та блукає вулицями й вуличками міста, переважно тільки тому, що насправді не має власного затишного куточка.</vt:lpstr>
      <vt:lpstr>Підмогильний розповів про перше Степанове оповідання «Бритва», про піднесення і занепади творчості, про довгі й важкі пошуки тем і натхнення. Він показав, як народився Автор — і навіть отримав нове хрещення, обравши псевдонім. Той, хто був Степаном, став Стефаном.   Письменник залишає свого героя тоді, коли той сідає писати твір власного життя…</vt:lpstr>
      <vt:lpstr>Останнє речення роману закінчується там, де має розпочатися повість Степана Радченка:   </vt:lpstr>
      <vt:lpstr>Пройшовши через усі зваби і брудні кола міста, Степан Радченко, селянський хлопець, переміг, підкорив його. Він мав і силу волі, і твердий характер, тепер він відчуває, що перед ним, хоч і на якусь мить, можливо лише в уяві, лежить, колись йому вороже, а тепер покірне місто, «позначене вогняними крапками, і простягало з пітьми горбів гострі кам'яні пальці. Він завмер від славного споглядання цієї величі нової стихії...»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Місто Валер'ян Підмогильний</dc:title>
  <cp:lastModifiedBy>Сашка</cp:lastModifiedBy>
  <cp:revision>19</cp:revision>
  <dcterms:modified xsi:type="dcterms:W3CDTF">2013-10-30T18:47:20Z</dcterms:modified>
</cp:coreProperties>
</file>