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71" r:id="rId2"/>
    <p:sldId id="258" r:id="rId3"/>
    <p:sldId id="259" r:id="rId4"/>
    <p:sldId id="261" r:id="rId5"/>
    <p:sldId id="262" r:id="rId6"/>
    <p:sldId id="272" r:id="rId7"/>
    <p:sldId id="275" r:id="rId8"/>
    <p:sldId id="263" r:id="rId9"/>
    <p:sldId id="273" r:id="rId10"/>
    <p:sldId id="274" r:id="rId11"/>
    <p:sldId id="264" r:id="rId12"/>
    <p:sldId id="265" r:id="rId13"/>
    <p:sldId id="269" r:id="rId14"/>
    <p:sldId id="267" r:id="rId15"/>
    <p:sldId id="266" r:id="rId16"/>
    <p:sldId id="268"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30E45-1DF4-472B-A106-E10024287804}" type="datetimeFigureOut">
              <a:rPr lang="uk-UA" smtClean="0"/>
              <a:pPr/>
              <a:t>25.10.2014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C4317-0494-4A2E-876A-FD8304CA568F}"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B24C4317-0494-4A2E-876A-FD8304CA568F}" type="slidenum">
              <a:rPr lang="uk-UA" smtClean="0"/>
              <a:pPr/>
              <a:t>11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9F9022A9-3698-4838-BF90-492B8970FD33}" type="slidenum">
              <a:rPr lang="uk-UA" smtClean="0"/>
              <a:pPr/>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9F9022A9-3698-4838-BF90-492B8970FD33}" type="slidenum">
              <a:rPr lang="uk-UA" smtClean="0"/>
              <a:pPr/>
              <a:t>‹#›</a:t>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F9022A9-3698-4838-BF90-492B8970FD33}" type="slidenum">
              <a:rPr lang="uk-UA" smtClean="0"/>
              <a:pPr/>
              <a:t>‹#›</a:t>
            </a:fld>
            <a:endParaRPr lang="uk-U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4E94C5F-7029-4D96-AE31-241CD2015DFD}" type="datetimeFigureOut">
              <a:rPr lang="uk-UA" smtClean="0"/>
              <a:pPr/>
              <a:t>25.10.2014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9F9022A9-3698-4838-BF90-492B8970FD33}" type="slidenum">
              <a:rPr lang="uk-UA" smtClean="0"/>
              <a:pPr/>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4E94C5F-7029-4D96-AE31-241CD2015DFD}" type="datetimeFigureOut">
              <a:rPr lang="uk-UA" smtClean="0"/>
              <a:pPr/>
              <a:t>25.10.2014</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F9022A9-3698-4838-BF90-492B8970FD33}" type="slidenum">
              <a:rPr lang="uk-UA" smtClean="0"/>
              <a:pPr/>
              <a:t>‹#›</a:t>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7776864" cy="523220"/>
          </a:xfrm>
          <a:prstGeom prst="rect">
            <a:avLst/>
          </a:prstGeom>
        </p:spPr>
        <p:txBody>
          <a:bodyPr wrap="square">
            <a:spAutoFit/>
          </a:bodyPr>
          <a:lstStyle/>
          <a:p>
            <a:r>
              <a:rPr lang="uk-UA" sz="2800" b="1" dirty="0" smtClean="0">
                <a:latin typeface="Arial" pitchFamily="34" charset="0"/>
                <a:cs typeface="Arial" pitchFamily="34" charset="0"/>
              </a:rPr>
              <a:t>50 років від смерті Максима Рильського</a:t>
            </a:r>
            <a:endParaRPr lang="uk-UA" sz="2800" b="1" dirty="0">
              <a:latin typeface="Arial" pitchFamily="34" charset="0"/>
              <a:cs typeface="Arial" pitchFamily="34" charset="0"/>
            </a:endParaRPr>
          </a:p>
        </p:txBody>
      </p:sp>
      <p:pic>
        <p:nvPicPr>
          <p:cNvPr id="1026" name="Picture 2" descr="http://ukrtvoru.info/wp-content/uploads/2011/09/137.jpg"/>
          <p:cNvPicPr>
            <a:picLocks noChangeAspect="1" noChangeArrowheads="1"/>
          </p:cNvPicPr>
          <p:nvPr/>
        </p:nvPicPr>
        <p:blipFill>
          <a:blip r:embed="rId2" cstate="print"/>
          <a:srcRect/>
          <a:stretch>
            <a:fillRect/>
          </a:stretch>
        </p:blipFill>
        <p:spPr bwMode="auto">
          <a:xfrm>
            <a:off x="0" y="476672"/>
            <a:ext cx="9144000" cy="640080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900igr.net/datai/literatura/Maksim-Rilskij/0014-016-Najblshe-schastja-onuk-Maksim.jpg"/>
          <p:cNvPicPr>
            <a:picLocks noChangeAspect="1" noChangeArrowheads="1"/>
          </p:cNvPicPr>
          <p:nvPr/>
        </p:nvPicPr>
        <p:blipFill>
          <a:blip r:embed="rId2" cstate="print"/>
          <a:srcRect/>
          <a:stretch>
            <a:fillRect/>
          </a:stretch>
        </p:blipFill>
        <p:spPr bwMode="auto">
          <a:xfrm>
            <a:off x="2267744" y="763963"/>
            <a:ext cx="4464496" cy="6094037"/>
          </a:xfrm>
          <a:prstGeom prst="rect">
            <a:avLst/>
          </a:prstGeom>
          <a:ln>
            <a:noFill/>
          </a:ln>
          <a:effectLst>
            <a:softEdge rad="112500"/>
          </a:effectLst>
        </p:spPr>
      </p:pic>
      <p:sp>
        <p:nvSpPr>
          <p:cNvPr id="4" name="Прямоугольник 3"/>
          <p:cNvSpPr/>
          <p:nvPr/>
        </p:nvSpPr>
        <p:spPr>
          <a:xfrm>
            <a:off x="1979712" y="188640"/>
            <a:ext cx="4888389" cy="461665"/>
          </a:xfrm>
          <a:prstGeom prst="rect">
            <a:avLst/>
          </a:prstGeom>
        </p:spPr>
        <p:txBody>
          <a:bodyPr wrap="none">
            <a:spAutoFit/>
          </a:bodyPr>
          <a:lstStyle/>
          <a:p>
            <a:r>
              <a:rPr lang="uk-UA" sz="2400" dirty="0" smtClean="0">
                <a:latin typeface="Arial" pitchFamily="34" charset="0"/>
                <a:cs typeface="Arial" pitchFamily="34" charset="0"/>
              </a:rPr>
              <a:t>Найбільше щастя – онук Максим</a:t>
            </a:r>
            <a:endParaRPr lang="uk-UA" sz="2400" dirty="0">
              <a:latin typeface="Arial" pitchFamily="34" charset="0"/>
              <a:cs typeface="Arial"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9/92/Lenin_Prize_Medal.JPG"/>
          <p:cNvPicPr>
            <a:picLocks noChangeAspect="1" noChangeArrowheads="1"/>
          </p:cNvPicPr>
          <p:nvPr/>
        </p:nvPicPr>
        <p:blipFill>
          <a:blip r:embed="rId3" cstate="print"/>
          <a:srcRect/>
          <a:stretch>
            <a:fillRect/>
          </a:stretch>
        </p:blipFill>
        <p:spPr bwMode="auto">
          <a:xfrm>
            <a:off x="323528" y="260648"/>
            <a:ext cx="2839996" cy="4176464"/>
          </a:xfrm>
          <a:prstGeom prst="rect">
            <a:avLst/>
          </a:prstGeom>
          <a:ln>
            <a:noFill/>
          </a:ln>
          <a:effectLst>
            <a:softEdge rad="112500"/>
          </a:effectLst>
        </p:spPr>
      </p:pic>
      <p:pic>
        <p:nvPicPr>
          <p:cNvPr id="21508" name="Picture 4" descr="http://sammler.ru/uploads/post-334-1195065005.jpg"/>
          <p:cNvPicPr>
            <a:picLocks noChangeAspect="1" noChangeArrowheads="1"/>
          </p:cNvPicPr>
          <p:nvPr/>
        </p:nvPicPr>
        <p:blipFill>
          <a:blip r:embed="rId4" cstate="print"/>
          <a:srcRect/>
          <a:stretch>
            <a:fillRect/>
          </a:stretch>
        </p:blipFill>
        <p:spPr bwMode="auto">
          <a:xfrm>
            <a:off x="3347864" y="404664"/>
            <a:ext cx="2699085" cy="3960440"/>
          </a:xfrm>
          <a:prstGeom prst="rect">
            <a:avLst/>
          </a:prstGeom>
          <a:ln>
            <a:noFill/>
          </a:ln>
          <a:effectLst>
            <a:softEdge rad="112500"/>
          </a:effectLst>
        </p:spPr>
      </p:pic>
      <p:pic>
        <p:nvPicPr>
          <p:cNvPr id="21510" name="Picture 6" descr="http://www.smsport.ru/image/ozerov/awards/0756.jpg"/>
          <p:cNvPicPr>
            <a:picLocks noChangeAspect="1" noChangeArrowheads="1"/>
          </p:cNvPicPr>
          <p:nvPr/>
        </p:nvPicPr>
        <p:blipFill>
          <a:blip r:embed="rId5" cstate="print"/>
          <a:srcRect/>
          <a:stretch>
            <a:fillRect/>
          </a:stretch>
        </p:blipFill>
        <p:spPr bwMode="auto">
          <a:xfrm>
            <a:off x="6300192" y="476672"/>
            <a:ext cx="2474218" cy="3924623"/>
          </a:xfrm>
          <a:prstGeom prst="rect">
            <a:avLst/>
          </a:prstGeom>
          <a:ln>
            <a:noFill/>
          </a:ln>
          <a:effectLst>
            <a:softEdge rad="112500"/>
          </a:effectLst>
        </p:spPr>
      </p:pic>
      <p:sp>
        <p:nvSpPr>
          <p:cNvPr id="5" name="Прямоугольник 4"/>
          <p:cNvSpPr/>
          <p:nvPr/>
        </p:nvSpPr>
        <p:spPr>
          <a:xfrm>
            <a:off x="179512" y="5301208"/>
            <a:ext cx="8784976" cy="707886"/>
          </a:xfrm>
          <a:prstGeom prst="rect">
            <a:avLst/>
          </a:prstGeom>
        </p:spPr>
        <p:txBody>
          <a:bodyPr wrap="square">
            <a:spAutoFit/>
          </a:bodyPr>
          <a:lstStyle/>
          <a:p>
            <a:r>
              <a:rPr lang="ru-RU" sz="2000" b="1" dirty="0" smtClean="0">
                <a:latin typeface="Arial" pitchFamily="34" charset="0"/>
                <a:cs typeface="Arial" pitchFamily="34" charset="0"/>
              </a:rPr>
              <a:t> 1960 року </a:t>
            </a:r>
            <a:r>
              <a:rPr lang="ru-RU" sz="2000" b="1" dirty="0" err="1" smtClean="0">
                <a:latin typeface="Arial" pitchFamily="34" charset="0"/>
                <a:cs typeface="Arial" pitchFamily="34" charset="0"/>
              </a:rPr>
              <a:t>йому</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було</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присуджено</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Ленінську</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премію</a:t>
            </a:r>
            <a:r>
              <a:rPr lang="ru-RU" sz="2000" b="1" dirty="0" smtClean="0">
                <a:latin typeface="Arial" pitchFamily="34" charset="0"/>
                <a:cs typeface="Arial" pitchFamily="34" charset="0"/>
              </a:rPr>
              <a:t>, у 1943, 1950 — </a:t>
            </a:r>
            <a:r>
              <a:rPr lang="ru-RU" sz="2000" b="1" dirty="0" err="1" smtClean="0">
                <a:latin typeface="Arial" pitchFamily="34" charset="0"/>
                <a:cs typeface="Arial" pitchFamily="34" charset="0"/>
              </a:rPr>
              <a:t>Державну</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премію</a:t>
            </a:r>
            <a:r>
              <a:rPr lang="ru-RU" sz="2000" b="1" dirty="0" smtClean="0">
                <a:latin typeface="Arial" pitchFamily="34" charset="0"/>
                <a:cs typeface="Arial" pitchFamily="34" charset="0"/>
              </a:rPr>
              <a:t> СРСР.</a:t>
            </a:r>
            <a:endParaRPr lang="uk-UA" sz="20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733256"/>
            <a:ext cx="8640960" cy="707886"/>
          </a:xfrm>
          <a:prstGeom prst="rect">
            <a:avLst/>
          </a:prstGeom>
        </p:spPr>
        <p:txBody>
          <a:bodyPr wrap="square">
            <a:spAutoFit/>
          </a:bodyPr>
          <a:lstStyle/>
          <a:p>
            <a:r>
              <a:rPr lang="ru-RU" sz="2000" b="1" dirty="0" smtClean="0">
                <a:latin typeface="Arial" pitchFamily="34" charset="0"/>
                <a:cs typeface="Arial" pitchFamily="34" charset="0"/>
              </a:rPr>
              <a:t>Помер Максим </a:t>
            </a:r>
            <a:r>
              <a:rPr lang="ru-RU" sz="2000" b="1" dirty="0" err="1" smtClean="0">
                <a:latin typeface="Arial" pitchFamily="34" charset="0"/>
                <a:cs typeface="Arial" pitchFamily="34" charset="0"/>
              </a:rPr>
              <a:t>Тадейович</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Рильський</a:t>
            </a:r>
            <a:r>
              <a:rPr lang="ru-RU" sz="2000" b="1" dirty="0" smtClean="0">
                <a:latin typeface="Arial" pitchFamily="34" charset="0"/>
                <a:cs typeface="Arial" pitchFamily="34" charset="0"/>
              </a:rPr>
              <a:t> 24 </a:t>
            </a:r>
            <a:r>
              <a:rPr lang="ru-RU" sz="2000" b="1" dirty="0" err="1" smtClean="0">
                <a:latin typeface="Arial" pitchFamily="34" charset="0"/>
                <a:cs typeface="Arial" pitchFamily="34" charset="0"/>
              </a:rPr>
              <a:t>липня</a:t>
            </a:r>
            <a:r>
              <a:rPr lang="ru-RU" sz="2000" b="1" dirty="0" smtClean="0">
                <a:latin typeface="Arial" pitchFamily="34" charset="0"/>
                <a:cs typeface="Arial" pitchFamily="34" charset="0"/>
              </a:rPr>
              <a:t> 1964 року. </a:t>
            </a:r>
            <a:r>
              <a:rPr lang="ru-RU" sz="2000" b="1" dirty="0" err="1" smtClean="0">
                <a:latin typeface="Arial" pitchFamily="34" charset="0"/>
                <a:cs typeface="Arial" pitchFamily="34" charset="0"/>
              </a:rPr>
              <a:t>Поховано</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його</a:t>
            </a:r>
            <a:r>
              <a:rPr lang="ru-RU" sz="2000" b="1" dirty="0" smtClean="0">
                <a:latin typeface="Arial" pitchFamily="34" charset="0"/>
                <a:cs typeface="Arial" pitchFamily="34" charset="0"/>
              </a:rPr>
              <a:t> у </a:t>
            </a:r>
            <a:r>
              <a:rPr lang="ru-RU" sz="2000" b="1" dirty="0" err="1" smtClean="0">
                <a:latin typeface="Arial" pitchFamily="34" charset="0"/>
                <a:cs typeface="Arial" pitchFamily="34" charset="0"/>
              </a:rPr>
              <a:t>Києві</a:t>
            </a:r>
            <a:r>
              <a:rPr lang="ru-RU" sz="2000" b="1" dirty="0" smtClean="0">
                <a:latin typeface="Arial" pitchFamily="34" charset="0"/>
                <a:cs typeface="Arial" pitchFamily="34" charset="0"/>
              </a:rPr>
              <a:t>, на Байковому </a:t>
            </a:r>
            <a:r>
              <a:rPr lang="ru-RU" sz="2000" b="1" dirty="0" err="1" smtClean="0">
                <a:latin typeface="Arial" pitchFamily="34" charset="0"/>
                <a:cs typeface="Arial" pitchFamily="34" charset="0"/>
              </a:rPr>
              <a:t>кладовищі</a:t>
            </a:r>
            <a:r>
              <a:rPr lang="ru-RU" sz="2000" b="1" dirty="0" smtClean="0">
                <a:latin typeface="Arial" pitchFamily="34" charset="0"/>
                <a:cs typeface="Arial" pitchFamily="34" charset="0"/>
              </a:rPr>
              <a:t>.</a:t>
            </a:r>
            <a:endParaRPr lang="uk-UA" sz="2000" b="1" dirty="0">
              <a:latin typeface="Arial" pitchFamily="34" charset="0"/>
              <a:cs typeface="Arial" pitchFamily="34" charset="0"/>
            </a:endParaRPr>
          </a:p>
        </p:txBody>
      </p:sp>
      <p:pic>
        <p:nvPicPr>
          <p:cNvPr id="22530" name="Picture 2" descr="http://ukrainaincognita.com/sites/default/files/images/Rilski.preview.jpg"/>
          <p:cNvPicPr>
            <a:picLocks noChangeAspect="1" noChangeArrowheads="1"/>
          </p:cNvPicPr>
          <p:nvPr/>
        </p:nvPicPr>
        <p:blipFill>
          <a:blip r:embed="rId2" cstate="print"/>
          <a:srcRect/>
          <a:stretch>
            <a:fillRect/>
          </a:stretch>
        </p:blipFill>
        <p:spPr bwMode="auto">
          <a:xfrm>
            <a:off x="467544" y="332656"/>
            <a:ext cx="3920318" cy="5229200"/>
          </a:xfrm>
          <a:prstGeom prst="rect">
            <a:avLst/>
          </a:prstGeom>
          <a:ln>
            <a:noFill/>
          </a:ln>
          <a:effectLst>
            <a:softEdge rad="112500"/>
          </a:effectLst>
        </p:spPr>
      </p:pic>
      <p:pic>
        <p:nvPicPr>
          <p:cNvPr id="22532" name="Picture 4" descr="http://img-fotki.yandex.ru/get/6308/57826815.101/0_1b585f_b10b99f_XL"/>
          <p:cNvPicPr>
            <a:picLocks noChangeAspect="1" noChangeArrowheads="1"/>
          </p:cNvPicPr>
          <p:nvPr/>
        </p:nvPicPr>
        <p:blipFill>
          <a:blip r:embed="rId3" cstate="print"/>
          <a:srcRect/>
          <a:stretch>
            <a:fillRect/>
          </a:stretch>
        </p:blipFill>
        <p:spPr bwMode="auto">
          <a:xfrm>
            <a:off x="4644008" y="260648"/>
            <a:ext cx="3598150" cy="5400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32656"/>
            <a:ext cx="3672224" cy="461665"/>
          </a:xfrm>
          <a:prstGeom prst="rect">
            <a:avLst/>
          </a:prstGeom>
        </p:spPr>
        <p:txBody>
          <a:bodyPr wrap="none">
            <a:spAutoFit/>
          </a:bodyPr>
          <a:lstStyle/>
          <a:p>
            <a:r>
              <a:rPr lang="uk-UA" sz="2400" b="1" dirty="0" smtClean="0">
                <a:latin typeface="Arial" pitchFamily="34" charset="0"/>
                <a:cs typeface="Arial" pitchFamily="34" charset="0"/>
              </a:rPr>
              <a:t>Афоризми Рильського</a:t>
            </a:r>
            <a:endParaRPr lang="uk-UA" sz="2400" dirty="0">
              <a:latin typeface="Arial" pitchFamily="34" charset="0"/>
              <a:cs typeface="Arial" pitchFamily="34" charset="0"/>
            </a:endParaRPr>
          </a:p>
        </p:txBody>
      </p:sp>
      <p:sp>
        <p:nvSpPr>
          <p:cNvPr id="3" name="Прямоугольник 2"/>
          <p:cNvSpPr/>
          <p:nvPr/>
        </p:nvSpPr>
        <p:spPr>
          <a:xfrm>
            <a:off x="683568" y="1052736"/>
            <a:ext cx="3448316" cy="369332"/>
          </a:xfrm>
          <a:prstGeom prst="rect">
            <a:avLst/>
          </a:prstGeom>
        </p:spPr>
        <p:txBody>
          <a:bodyPr wrap="none">
            <a:spAutoFit/>
          </a:bodyPr>
          <a:lstStyle/>
          <a:p>
            <a:r>
              <a:rPr lang="ru-RU" b="1" dirty="0" smtClean="0"/>
              <a:t>Є сотня </a:t>
            </a:r>
            <a:r>
              <a:rPr lang="ru-RU" b="1" dirty="0" err="1" smtClean="0"/>
              <a:t>мов</a:t>
            </a:r>
            <a:r>
              <a:rPr lang="ru-RU" b="1" dirty="0" smtClean="0"/>
              <a:t>, а правда </a:t>
            </a:r>
            <a:r>
              <a:rPr lang="ru-RU" b="1" dirty="0" err="1" smtClean="0"/>
              <a:t>лиш</a:t>
            </a:r>
            <a:r>
              <a:rPr lang="ru-RU" b="1" dirty="0" smtClean="0"/>
              <a:t> одна.</a:t>
            </a:r>
            <a:endParaRPr lang="uk-UA" dirty="0"/>
          </a:p>
        </p:txBody>
      </p:sp>
      <p:sp>
        <p:nvSpPr>
          <p:cNvPr id="4" name="Прямоугольник 3"/>
          <p:cNvSpPr/>
          <p:nvPr/>
        </p:nvSpPr>
        <p:spPr>
          <a:xfrm>
            <a:off x="683568" y="1916832"/>
            <a:ext cx="4145750" cy="369332"/>
          </a:xfrm>
          <a:prstGeom prst="rect">
            <a:avLst/>
          </a:prstGeom>
        </p:spPr>
        <p:txBody>
          <a:bodyPr wrap="none">
            <a:spAutoFit/>
          </a:bodyPr>
          <a:lstStyle/>
          <a:p>
            <a:r>
              <a:rPr lang="ru-RU" b="1" dirty="0" err="1" smtClean="0"/>
              <a:t>Вміє</a:t>
            </a:r>
            <a:r>
              <a:rPr lang="ru-RU" b="1" dirty="0" smtClean="0"/>
              <a:t> </a:t>
            </a:r>
            <a:r>
              <a:rPr lang="ru-RU" b="1" dirty="0" err="1" smtClean="0"/>
              <a:t>розставатись</a:t>
            </a:r>
            <a:r>
              <a:rPr lang="ru-RU" b="1" dirty="0" smtClean="0"/>
              <a:t> той, </a:t>
            </a:r>
            <a:r>
              <a:rPr lang="ru-RU" b="1" dirty="0" err="1" smtClean="0"/>
              <a:t>хто</a:t>
            </a:r>
            <a:r>
              <a:rPr lang="ru-RU" b="1" dirty="0" smtClean="0"/>
              <a:t> </a:t>
            </a:r>
            <a:r>
              <a:rPr lang="ru-RU" b="1" dirty="0" err="1" smtClean="0"/>
              <a:t>вмів</a:t>
            </a:r>
            <a:r>
              <a:rPr lang="ru-RU" b="1" dirty="0" smtClean="0"/>
              <a:t> любить.</a:t>
            </a:r>
            <a:endParaRPr lang="uk-UA" dirty="0"/>
          </a:p>
        </p:txBody>
      </p:sp>
      <p:sp>
        <p:nvSpPr>
          <p:cNvPr id="5" name="Прямоугольник 4"/>
          <p:cNvSpPr/>
          <p:nvPr/>
        </p:nvSpPr>
        <p:spPr>
          <a:xfrm>
            <a:off x="683568" y="2924944"/>
            <a:ext cx="4572000" cy="1477328"/>
          </a:xfrm>
          <a:prstGeom prst="rect">
            <a:avLst/>
          </a:prstGeom>
        </p:spPr>
        <p:txBody>
          <a:bodyPr>
            <a:spAutoFit/>
          </a:bodyPr>
          <a:lstStyle/>
          <a:p>
            <a:r>
              <a:rPr lang="ru-RU" b="1" dirty="0" err="1" smtClean="0"/>
              <a:t>Мова</a:t>
            </a:r>
            <a:r>
              <a:rPr lang="ru-RU" b="1" dirty="0" smtClean="0"/>
              <a:t> – </a:t>
            </a:r>
            <a:r>
              <a:rPr lang="ru-RU" b="1" dirty="0" err="1" smtClean="0"/>
              <a:t>втілення</a:t>
            </a:r>
            <a:r>
              <a:rPr lang="ru-RU" b="1" dirty="0" smtClean="0"/>
              <a:t> думки. </a:t>
            </a:r>
            <a:r>
              <a:rPr lang="ru-RU" b="1" dirty="0" err="1" smtClean="0"/>
              <a:t>Що</a:t>
            </a:r>
            <a:r>
              <a:rPr lang="ru-RU" b="1" dirty="0" smtClean="0"/>
              <a:t> </a:t>
            </a:r>
            <a:r>
              <a:rPr lang="ru-RU" b="1" dirty="0" err="1" smtClean="0"/>
              <a:t>багатша</a:t>
            </a:r>
            <a:r>
              <a:rPr lang="ru-RU" b="1" dirty="0" smtClean="0"/>
              <a:t> думка, то </a:t>
            </a:r>
            <a:r>
              <a:rPr lang="ru-RU" b="1" dirty="0" err="1" smtClean="0"/>
              <a:t>багатша</a:t>
            </a:r>
            <a:r>
              <a:rPr lang="ru-RU" b="1" dirty="0" smtClean="0"/>
              <a:t> </a:t>
            </a:r>
            <a:r>
              <a:rPr lang="ru-RU" b="1" dirty="0" err="1" smtClean="0"/>
              <a:t>мова</a:t>
            </a:r>
            <a:r>
              <a:rPr lang="ru-RU" b="1" dirty="0" smtClean="0"/>
              <a:t>. </a:t>
            </a:r>
            <a:r>
              <a:rPr lang="ru-RU" b="1" dirty="0" err="1" smtClean="0"/>
              <a:t>Любімо</a:t>
            </a:r>
            <a:r>
              <a:rPr lang="ru-RU" b="1" dirty="0" smtClean="0"/>
              <a:t> </a:t>
            </a:r>
            <a:r>
              <a:rPr lang="ru-RU" b="1" dirty="0" err="1" smtClean="0"/>
              <a:t>її</a:t>
            </a:r>
            <a:r>
              <a:rPr lang="ru-RU" b="1" dirty="0" smtClean="0"/>
              <a:t>, </a:t>
            </a:r>
            <a:r>
              <a:rPr lang="ru-RU" b="1" dirty="0" err="1" smtClean="0"/>
              <a:t>вивчаймо</a:t>
            </a:r>
            <a:r>
              <a:rPr lang="ru-RU" b="1" dirty="0" smtClean="0"/>
              <a:t> </a:t>
            </a:r>
            <a:r>
              <a:rPr lang="ru-RU" b="1" dirty="0" err="1" smtClean="0"/>
              <a:t>її</a:t>
            </a:r>
            <a:r>
              <a:rPr lang="ru-RU" b="1" dirty="0" smtClean="0"/>
              <a:t>, </a:t>
            </a:r>
            <a:r>
              <a:rPr lang="ru-RU" b="1" dirty="0" err="1" smtClean="0"/>
              <a:t>розвиваймо</a:t>
            </a:r>
            <a:r>
              <a:rPr lang="ru-RU" b="1" dirty="0" smtClean="0"/>
              <a:t> </a:t>
            </a:r>
            <a:r>
              <a:rPr lang="ru-RU" b="1" dirty="0" err="1" smtClean="0"/>
              <a:t>її</a:t>
            </a:r>
            <a:r>
              <a:rPr lang="ru-RU" b="1" dirty="0" smtClean="0"/>
              <a:t>! </a:t>
            </a:r>
            <a:r>
              <a:rPr lang="ru-RU" b="1" dirty="0" err="1" smtClean="0"/>
              <a:t>Борімося</a:t>
            </a:r>
            <a:r>
              <a:rPr lang="ru-RU" b="1" dirty="0" smtClean="0"/>
              <a:t> за красу </a:t>
            </a:r>
            <a:r>
              <a:rPr lang="ru-RU" b="1" dirty="0" err="1" smtClean="0"/>
              <a:t>мови</a:t>
            </a:r>
            <a:r>
              <a:rPr lang="ru-RU" b="1" dirty="0" smtClean="0"/>
              <a:t>, за </a:t>
            </a:r>
            <a:r>
              <a:rPr lang="ru-RU" b="1" dirty="0" err="1" smtClean="0"/>
              <a:t>правильність</a:t>
            </a:r>
            <a:r>
              <a:rPr lang="ru-RU" b="1" dirty="0" smtClean="0"/>
              <a:t> </a:t>
            </a:r>
            <a:r>
              <a:rPr lang="ru-RU" b="1" dirty="0" err="1" smtClean="0"/>
              <a:t>мови</a:t>
            </a:r>
            <a:r>
              <a:rPr lang="ru-RU" b="1" dirty="0" smtClean="0"/>
              <a:t>, </a:t>
            </a:r>
            <a:r>
              <a:rPr lang="ru-RU" b="1" dirty="0" err="1" smtClean="0"/>
              <a:t>за</a:t>
            </a:r>
            <a:r>
              <a:rPr lang="ru-RU" b="1" dirty="0" smtClean="0"/>
              <a:t> </a:t>
            </a:r>
            <a:r>
              <a:rPr lang="ru-RU" b="1" dirty="0" err="1" smtClean="0"/>
              <a:t>приступність</a:t>
            </a:r>
            <a:r>
              <a:rPr lang="ru-RU" b="1" dirty="0" smtClean="0"/>
              <a:t> </a:t>
            </a:r>
            <a:r>
              <a:rPr lang="ru-RU" b="1" dirty="0" err="1" smtClean="0"/>
              <a:t>мови</a:t>
            </a:r>
            <a:r>
              <a:rPr lang="ru-RU" b="1" dirty="0" smtClean="0"/>
              <a:t>, </a:t>
            </a:r>
            <a:r>
              <a:rPr lang="ru-RU" b="1" dirty="0" err="1" smtClean="0"/>
              <a:t>за</a:t>
            </a:r>
            <a:r>
              <a:rPr lang="ru-RU" b="1" dirty="0" smtClean="0"/>
              <a:t> </a:t>
            </a:r>
            <a:r>
              <a:rPr lang="ru-RU" b="1" dirty="0" err="1" smtClean="0"/>
              <a:t>багатство</a:t>
            </a:r>
            <a:r>
              <a:rPr lang="ru-RU" b="1" dirty="0" smtClean="0"/>
              <a:t> </a:t>
            </a:r>
            <a:r>
              <a:rPr lang="ru-RU" b="1" dirty="0" err="1" smtClean="0"/>
              <a:t>мови</a:t>
            </a:r>
            <a:r>
              <a:rPr lang="ru-RU" b="1" dirty="0" smtClean="0"/>
              <a:t>...</a:t>
            </a:r>
            <a:endParaRPr lang="uk-UA" dirty="0"/>
          </a:p>
        </p:txBody>
      </p:sp>
      <p:sp>
        <p:nvSpPr>
          <p:cNvPr id="6" name="Прямоугольник 5"/>
          <p:cNvSpPr/>
          <p:nvPr/>
        </p:nvSpPr>
        <p:spPr>
          <a:xfrm>
            <a:off x="683568" y="5013176"/>
            <a:ext cx="4572000" cy="646331"/>
          </a:xfrm>
          <a:prstGeom prst="rect">
            <a:avLst/>
          </a:prstGeom>
        </p:spPr>
        <p:txBody>
          <a:bodyPr>
            <a:spAutoFit/>
          </a:bodyPr>
          <a:lstStyle/>
          <a:p>
            <a:r>
              <a:rPr lang="ru-RU" b="1" dirty="0" err="1" smtClean="0"/>
              <a:t>Викладати</a:t>
            </a:r>
            <a:r>
              <a:rPr lang="ru-RU" b="1" dirty="0" smtClean="0"/>
              <a:t> </a:t>
            </a:r>
            <a:r>
              <a:rPr lang="ru-RU" b="1" dirty="0" err="1" smtClean="0"/>
              <a:t>мову</a:t>
            </a:r>
            <a:r>
              <a:rPr lang="ru-RU" b="1" dirty="0" smtClean="0"/>
              <a:t> – </a:t>
            </a:r>
            <a:r>
              <a:rPr lang="ru-RU" b="1" dirty="0" err="1" smtClean="0"/>
              <a:t>це</a:t>
            </a:r>
            <a:r>
              <a:rPr lang="ru-RU" b="1" dirty="0" smtClean="0"/>
              <a:t> </a:t>
            </a:r>
            <a:r>
              <a:rPr lang="ru-RU" b="1" dirty="0" err="1" smtClean="0"/>
              <a:t>означає</a:t>
            </a:r>
            <a:r>
              <a:rPr lang="ru-RU" b="1" dirty="0" smtClean="0"/>
              <a:t>, </a:t>
            </a:r>
            <a:r>
              <a:rPr lang="ru-RU" b="1" dirty="0" err="1" smtClean="0"/>
              <a:t>передовсім</a:t>
            </a:r>
            <a:r>
              <a:rPr lang="ru-RU" b="1" dirty="0" smtClean="0"/>
              <a:t>, </a:t>
            </a:r>
            <a:r>
              <a:rPr lang="ru-RU" b="1" dirty="0" err="1" smtClean="0"/>
              <a:t>прищеплювати</a:t>
            </a:r>
            <a:r>
              <a:rPr lang="ru-RU" b="1" dirty="0" smtClean="0"/>
              <a:t> </a:t>
            </a:r>
            <a:r>
              <a:rPr lang="ru-RU" b="1" dirty="0" err="1" smtClean="0"/>
              <a:t>любов</a:t>
            </a:r>
            <a:r>
              <a:rPr lang="ru-RU" b="1" dirty="0" smtClean="0"/>
              <a:t> до </a:t>
            </a:r>
            <a:r>
              <a:rPr lang="ru-RU" b="1" dirty="0" err="1" smtClean="0"/>
              <a:t>мови</a:t>
            </a:r>
            <a:r>
              <a:rPr lang="ru-RU" b="1" dirty="0" smtClean="0"/>
              <a:t>.</a:t>
            </a:r>
            <a:endParaRPr lang="uk-UA" dirty="0"/>
          </a:p>
        </p:txBody>
      </p:sp>
      <p:sp>
        <p:nvSpPr>
          <p:cNvPr id="28674" name="AutoShape 2" descr="data:image/jpeg;base64,/9j/4AAQSkZJRgABAQAAAQABAAD/2wCEAAkGBxQTEhITExIUFBUXExIUFxUUFBQVFBQVFBQWFhQUFBQYHCggGBolHBQUITEhJSkrLi4uFx8zODMsNygtLisBCgoKDgwOFBAQFywkHBwsLCwsLCwsLCwsLCwsLCwsLCwsLCwsLCwsLCwsLCwsLCwsLCwsLCw1LDcsLCwsLCw3N//AABEIAP4AxAMBIgACEQEDEQH/xAAbAAACAwEBAQAAAAAAAAAAAAADBAECBQAGB//EADkQAAEDAgQEBQIEBAYDAAAAAAEAAhEDIQQSMUEFUWFxBhOBkaEiMrHB0fAUQlLxBxUjM2LhcoKS/8QAGAEBAQEBAQAAAAAAAAAAAAAAAAECAwT/xAAhEQEBAQEAAgICAwEAAAAAAAAAARECITEDQRJRYXGBIv/aAAwDAQACEQMRAD8A9bUeIk6zp+MrsOOuhlCqwHO/d1NJ288gvE9gzWuc4u6m3JUFQQecj99FWpViRuSLBA8zkNdQqCkkidbQVYi4gm43Q2w0ETdVe8XF9FARzokdgun6YN/y5ID3ZbzMj4VS8iev4Iq9N873VbzO/wCSGwyR1RqLSTGU5dDa/dAU1ABAtMH1ndDew5gAddu6Lh+GVagljXQCRMbT8r1fCPDrKbQX/U6N9ui1zzemeupy8tSwRzMhuYAOGlpj/tNV6QLcryJgSf6YNmgL3DaIAgCBELyviCkGAsAiSXZuq11x+MY57/KsZzw59rwNBaw5oXECGOIA1gg6xa8JYlwzRyvzMpSpWJ35ADsubrgrq0x05olOSL3E+x1hJ1mFrWuO5Nt7bpnCMcbQTJnooqzX3EmbFGp1oa7tA77KKuCcIi8lc/B1NMsnpc2VRDHxbU7qdQY5hAxOHqNjM1ze4IUMfI5c1A250zKG/Q+nqhVKhtaAAodUkCEVLsSea5VMXUINRzYBm9whucLATBB91NQHTndUa7MB3uFURTvM84VqR33QyDEnmY7KzBAJOvLZBZ1MCZ11Qy20RcnVEY6Z7BVNQzygH1QU1MRCq60b8/0RHHW3KE/wfhJqNc7+UOgnmYm3uEk0twx4XwrXPc5zZcLMGoki7iOQleswnDwy5+p3PQdICrwrhzaItqdf0TdesGiSvRxxk8vN33t8LgKS6EvQqFzSYIvaULHsORwzbLe+Gc8r4/HtpNlxFzAvqvI8S4qysHmfsM9ws/jZfABNxb0XnnvLWnqvP33a9HHxyL8SxgJbltZJYjHw4RyuksRVMpSvJMrGOjdqY1rj9W0dl6rgPiCixgGTM6dZ0C+XvcRKvQxjmyFqTPSWSvs/FOLU6lIQwSYIFvk7LztPGNa4FrspnY7rxNHjTgInVHw2JzGZM/CW2pOZHt8dxQvP1/VsT0WEXRI35pN+Lc0idOaltYEd1mtSYcY7XmrR6Jak63VNSLKCxo3NlytTaNzuuQOlt/ZDynUW6c+qO1ouJ+2ZOx5QoAkTHb9VUBIMi/O2wG6l5Mc5U5QAZ1suz/cNNr/kghrtOgClzcxPMmOy5jfkhEcRMbz7oKtbm9NSdABqSvZ8AYHMa4NLWCzAf5v6nnuZXnuG8He9wZcNIDnmDBE3aF7drA0ANEACABtGi6/Hz9uPydfTq1TKCUlSwhe/zH8rN27pukw/zXP4Iq7Zvty3EEwsfi2M2Whi3GFg4inmJWO79NcT7YfEyTMXXncTSK9TiqGWVhYteevTHn8TTjZJOC1MSkXsuilSxDqUk2WqpaqEmUQmadPcFQWI1CxBOiaNdhD6dtQNOfRZT6+WQJHQ7LTpvaBmH9+6yuINB/VSDS4fiQ5q0g6y8rw2pkN9N+y9Nh3jXolBi6CbLkRjZ/m3XKB5n2xvNypbVJJkbR3V6xBIiwjZCNW/oqiNdNo/FRVkz6otF0kyNtuao6mdeqCBsN4/dlreH+HCq8ONw10n0ggJFgmo0uGsEnmve8PwrabAGiLAnqSNV0452ufydZDDGgCBoEAuJfEQGwZ5phCos1O5P9l3rzwZcuUFaQljSFnYiiRMGydx7xKWeRlifVcevbtz6ef4rVsefJearOlbvExmcViYgwuFd4zazUu6mnKuqrklRSb6SGGJt/JDDYVAfJU+UIIPp3RgIuq1HjK79wgpSoyDHt+iSx9BzRm1Gh6d03QMXGgN+fQouNxMja41Gju45oMGnUj2XpOF1ZYB0C81Vpei3uAj6fYK9DXzdVC6FyyNcO+0xz+VVnPfSEWmN+g9FRrp6deaqID4mdY2UCdSpAAgdFYewCA7ZgE7OEDovZcBrl9KS4GDHYQLFeCNYkdtF7LwpXYaRDT9QMu9dPwXT47/ANOXyzw26mhXU2wFFQ2Vsy9DglUq6ITcbTMgPbbW4sh1cSwg/UNOalsJKw+L4g5iJkSprO+j0WbjK4NRo637ImLxrWwMwPr+K8++3oz0RxpgcidV5vEvuU3jseXE3SGZu5WHSRAXSVV+LYNwu88EWhRVH81TNZS+oly4qgmfZLZrvadx8q5O6Wrk6oCUK2W+oNiEvXqa8tYV6VPM22oulqlzCoXcCZC9BwAfSVhZoJ6Lb8PfYT1Kt9DZsuVZXLA2XGx3JPyqTr7QuBgX5+5VQLHvPvyVQJndWdVmeUAeqHv6SuIE332QSRaNk9wzGGlUBYfuLQRyE6pBrosorE6j/tD2+lYysfLc5v8AST8LyviPxIaWGaGuy1HA35Jrw7xbzKTqTvuDTB5iLLy/i/DQ3STlBA6ldeutmxy4585Xiq/F6xcSHOnpK0MB4sqsMPBI/PmkP8zNFpYxon+Z51nkkv4xz7kTubLGOz6DRx4qUjUabmAsfG4sgEmVsf4deXXFWlEOySB6x+az/FGHFNzm8jCliS+ceVxXFXGRBSueo7WYR6hEpN5JK1FXLX8wVelVc3eUCnVex0CPaU1MgF7YnQj8wrRo4bEzqmQElTAtz6b9U6xc6JOi4aSrkKzWSIRQjhwLg6i3Lss19Myea0WtIBa7nZWwvDnulzjlaAiPO1Tdeh8Of7fqkMdWozAaeWbYrQ4O2AeS1b4GxlXKAbBcsDYJFrdkM7Dqq1H3BiD+SpUmR8eyqOfuB0Qw33PwofVE+wPouLpEjWfhRVQNv3ZTVNh0VRU6a/khVHT2/JB6DwvXy+YYjM+kwf8AsTutLxFgBUNMcj00KxMHWDcPQcIkVyT2a4RPt8rcxuJLoIF51XSesc7715DxF4Zpta76Te5LSJBG68pQw4aS1rXGbEn8F9H41WDmX10hef4XwZ9aq1oEAnXpuVn+G5fHlr+BOHtw1KtiSLxkbO9wXR8LyniHGmpUcT3XrPFvEmUqTcPT+1g9zufdfO3VszpVv6Tn9hNbdUxTYMwnC2yh1LNqmtE6Zkj6ZWgzD5rkR0QqdMApvzeSloluHAIhMimhsOiu+pYqKoXfCgYiDZDDt0s990Dja2Z4J20RsXjC6GNIgXcN+yVwzMyXpCHTN8xRE42gBtZaXBqR8tp6lB4r/ttI5rQwP0sY3kPxT6DraS5QHKVA290SNbi/JVqukWNyR8KXm56lDqOiI11lVFDTAGu/qVU6W2UkZlYiJ6BRQqo05clBF9lSo0g+3yoA/FBpNIGFn/mY/wDpaRxJLRHRB4jgnswLAWwTJje7iR+K0cNhyGskaAfgtYxoeFwpeZfpFv1T3D6eSnXrC1ixva0lJ8ex4oUXHQxa68fU8SudSytdbICW8jutbiZemX4grFzidbrIywExW4hmEEJZuKaNVI6CUa0mDZaFNnqsd9ZpMjVamGeWwDoVKCPoLmUk5YhVyQoKNQqpsjoFdFLvdIshBcXKA5VBf4jywSkGVC4mBqU7SbJ0kKxokaABAd31CmzlqtalHZI4ClAJJvz6J5ugMLIYNMrlGZcgdeQN9PxVHc/VFj6ZOw+UF5BHe9tEFcxF9L6Kp1uVzTOmyHTpkmBJMfCCtW56WhVzX9QjVMM+AS10C2h0UUME55EAlB7rxJUb/Dj/AIhvpEIAxDcoIvaUPiHBq1Vg+oNERzJtyWWzCvosyVHNJAsRyXTq325cyZjH8QU6mIeKbLyQ0Dl1K1n/AOHlEUGAPcKg1eCLzqI5Jvw/QAJqHU2C9BRfNk5n7Xq2enxLj/AamGq5CQ5p3/UJYYJpGl+a+g+MuHl9YQLEC57rAx+BbTMDVS2tzy89huHDNJOmgC1gwOEH0QgEQOhS3VSx2Wyt5koZK4FRRSLIGIqKxrWulKhRA3OQ5UHVS82WgTC4mCUfD1/MdGwWJXbJm60OD1mtBBMSQlngehYLRCOLAD1QqW37lFZosBmkDAsuVKdS2sLkGjkGa+022QX1ANBuVeofz9DupoUTUhrdztsqjqWEe5gLQALyTyK9Jw7jGFoAMyFtgC+AZO8nWEhiGNY3I3aP7rHxNK53lWX8WbPyfQcZh21WZg4OGsiCCOhC8ticA1riRIIuC1YmD4hUoA+U8tH9Ju32WpR8QMrA5mhjxqNj2Wr1Kk5vJ2j4pfTGVzRUA3mHeuyQ45xIYhmelYt1adfhY3GMaGh2XdYXCuNmjVBddjpa4dDuOqm2+GpzJ5em/wA3yUg4HT9lZzfGbwD5bH1HdGudHskON1GtcQ0/6b79itzhT2UKTcoAJuTue5UXCBr8TqxVdh5abgGAY/8AGZCxeLnFZsz6eS2mya4/4nrFxa15AHKywWcSquN3l3crWfYKytW/pBTLarm/cwgc9VFJ5Oq0GVxlhZqg0KodojVWwlRE2sr4iooA1DdCqmFxKBiHqwdSN1GIcq0Wqta60APNkqKkmQiV3HQaomHogBb9I9HwfG5mgE3A91rMEyvGU6mVwI2K9DhOIB0TY7rlYrVJXIXmhcsjTz97zbuvRYOn/DYd5t5j4MH+mNBy1SnhzhvnVA4j6Gy4idf6Qu8XcQklrSCAIHpstzxNYvm48rxDj5kzIuqYHjIfmBOkexWJxWq4/dosd1WD9JhJzrb2eIxTRvZYXEMZLpaSOoskuH1XPJbN4kKcWI1TMobo8TNVuV2o+UhjrR3QOHv/ANQovEjdazKHsQ/NTg+i0uHVH1aAAMub9J/L4WMHlwytEmJReBcS8qoQ7Rxv0KzngaOH8P1atTLEdTotSt4UZSF3yfQBa+H4qMsj4WRxXic7qajLxGDy7oQZZVdiiTqufXRXAqr+6BVrQgvrq4DPKRq1JKvUqErqVKLlWeAWmYF0DEVI7nZErVAEFlEk5jqfgKwRQoblHLYTDWqtUdFN0JuburOqFrJFpMI/lTZK40y8NGjBfuVZ5QajxSq0QHWXJQLlci6+/WweGLZHmHW8np8L55xnGC5M3m61eO8XLySSvC8Vxud0bLFv5VnmYXxuJLrC6ULQN7orzGiWedwtyKilXLKgcOcJnF1iSs9zT9x5p7FulwgahWgGFP8AqI2PdcpehZ6NWpmA4kXm24S+wOjii3oYI9ERgBuVLKZdGUT1QsQwNmTfogew/EnsaWzI2XVeISB0WeygcgfsSR7JpmJblAIgqWRUnF9Fdjnm0FTRxTB/ZFdjW7FT/BzKBOqk4dUdxAcig1Mc42a2ymUMQGpPEYzlqhEE/cfQK1CjmPQLUkntEUWlxzO9AtFiHlCu1sd1LdUUjfkFJbopcLBcTY8gsi4IbLuQlYdMky46uJd7rQ4hUOSB/OfgaodOnotTxAEU1Kc8tQmjX4pjLFeZfVkpjHYid1mXlXnkMeZJCsHA22S5BugtebrWI0sRUBEdEgysQQeSEXlXptJ0CsmCz3GZ3Kd4fg3VCBNpueSvgeFlxl9hy3K2czabS0WWOuvqKXxxDG5WWge/VeeqOklamJqSD1WRUV4gdweNHllh5kocruHUA67tBqjYoMBtYK3NQHNC4VQlXuVJ6q4H/Pso85JtE7o1OleEyAzQXHotCm3bkhUqYAsjMF1ztUSm1XBVmiyvAWRUOVqbJUkLv4gMJJG1goM/EfVVIH2tt83RWyqYRsAzqbo5MLVE5lyDmClQKYqq0kxzQhSkpYubrcdiu847O9wuuIaqwLJYCTAuShurFTQrxdXMD9LAht3XPLkmqLBOiTFeTZNNMLndU+aoaFl4nEFymtWlCpskpJgvWs1ZdVaOOeNFmVHXhb4QSk+AV1Z0qALBTUp2laAqiG46IkW6rvKVSup3WlRpx+aWwlDfktBzlz6qxLX7QmKTEGi2U2yyxVXar0hOqmLXWXicaScrOxKkmhrH40NMNudggUqJ+5xkn4VcNhgLm5RalUK/0LkwUOo5Ua7dQLlASjh8wmVyZosgC6lNHmnCyGQiOdKEV3iKkowbohNbdHDUoZwwTg0JSlMJoCAuVA8sojbAqrAVz3QIQJ4kR3StKmXG10TEPVuHuuV09QaeCwIMFyePDmGBtG2imhcWgAKX1y1oFrrjbVKVuGMAJB025oYwrYFtfwTAd9UajWfyUYyvm/6TaF6lONNAqwjaCENwVQeg1MEQgU3QiOdZZV1SpaUlhQMxJR62iVoviVqegxUfZKPqKatSUqXyVZAx5lkbChKUxKfp2CUTVdJXKkLlEYpN1CsQqaLuLUd01TZZQylZvVNMYsWiWBFeLKKbVZwv2XMQDFkKuYCsLpfHlWexn1TdN8LH1d0gLlbXCaQyknXZdO/EGlmgaWkAKtdxebQIXUawm4kRp1VHCziuCopnKD8pSo69laq5UDVqBij9SM+EvSMGEdylFBqiF2yCTyVMVX8sW1O6ZonFVMov7JTMYQzJ+pxkldnW5EVc6VVjbrnaolNaBqNNMEQg0nWXOKxRcuUoJcuT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8676" name="Picture 4" descr="http://3.bp.blogspot.com/-2qyCdspRUf0/UynZ4RcCjaI/AAAAAAAABIM/PkdZ8PZBzeM/s1600/ArticleImages_330_Maksym_Rylskyi.png"/>
          <p:cNvPicPr>
            <a:picLocks noChangeAspect="1" noChangeArrowheads="1"/>
          </p:cNvPicPr>
          <p:nvPr/>
        </p:nvPicPr>
        <p:blipFill>
          <a:blip r:embed="rId2" cstate="print"/>
          <a:srcRect/>
          <a:stretch>
            <a:fillRect/>
          </a:stretch>
        </p:blipFill>
        <p:spPr bwMode="auto">
          <a:xfrm>
            <a:off x="5436096" y="1196752"/>
            <a:ext cx="3453667" cy="446449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424936" cy="1477328"/>
          </a:xfrm>
          <a:prstGeom prst="rect">
            <a:avLst/>
          </a:prstGeom>
        </p:spPr>
        <p:txBody>
          <a:bodyPr wrap="square">
            <a:spAutoFit/>
          </a:bodyPr>
          <a:lstStyle/>
          <a:p>
            <a:r>
              <a:rPr lang="ru-RU" b="1" dirty="0" smtClean="0">
                <a:latin typeface="Arial" pitchFamily="34" charset="0"/>
                <a:cs typeface="Arial" pitchFamily="34" charset="0"/>
              </a:rPr>
              <a:t>У 1965 </a:t>
            </a:r>
            <a:r>
              <a:rPr lang="ru-RU" b="1" dirty="0" err="1" smtClean="0">
                <a:latin typeface="Arial" pitchFamily="34" charset="0"/>
                <a:cs typeface="Arial" pitchFamily="34" charset="0"/>
              </a:rPr>
              <a:t>році</a:t>
            </a:r>
            <a:r>
              <a:rPr lang="ru-RU" b="1" dirty="0" smtClean="0">
                <a:latin typeface="Arial" pitchFamily="34" charset="0"/>
                <a:cs typeface="Arial" pitchFamily="34" charset="0"/>
              </a:rPr>
              <a:t> на честь Максима </a:t>
            </a:r>
            <a:r>
              <a:rPr lang="ru-RU" b="1" dirty="0" err="1" smtClean="0">
                <a:latin typeface="Arial" pitchFamily="34" charset="0"/>
                <a:cs typeface="Arial" pitchFamily="34" charset="0"/>
              </a:rPr>
              <a:t>Рильського</a:t>
            </a:r>
            <a:r>
              <a:rPr lang="ru-RU" b="1" dirty="0" smtClean="0">
                <a:latin typeface="Arial" pitchFamily="34" charset="0"/>
                <a:cs typeface="Arial" pitchFamily="34" charset="0"/>
              </a:rPr>
              <a:t> </a:t>
            </a:r>
            <a:r>
              <a:rPr lang="ru-RU" b="1" dirty="0" err="1" smtClean="0">
                <a:latin typeface="Arial" pitchFamily="34" charset="0"/>
                <a:cs typeface="Arial" pitchFamily="34" charset="0"/>
              </a:rPr>
              <a:t>було</a:t>
            </a:r>
            <a:r>
              <a:rPr lang="ru-RU" b="1" dirty="0" smtClean="0">
                <a:latin typeface="Arial" pitchFamily="34" charset="0"/>
                <a:cs typeface="Arial" pitchFamily="34" charset="0"/>
              </a:rPr>
              <a:t> названо </a:t>
            </a:r>
            <a:r>
              <a:rPr lang="ru-RU" b="1" dirty="0" err="1" smtClean="0">
                <a:latin typeface="Arial" pitchFamily="34" charset="0"/>
                <a:cs typeface="Arial" pitchFamily="34" charset="0"/>
              </a:rPr>
              <a:t>вулицю</a:t>
            </a:r>
            <a:r>
              <a:rPr lang="ru-RU" b="1" dirty="0" smtClean="0">
                <a:latin typeface="Arial" pitchFamily="34" charset="0"/>
                <a:cs typeface="Arial" pitchFamily="34" charset="0"/>
              </a:rPr>
              <a:t> в </a:t>
            </a:r>
            <a:r>
              <a:rPr lang="ru-RU" b="1" dirty="0" err="1" smtClean="0">
                <a:latin typeface="Arial" pitchFamily="34" charset="0"/>
                <a:cs typeface="Arial" pitchFamily="34" charset="0"/>
              </a:rPr>
              <a:t>Києві</a:t>
            </a:r>
            <a:r>
              <a:rPr lang="ru-RU" b="1" dirty="0" smtClean="0">
                <a:latin typeface="Arial" pitchFamily="34" charset="0"/>
                <a:cs typeface="Arial" pitchFamily="34" charset="0"/>
              </a:rPr>
              <a:t>, на </a:t>
            </a:r>
            <a:r>
              <a:rPr lang="ru-RU" b="1" dirty="0" err="1" smtClean="0">
                <a:latin typeface="Arial" pitchFamily="34" charset="0"/>
                <a:cs typeface="Arial" pitchFamily="34" charset="0"/>
              </a:rPr>
              <a:t>якій</a:t>
            </a:r>
            <a:r>
              <a:rPr lang="ru-RU" b="1" dirty="0" smtClean="0">
                <a:latin typeface="Arial" pitchFamily="34" charset="0"/>
                <a:cs typeface="Arial" pitchFamily="34" charset="0"/>
              </a:rPr>
              <a:t> </a:t>
            </a:r>
            <a:r>
              <a:rPr lang="ru-RU" b="1" dirty="0" err="1" smtClean="0">
                <a:latin typeface="Arial" pitchFamily="34" charset="0"/>
                <a:cs typeface="Arial" pitchFamily="34" charset="0"/>
              </a:rPr>
              <a:t>він</a:t>
            </a:r>
            <a:r>
              <a:rPr lang="ru-RU" b="1" dirty="0" smtClean="0">
                <a:latin typeface="Arial" pitchFamily="34" charset="0"/>
                <a:cs typeface="Arial" pitchFamily="34" charset="0"/>
              </a:rPr>
              <a:t> жив </a:t>
            </a:r>
            <a:r>
              <a:rPr lang="ru-RU" b="1" dirty="0" err="1" smtClean="0">
                <a:latin typeface="Arial" pitchFamily="34" charset="0"/>
                <a:cs typeface="Arial" pitchFamily="34" charset="0"/>
              </a:rPr>
              <a:t>і</a:t>
            </a:r>
            <a:r>
              <a:rPr lang="ru-RU" b="1" dirty="0" smtClean="0">
                <a:latin typeface="Arial" pitchFamily="34" charset="0"/>
                <a:cs typeface="Arial" pitchFamily="34" charset="0"/>
              </a:rPr>
              <a:t> </a:t>
            </a:r>
            <a:r>
              <a:rPr lang="ru-RU" b="1" dirty="0" err="1" smtClean="0">
                <a:latin typeface="Arial" pitchFamily="34" charset="0"/>
                <a:cs typeface="Arial" pitchFamily="34" charset="0"/>
              </a:rPr>
              <a:t>працював</a:t>
            </a:r>
            <a:r>
              <a:rPr lang="ru-RU" b="1" dirty="0" smtClean="0">
                <a:latin typeface="Arial" pitchFamily="34" charset="0"/>
                <a:cs typeface="Arial" pitchFamily="34" charset="0"/>
              </a:rPr>
              <a:t> у 1951–1964 </a:t>
            </a:r>
            <a:r>
              <a:rPr lang="ru-RU" b="1" dirty="0" err="1" smtClean="0">
                <a:latin typeface="Arial" pitchFamily="34" charset="0"/>
                <a:cs typeface="Arial" pitchFamily="34" charset="0"/>
              </a:rPr>
              <a:t>рр</a:t>
            </a:r>
            <a:r>
              <a:rPr lang="ru-RU" b="1" dirty="0" smtClean="0">
                <a:latin typeface="Arial" pitchFamily="34" charset="0"/>
                <a:cs typeface="Arial" pitchFamily="34" charset="0"/>
              </a:rPr>
              <a:t>. У 2003 </a:t>
            </a:r>
            <a:r>
              <a:rPr lang="ru-RU" b="1" dirty="0" err="1" smtClean="0">
                <a:latin typeface="Arial" pitchFamily="34" charset="0"/>
                <a:cs typeface="Arial" pitchFamily="34" charset="0"/>
              </a:rPr>
              <a:t>році</a:t>
            </a:r>
            <a:r>
              <a:rPr lang="ru-RU" b="1" dirty="0" smtClean="0">
                <a:latin typeface="Arial" pitchFamily="34" charset="0"/>
                <a:cs typeface="Arial" pitchFamily="34" charset="0"/>
              </a:rPr>
              <a:t> </a:t>
            </a:r>
            <a:r>
              <a:rPr lang="ru-RU" b="1" dirty="0" err="1" smtClean="0">
                <a:latin typeface="Arial" pitchFamily="34" charset="0"/>
                <a:cs typeface="Arial" pitchFamily="34" charset="0"/>
              </a:rPr>
              <a:t>біля</a:t>
            </a:r>
            <a:r>
              <a:rPr lang="ru-RU" b="1" dirty="0" smtClean="0">
                <a:latin typeface="Arial" pitchFamily="34" charset="0"/>
                <a:cs typeface="Arial" pitchFamily="34" charset="0"/>
              </a:rPr>
              <a:t> центрального входу до парку </a:t>
            </a:r>
            <a:r>
              <a:rPr lang="ru-RU" b="1" dirty="0" err="1" smtClean="0">
                <a:latin typeface="Arial" pitchFamily="34" charset="0"/>
                <a:cs typeface="Arial" pitchFamily="34" charset="0"/>
              </a:rPr>
              <a:t>було</a:t>
            </a:r>
            <a:r>
              <a:rPr lang="ru-RU" b="1" dirty="0" smtClean="0">
                <a:latin typeface="Arial" pitchFamily="34" charset="0"/>
                <a:cs typeface="Arial" pitchFamily="34" charset="0"/>
              </a:rPr>
              <a:t> </a:t>
            </a:r>
            <a:r>
              <a:rPr lang="ru-RU" b="1" dirty="0" err="1" smtClean="0">
                <a:latin typeface="Arial" pitchFamily="34" charset="0"/>
                <a:cs typeface="Arial" pitchFamily="34" charset="0"/>
              </a:rPr>
              <a:t>відкрито</a:t>
            </a:r>
            <a:r>
              <a:rPr lang="ru-RU" b="1" dirty="0" smtClean="0">
                <a:latin typeface="Arial" pitchFamily="34" charset="0"/>
                <a:cs typeface="Arial" pitchFamily="34" charset="0"/>
              </a:rPr>
              <a:t> </a:t>
            </a:r>
            <a:r>
              <a:rPr lang="ru-RU" b="1" dirty="0" err="1" smtClean="0">
                <a:latin typeface="Arial" pitchFamily="34" charset="0"/>
                <a:cs typeface="Arial" pitchFamily="34" charset="0"/>
              </a:rPr>
              <a:t>пам'ятник</a:t>
            </a:r>
            <a:r>
              <a:rPr lang="ru-RU" b="1" dirty="0" smtClean="0">
                <a:latin typeface="Arial" pitchFamily="34" charset="0"/>
                <a:cs typeface="Arial" pitchFamily="34" charset="0"/>
              </a:rPr>
              <a:t> </a:t>
            </a:r>
            <a:r>
              <a:rPr lang="ru-RU" b="1" dirty="0" err="1" smtClean="0">
                <a:latin typeface="Arial" pitchFamily="34" charset="0"/>
                <a:cs typeface="Arial" pitchFamily="34" charset="0"/>
              </a:rPr>
              <a:t>поету</a:t>
            </a:r>
            <a:r>
              <a:rPr lang="ru-RU" b="1" dirty="0" smtClean="0">
                <a:latin typeface="Arial" pitchFamily="34" charset="0"/>
                <a:cs typeface="Arial" pitchFamily="34" charset="0"/>
              </a:rPr>
              <a:t>. У </a:t>
            </a:r>
            <a:r>
              <a:rPr lang="ru-RU" b="1" dirty="0" err="1" smtClean="0">
                <a:latin typeface="Arial" pitchFamily="34" charset="0"/>
                <a:cs typeface="Arial" pitchFamily="34" charset="0"/>
              </a:rPr>
              <a:t>будинку</a:t>
            </a:r>
            <a:r>
              <a:rPr lang="ru-RU" b="1" dirty="0" smtClean="0">
                <a:latin typeface="Arial" pitchFamily="34" charset="0"/>
                <a:cs typeface="Arial" pitchFamily="34" charset="0"/>
              </a:rPr>
              <a:t>, де жив Максим </a:t>
            </a:r>
            <a:r>
              <a:rPr lang="ru-RU" b="1" dirty="0" err="1" smtClean="0">
                <a:latin typeface="Arial" pitchFamily="34" charset="0"/>
                <a:cs typeface="Arial" pitchFamily="34" charset="0"/>
              </a:rPr>
              <a:t>Рильський</a:t>
            </a:r>
            <a:r>
              <a:rPr lang="ru-RU" b="1" dirty="0" smtClean="0">
                <a:latin typeface="Arial" pitchFamily="34" charset="0"/>
                <a:cs typeface="Arial" pitchFamily="34" charset="0"/>
              </a:rPr>
              <a:t> , </a:t>
            </a:r>
            <a:r>
              <a:rPr lang="ru-RU" b="1" dirty="0" err="1" smtClean="0">
                <a:latin typeface="Arial" pitchFamily="34" charset="0"/>
                <a:cs typeface="Arial" pitchFamily="34" charset="0"/>
              </a:rPr>
              <a:t>з</a:t>
            </a:r>
            <a:r>
              <a:rPr lang="ru-RU" b="1" dirty="0" smtClean="0">
                <a:latin typeface="Arial" pitchFamily="34" charset="0"/>
                <a:cs typeface="Arial" pitchFamily="34" charset="0"/>
              </a:rPr>
              <a:t> 1968 р. </a:t>
            </a:r>
            <a:r>
              <a:rPr lang="ru-RU" b="1" dirty="0" err="1" smtClean="0">
                <a:latin typeface="Arial" pitchFamily="34" charset="0"/>
                <a:cs typeface="Arial" pitchFamily="34" charset="0"/>
              </a:rPr>
              <a:t>працює</a:t>
            </a:r>
            <a:r>
              <a:rPr lang="ru-RU" b="1" dirty="0" smtClean="0">
                <a:latin typeface="Arial" pitchFamily="34" charset="0"/>
                <a:cs typeface="Arial" pitchFamily="34" charset="0"/>
              </a:rPr>
              <a:t> </a:t>
            </a:r>
            <a:r>
              <a:rPr lang="ru-RU" b="1" dirty="0" err="1" smtClean="0">
                <a:latin typeface="Arial" pitchFamily="34" charset="0"/>
                <a:cs typeface="Arial" pitchFamily="34" charset="0"/>
              </a:rPr>
              <a:t>літературно-меморіальний</a:t>
            </a:r>
            <a:r>
              <a:rPr lang="ru-RU" b="1" dirty="0" smtClean="0">
                <a:latin typeface="Arial" pitchFamily="34" charset="0"/>
                <a:cs typeface="Arial" pitchFamily="34" charset="0"/>
              </a:rPr>
              <a:t> музей </a:t>
            </a:r>
            <a:r>
              <a:rPr lang="ru-RU" b="1" dirty="0" err="1" smtClean="0">
                <a:latin typeface="Arial" pitchFamily="34" charset="0"/>
                <a:cs typeface="Arial" pitchFamily="34" charset="0"/>
              </a:rPr>
              <a:t>поета</a:t>
            </a:r>
            <a:r>
              <a:rPr lang="ru-RU" b="1" dirty="0" smtClean="0">
                <a:latin typeface="Arial" pitchFamily="34" charset="0"/>
                <a:cs typeface="Arial" pitchFamily="34" charset="0"/>
              </a:rPr>
              <a:t>.</a:t>
            </a:r>
            <a:endParaRPr lang="uk-UA" dirty="0"/>
          </a:p>
        </p:txBody>
      </p:sp>
      <p:pic>
        <p:nvPicPr>
          <p:cNvPr id="26626" name="Picture 2" descr="http://upload.wikimedia.org/wikipedia/uk/4/49/%D0%9A%D0%B8%D1%97%D0%B2%D1%81%D1%8C%D0%BA%D0%B8%D0%B9_%D0%BB%D1%96%D1%82%D0%B5%D1%80%D0%B0%D1%82%D1%83%D1%80%D0%BD%D0%BE-%D0%BC%D0%B5%D0%BC%D0%BE%D1%80%D1%96%D0%B0%D0%BB%D1%8C%D0%BD%D0%B8%D0%B9_%D0%BC%D1%83%D0%B7%D0%B5%D0%B9_%D0%9C%D0%B0%D0%BA%D1%81%D0%B8%D0%BC%D0%B0_%D0%A0%D0%B8%D0%BB%D1%8C%D1%81%D1%8C%D0%BA%D0%BE%D0%B3%D0%BE.jpg"/>
          <p:cNvPicPr>
            <a:picLocks noChangeAspect="1" noChangeArrowheads="1"/>
          </p:cNvPicPr>
          <p:nvPr/>
        </p:nvPicPr>
        <p:blipFill>
          <a:blip r:embed="rId2" cstate="print"/>
          <a:srcRect/>
          <a:stretch>
            <a:fillRect/>
          </a:stretch>
        </p:blipFill>
        <p:spPr bwMode="auto">
          <a:xfrm>
            <a:off x="1475656" y="2267490"/>
            <a:ext cx="6120680" cy="4590510"/>
          </a:xfrm>
          <a:prstGeom prst="rect">
            <a:avLst/>
          </a:prstGeom>
          <a:ln>
            <a:noFill/>
          </a:ln>
          <a:effectLst>
            <a:softEdge rad="112500"/>
          </a:effectLst>
        </p:spPr>
      </p:pic>
      <p:sp>
        <p:nvSpPr>
          <p:cNvPr id="6" name="Прямоугольник 5"/>
          <p:cNvSpPr/>
          <p:nvPr/>
        </p:nvSpPr>
        <p:spPr>
          <a:xfrm>
            <a:off x="2699792" y="188640"/>
            <a:ext cx="3773854" cy="523220"/>
          </a:xfrm>
          <a:prstGeom prst="rect">
            <a:avLst/>
          </a:prstGeom>
        </p:spPr>
        <p:txBody>
          <a:bodyPr wrap="none">
            <a:spAutoFit/>
          </a:bodyPr>
          <a:lstStyle/>
          <a:p>
            <a:r>
              <a:rPr lang="uk-UA" sz="2800" b="1" dirty="0" smtClean="0">
                <a:latin typeface="Arial" pitchFamily="34" charset="0"/>
                <a:cs typeface="Arial" pitchFamily="34" charset="0"/>
              </a:rPr>
              <a:t>Вшанування пам'яті</a:t>
            </a:r>
            <a:endParaRPr lang="uk-UA" sz="28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7056" y="5373216"/>
            <a:ext cx="8496944" cy="707886"/>
          </a:xfrm>
          <a:prstGeom prst="rect">
            <a:avLst/>
          </a:prstGeom>
        </p:spPr>
        <p:txBody>
          <a:bodyPr wrap="square">
            <a:spAutoFit/>
          </a:bodyPr>
          <a:lstStyle/>
          <a:p>
            <a:r>
              <a:rPr lang="ru-RU" sz="2000" b="1" dirty="0" err="1" smtClean="0">
                <a:latin typeface="Arial" pitchFamily="34" charset="0"/>
                <a:cs typeface="Arial" pitchFamily="34" charset="0"/>
              </a:rPr>
              <a:t>Поруч</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з</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цією</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вулицею</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розташовано</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Голосіївський</a:t>
            </a:r>
            <a:r>
              <a:rPr lang="ru-RU" sz="2000" b="1" dirty="0" smtClean="0">
                <a:latin typeface="Arial" pitchFamily="34" charset="0"/>
                <a:cs typeface="Arial" pitchFamily="34" charset="0"/>
              </a:rPr>
              <a:t> парк, у 1964 </a:t>
            </a:r>
            <a:r>
              <a:rPr lang="ru-RU" sz="2000" b="1" dirty="0" err="1" smtClean="0">
                <a:latin typeface="Arial" pitchFamily="34" charset="0"/>
                <a:cs typeface="Arial" pitchFamily="34" charset="0"/>
              </a:rPr>
              <a:t>році</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також</a:t>
            </a:r>
            <a:r>
              <a:rPr lang="ru-RU" sz="2000" b="1" dirty="0" smtClean="0">
                <a:latin typeface="Arial" pitchFamily="34" charset="0"/>
                <a:cs typeface="Arial" pitchFamily="34" charset="0"/>
              </a:rPr>
              <a:t> названий на честь Максима </a:t>
            </a:r>
            <a:r>
              <a:rPr lang="ru-RU" sz="2000" b="1" dirty="0" err="1" smtClean="0">
                <a:latin typeface="Arial" pitchFamily="34" charset="0"/>
                <a:cs typeface="Arial" pitchFamily="34" charset="0"/>
              </a:rPr>
              <a:t>Рильського</a:t>
            </a:r>
            <a:r>
              <a:rPr lang="ru-RU" sz="2000" b="1" dirty="0" smtClean="0">
                <a:latin typeface="Arial" pitchFamily="34" charset="0"/>
                <a:cs typeface="Arial" pitchFamily="34" charset="0"/>
              </a:rPr>
              <a:t>. </a:t>
            </a:r>
            <a:endParaRPr lang="uk-UA" sz="2000" b="1" dirty="0">
              <a:latin typeface="Arial" pitchFamily="34" charset="0"/>
              <a:cs typeface="Arial" pitchFamily="34" charset="0"/>
            </a:endParaRPr>
          </a:p>
        </p:txBody>
      </p:sp>
      <p:pic>
        <p:nvPicPr>
          <p:cNvPr id="25602" name="Picture 2" descr="http://upload.wikimedia.org/wikipedia/commons/thumb/c/ca/Kiev_M.Rylsky_Park_entrance_070616.jpg/1280px-Kiev_M.Rylsky_Park_entrance_070616.jpg"/>
          <p:cNvPicPr>
            <a:picLocks noChangeAspect="1" noChangeArrowheads="1"/>
          </p:cNvPicPr>
          <p:nvPr/>
        </p:nvPicPr>
        <p:blipFill>
          <a:blip r:embed="rId2" cstate="print"/>
          <a:srcRect/>
          <a:stretch>
            <a:fillRect/>
          </a:stretch>
        </p:blipFill>
        <p:spPr bwMode="auto">
          <a:xfrm>
            <a:off x="264983" y="174128"/>
            <a:ext cx="8642793" cy="476704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g08.olx.ua/images_slandocomua/127821549_1_644x461_poshtova-marka-ukrani-maksim-rilskiy-uman.jpg"/>
          <p:cNvPicPr>
            <a:picLocks noChangeAspect="1" noChangeArrowheads="1"/>
          </p:cNvPicPr>
          <p:nvPr/>
        </p:nvPicPr>
        <p:blipFill>
          <a:blip r:embed="rId2" cstate="print"/>
          <a:srcRect/>
          <a:stretch>
            <a:fillRect/>
          </a:stretch>
        </p:blipFill>
        <p:spPr bwMode="auto">
          <a:xfrm>
            <a:off x="4716016" y="260648"/>
            <a:ext cx="3903314" cy="3384376"/>
          </a:xfrm>
          <a:prstGeom prst="rect">
            <a:avLst/>
          </a:prstGeom>
          <a:ln>
            <a:noFill/>
          </a:ln>
          <a:effectLst>
            <a:softEdge rad="112500"/>
          </a:effectLst>
        </p:spPr>
      </p:pic>
      <p:sp>
        <p:nvSpPr>
          <p:cNvPr id="3" name="Прямоугольник 2"/>
          <p:cNvSpPr/>
          <p:nvPr/>
        </p:nvSpPr>
        <p:spPr>
          <a:xfrm>
            <a:off x="5183560" y="3861048"/>
            <a:ext cx="3960440" cy="923330"/>
          </a:xfrm>
          <a:prstGeom prst="rect">
            <a:avLst/>
          </a:prstGeom>
        </p:spPr>
        <p:txBody>
          <a:bodyPr wrap="square">
            <a:spAutoFit/>
          </a:bodyPr>
          <a:lstStyle/>
          <a:p>
            <a:r>
              <a:rPr lang="uk-UA" b="1" dirty="0" smtClean="0">
                <a:latin typeface="Arial" pitchFamily="34" charset="0"/>
                <a:cs typeface="Arial" pitchFamily="34" charset="0"/>
              </a:rPr>
              <a:t>Поштова марка України і монети з зображенням Максима Рильського</a:t>
            </a:r>
            <a:endParaRPr lang="uk-UA" b="1" dirty="0">
              <a:latin typeface="Arial" pitchFamily="34" charset="0"/>
              <a:cs typeface="Arial" pitchFamily="34" charset="0"/>
            </a:endParaRPr>
          </a:p>
        </p:txBody>
      </p:sp>
      <p:pic>
        <p:nvPicPr>
          <p:cNvPr id="27652" name="Picture 4" descr="http://kievmonument.narod.ru/4a/m-rylskiy.jpg"/>
          <p:cNvPicPr>
            <a:picLocks noChangeAspect="1" noChangeArrowheads="1"/>
          </p:cNvPicPr>
          <p:nvPr/>
        </p:nvPicPr>
        <p:blipFill>
          <a:blip r:embed="rId3" cstate="print"/>
          <a:srcRect/>
          <a:stretch>
            <a:fillRect/>
          </a:stretch>
        </p:blipFill>
        <p:spPr bwMode="auto">
          <a:xfrm>
            <a:off x="4932040" y="4797152"/>
            <a:ext cx="3810000" cy="1905000"/>
          </a:xfrm>
          <a:prstGeom prst="rect">
            <a:avLst/>
          </a:prstGeom>
          <a:ln>
            <a:noFill/>
          </a:ln>
          <a:effectLst>
            <a:softEdge rad="112500"/>
          </a:effectLst>
        </p:spPr>
      </p:pic>
      <p:pic>
        <p:nvPicPr>
          <p:cNvPr id="27654" name="Picture 6" descr="http://grani-t.com.ua/Graphics/BooksPages/444.jpg"/>
          <p:cNvPicPr>
            <a:picLocks noChangeAspect="1" noChangeArrowheads="1"/>
          </p:cNvPicPr>
          <p:nvPr/>
        </p:nvPicPr>
        <p:blipFill>
          <a:blip r:embed="rId4" cstate="print"/>
          <a:srcRect/>
          <a:stretch>
            <a:fillRect/>
          </a:stretch>
        </p:blipFill>
        <p:spPr bwMode="auto">
          <a:xfrm>
            <a:off x="467543" y="404664"/>
            <a:ext cx="3931317" cy="597666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krcenter.com/!FilesRepository/Photogallery/_NETGAL1/d3b805a0-4f78-4c95-8625-e3f6405fe341.jpg"/>
          <p:cNvPicPr>
            <a:picLocks noChangeAspect="1" noChangeArrowheads="1"/>
          </p:cNvPicPr>
          <p:nvPr/>
        </p:nvPicPr>
        <p:blipFill>
          <a:blip r:embed="rId2" cstate="print"/>
          <a:srcRect/>
          <a:stretch>
            <a:fillRect/>
          </a:stretch>
        </p:blipFill>
        <p:spPr bwMode="auto">
          <a:xfrm>
            <a:off x="323528" y="548680"/>
            <a:ext cx="4572000" cy="5905500"/>
          </a:xfrm>
          <a:prstGeom prst="rect">
            <a:avLst/>
          </a:prstGeom>
          <a:noFill/>
        </p:spPr>
      </p:pic>
      <p:sp>
        <p:nvSpPr>
          <p:cNvPr id="3" name="Прямоугольник 2"/>
          <p:cNvSpPr/>
          <p:nvPr/>
        </p:nvSpPr>
        <p:spPr>
          <a:xfrm>
            <a:off x="5220072" y="1844824"/>
            <a:ext cx="3708920" cy="2554545"/>
          </a:xfrm>
          <a:prstGeom prst="rect">
            <a:avLst/>
          </a:prstGeom>
        </p:spPr>
        <p:txBody>
          <a:bodyPr wrap="square">
            <a:spAutoFit/>
          </a:bodyPr>
          <a:lstStyle/>
          <a:p>
            <a:r>
              <a:rPr lang="uk-UA" sz="2000" b="1" dirty="0">
                <a:latin typeface="Arial" pitchFamily="34" charset="0"/>
                <a:cs typeface="Arial" pitchFamily="34" charset="0"/>
              </a:rPr>
              <a:t>Була у нього посмішка дитяти – </a:t>
            </a:r>
            <a:endParaRPr lang="uk-UA" sz="2000" b="1" dirty="0" smtClean="0">
              <a:latin typeface="Arial" pitchFamily="34" charset="0"/>
              <a:cs typeface="Arial" pitchFamily="34" charset="0"/>
            </a:endParaRPr>
          </a:p>
          <a:p>
            <a:r>
              <a:rPr lang="uk-UA" sz="2000" b="1" dirty="0" smtClean="0">
                <a:latin typeface="Arial" pitchFamily="34" charset="0"/>
                <a:cs typeface="Arial" pitchFamily="34" charset="0"/>
              </a:rPr>
              <a:t>Блакиті </a:t>
            </a:r>
            <a:r>
              <a:rPr lang="uk-UA" sz="2000" b="1" dirty="0">
                <a:latin typeface="Arial" pitchFamily="34" charset="0"/>
                <a:cs typeface="Arial" pitchFamily="34" charset="0"/>
              </a:rPr>
              <a:t>української тепло. </a:t>
            </a:r>
            <a:r>
              <a:rPr lang="uk-UA" sz="2000" b="1" dirty="0" smtClean="0">
                <a:latin typeface="Arial" pitchFamily="34" charset="0"/>
                <a:cs typeface="Arial" pitchFamily="34" charset="0"/>
              </a:rPr>
              <a:t>Любов'ю </a:t>
            </a:r>
            <a:r>
              <a:rPr lang="uk-UA" sz="2000" b="1" dirty="0">
                <a:latin typeface="Arial" pitchFamily="34" charset="0"/>
                <a:cs typeface="Arial" pitchFamily="34" charset="0"/>
              </a:rPr>
              <a:t>серце зроджене було</a:t>
            </a:r>
            <a:r>
              <a:rPr lang="uk-UA" sz="2000" b="1" dirty="0" smtClean="0">
                <a:latin typeface="Arial" pitchFamily="34" charset="0"/>
                <a:cs typeface="Arial" pitchFamily="34" charset="0"/>
              </a:rPr>
              <a:t>,</a:t>
            </a:r>
          </a:p>
          <a:p>
            <a:r>
              <a:rPr lang="uk-UA" sz="2000" b="1" dirty="0" smtClean="0">
                <a:latin typeface="Arial" pitchFamily="34" charset="0"/>
                <a:cs typeface="Arial" pitchFamily="34" charset="0"/>
              </a:rPr>
              <a:t> </a:t>
            </a:r>
            <a:r>
              <a:rPr lang="uk-UA" sz="2000" b="1" dirty="0">
                <a:latin typeface="Arial" pitchFamily="34" charset="0"/>
                <a:cs typeface="Arial" pitchFamily="34" charset="0"/>
              </a:rPr>
              <a:t>Як пісня – чесне, як бджола – завзяте. </a:t>
            </a:r>
            <a:endParaRPr lang="uk-UA" sz="2000" b="1" dirty="0" smtClean="0">
              <a:latin typeface="Arial" pitchFamily="34" charset="0"/>
              <a:cs typeface="Arial" pitchFamily="34" charset="0"/>
            </a:endParaRPr>
          </a:p>
          <a:p>
            <a:r>
              <a:rPr lang="uk-UA" sz="2000" b="1" dirty="0">
                <a:latin typeface="Arial" pitchFamily="34" charset="0"/>
                <a:cs typeface="Arial" pitchFamily="34" charset="0"/>
              </a:rPr>
              <a:t> </a:t>
            </a:r>
            <a:r>
              <a:rPr lang="uk-UA" sz="2000" b="1" dirty="0" smtClean="0">
                <a:latin typeface="Arial" pitchFamily="34" charset="0"/>
                <a:cs typeface="Arial" pitchFamily="34" charset="0"/>
              </a:rPr>
              <a:t>              Дмитро </a:t>
            </a:r>
            <a:r>
              <a:rPr lang="uk-UA" sz="2000" b="1" dirty="0">
                <a:latin typeface="Arial" pitchFamily="34" charset="0"/>
                <a:cs typeface="Arial" pitchFamily="34" charset="0"/>
              </a:rPr>
              <a:t>Павличко </a:t>
            </a:r>
            <a:r>
              <a:rPr lang="uk-UA" dirty="0">
                <a:latin typeface="Arial" pitchFamily="34" charset="0"/>
                <a:cs typeface="Arial" pitchFamily="34" charset="0"/>
              </a:rPr>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04664"/>
            <a:ext cx="7992888" cy="923330"/>
          </a:xfrm>
          <a:prstGeom prst="rect">
            <a:avLst/>
          </a:prstGeom>
        </p:spPr>
        <p:txBody>
          <a:bodyPr wrap="square">
            <a:spAutoFit/>
          </a:bodyPr>
          <a:lstStyle/>
          <a:p>
            <a:r>
              <a:rPr lang="ru-RU" b="1" dirty="0" smtClean="0">
                <a:latin typeface="Arial" pitchFamily="34" charset="0"/>
                <a:cs typeface="Arial" pitchFamily="34" charset="0"/>
              </a:rPr>
              <a:t>Стати </a:t>
            </a:r>
            <a:r>
              <a:rPr lang="ru-RU" b="1" dirty="0" err="1" smtClean="0">
                <a:latin typeface="Arial" pitchFamily="34" charset="0"/>
                <a:cs typeface="Arial" pitchFamily="34" charset="0"/>
              </a:rPr>
              <a:t>поетом</a:t>
            </a:r>
            <a:r>
              <a:rPr lang="ru-RU" b="1" dirty="0" smtClean="0">
                <a:latin typeface="Arial" pitchFamily="34" charset="0"/>
                <a:cs typeface="Arial" pitchFamily="34" charset="0"/>
              </a:rPr>
              <a:t> </a:t>
            </a:r>
            <a:r>
              <a:rPr lang="ru-RU" b="1" dirty="0" err="1" smtClean="0">
                <a:latin typeface="Arial" pitchFamily="34" charset="0"/>
                <a:cs typeface="Arial" pitchFamily="34" charset="0"/>
              </a:rPr>
              <a:t>Максимові</a:t>
            </a:r>
            <a:r>
              <a:rPr lang="ru-RU" b="1" dirty="0" smtClean="0">
                <a:latin typeface="Arial" pitchFamily="34" charset="0"/>
                <a:cs typeface="Arial" pitchFamily="34" charset="0"/>
              </a:rPr>
              <a:t> </a:t>
            </a:r>
            <a:r>
              <a:rPr lang="ru-RU" b="1" dirty="0" err="1" smtClean="0">
                <a:latin typeface="Arial" pitchFamily="34" charset="0"/>
                <a:cs typeface="Arial" pitchFamily="34" charset="0"/>
              </a:rPr>
              <a:t>Рильському</a:t>
            </a:r>
            <a:r>
              <a:rPr lang="ru-RU" b="1" dirty="0" smtClean="0">
                <a:latin typeface="Arial" pitchFamily="34" charset="0"/>
                <a:cs typeface="Arial" pitchFamily="34" charset="0"/>
              </a:rPr>
              <a:t> </a:t>
            </a:r>
            <a:r>
              <a:rPr lang="ru-RU" b="1" dirty="0" err="1" smtClean="0">
                <a:latin typeface="Arial" pitchFamily="34" charset="0"/>
                <a:cs typeface="Arial" pitchFamily="34" charset="0"/>
              </a:rPr>
              <a:t>воістину</a:t>
            </a:r>
            <a:r>
              <a:rPr lang="ru-RU" b="1" dirty="0" smtClean="0">
                <a:latin typeface="Arial" pitchFamily="34" charset="0"/>
                <a:cs typeface="Arial" pitchFamily="34" charset="0"/>
              </a:rPr>
              <a:t> </a:t>
            </a:r>
            <a:r>
              <a:rPr lang="ru-RU" b="1" dirty="0" err="1" smtClean="0">
                <a:latin typeface="Arial" pitchFamily="34" charset="0"/>
                <a:cs typeface="Arial" pitchFamily="34" charset="0"/>
              </a:rPr>
              <a:t>було</a:t>
            </a:r>
            <a:r>
              <a:rPr lang="ru-RU" b="1" dirty="0" smtClean="0">
                <a:latin typeface="Arial" pitchFamily="34" charset="0"/>
                <a:cs typeface="Arial" pitchFamily="34" charset="0"/>
              </a:rPr>
              <a:t> написано на роду. </a:t>
            </a:r>
            <a:r>
              <a:rPr lang="ru-RU" b="1" dirty="0" err="1" smtClean="0">
                <a:latin typeface="Arial" pitchFamily="34" charset="0"/>
                <a:cs typeface="Arial" pitchFamily="34" charset="0"/>
              </a:rPr>
              <a:t>Він</a:t>
            </a:r>
            <a:r>
              <a:rPr lang="ru-RU" b="1" dirty="0" smtClean="0">
                <a:latin typeface="Arial" pitchFamily="34" charset="0"/>
                <a:cs typeface="Arial" pitchFamily="34" charset="0"/>
              </a:rPr>
              <a:t> </a:t>
            </a:r>
            <a:r>
              <a:rPr lang="ru-RU" b="1" dirty="0" err="1" smtClean="0">
                <a:latin typeface="Arial" pitchFamily="34" charset="0"/>
                <a:cs typeface="Arial" pitchFamily="34" charset="0"/>
              </a:rPr>
              <a:t>виростав</a:t>
            </a:r>
            <a:r>
              <a:rPr lang="ru-RU" b="1" dirty="0" smtClean="0">
                <a:latin typeface="Arial" pitchFamily="34" charset="0"/>
                <a:cs typeface="Arial" pitchFamily="34" charset="0"/>
              </a:rPr>
              <a:t> в </a:t>
            </a:r>
            <a:r>
              <a:rPr lang="ru-RU" b="1" dirty="0" err="1" smtClean="0">
                <a:latin typeface="Arial" pitchFamily="34" charset="0"/>
                <a:cs typeface="Arial" pitchFamily="34" charset="0"/>
              </a:rPr>
              <a:t>атмосфері</a:t>
            </a:r>
            <a:r>
              <a:rPr lang="ru-RU" b="1" dirty="0" smtClean="0">
                <a:latin typeface="Arial" pitchFamily="34" charset="0"/>
                <a:cs typeface="Arial" pitchFamily="34" charset="0"/>
              </a:rPr>
              <a:t>, де </a:t>
            </a:r>
            <a:r>
              <a:rPr lang="ru-RU" b="1" dirty="0" err="1" smtClean="0">
                <a:latin typeface="Arial" pitchFamily="34" charset="0"/>
                <a:cs typeface="Arial" pitchFamily="34" charset="0"/>
              </a:rPr>
              <a:t>шанувалися</a:t>
            </a:r>
            <a:r>
              <a:rPr lang="ru-RU" b="1" dirty="0" smtClean="0">
                <a:latin typeface="Arial" pitchFamily="34" charset="0"/>
                <a:cs typeface="Arial" pitchFamily="34" charset="0"/>
              </a:rPr>
              <a:t> </a:t>
            </a:r>
            <a:r>
              <a:rPr lang="ru-RU" b="1" dirty="0" err="1" smtClean="0">
                <a:latin typeface="Arial" pitchFamily="34" charset="0"/>
                <a:cs typeface="Arial" pitchFamily="34" charset="0"/>
              </a:rPr>
              <a:t>інтелект</a:t>
            </a:r>
            <a:r>
              <a:rPr lang="ru-RU" b="1" dirty="0" smtClean="0">
                <a:latin typeface="Arial" pitchFamily="34" charset="0"/>
                <a:cs typeface="Arial" pitchFamily="34" charset="0"/>
              </a:rPr>
              <a:t>, широка культура, </a:t>
            </a:r>
            <a:r>
              <a:rPr lang="ru-RU" b="1" dirty="0" err="1" smtClean="0">
                <a:latin typeface="Arial" pitchFamily="34" charset="0"/>
                <a:cs typeface="Arial" pitchFamily="34" charset="0"/>
              </a:rPr>
              <a:t>українська</a:t>
            </a:r>
            <a:r>
              <a:rPr lang="ru-RU" b="1" dirty="0" smtClean="0">
                <a:latin typeface="Arial" pitchFamily="34" charset="0"/>
                <a:cs typeface="Arial" pitchFamily="34" charset="0"/>
              </a:rPr>
              <a:t> </a:t>
            </a:r>
            <a:r>
              <a:rPr lang="ru-RU" b="1" dirty="0" err="1" smtClean="0">
                <a:latin typeface="Arial" pitchFamily="34" charset="0"/>
                <a:cs typeface="Arial" pitchFamily="34" charset="0"/>
              </a:rPr>
              <a:t>ідентичність</a:t>
            </a:r>
            <a:r>
              <a:rPr lang="ru-RU" b="1" dirty="0" smtClean="0">
                <a:latin typeface="Arial" pitchFamily="34" charset="0"/>
                <a:cs typeface="Arial" pitchFamily="34" charset="0"/>
              </a:rPr>
              <a:t>, </a:t>
            </a:r>
            <a:r>
              <a:rPr lang="ru-RU" b="1" dirty="0" err="1" smtClean="0">
                <a:latin typeface="Arial" pitchFamily="34" charset="0"/>
                <a:cs typeface="Arial" pitchFamily="34" charset="0"/>
              </a:rPr>
              <a:t>демократичні</a:t>
            </a:r>
            <a:r>
              <a:rPr lang="ru-RU" b="1" dirty="0" smtClean="0">
                <a:latin typeface="Arial" pitchFamily="34" charset="0"/>
                <a:cs typeface="Arial" pitchFamily="34" charset="0"/>
              </a:rPr>
              <a:t> </a:t>
            </a:r>
            <a:r>
              <a:rPr lang="ru-RU" b="1" dirty="0" err="1" smtClean="0">
                <a:latin typeface="Arial" pitchFamily="34" charset="0"/>
                <a:cs typeface="Arial" pitchFamily="34" charset="0"/>
              </a:rPr>
              <a:t>традиції</a:t>
            </a:r>
            <a:r>
              <a:rPr lang="ru-RU" b="1" dirty="0" smtClean="0">
                <a:latin typeface="Arial" pitchFamily="34" charset="0"/>
                <a:cs typeface="Arial" pitchFamily="34" charset="0"/>
              </a:rPr>
              <a:t>.</a:t>
            </a:r>
            <a:endParaRPr lang="uk-UA" b="1" dirty="0">
              <a:latin typeface="Arial" pitchFamily="34" charset="0"/>
              <a:cs typeface="Arial" pitchFamily="34" charset="0"/>
            </a:endParaRPr>
          </a:p>
        </p:txBody>
      </p:sp>
      <p:pic>
        <p:nvPicPr>
          <p:cNvPr id="1032" name="Picture 8" descr="http://cs605122.vk.me/v605122460/5b4a/bafqwXQfcmw.jpg"/>
          <p:cNvPicPr>
            <a:picLocks noChangeAspect="1" noChangeArrowheads="1"/>
          </p:cNvPicPr>
          <p:nvPr/>
        </p:nvPicPr>
        <p:blipFill>
          <a:blip r:embed="rId2" cstate="print"/>
          <a:srcRect/>
          <a:stretch>
            <a:fillRect/>
          </a:stretch>
        </p:blipFill>
        <p:spPr bwMode="auto">
          <a:xfrm>
            <a:off x="611560" y="1569165"/>
            <a:ext cx="8023315" cy="4596139"/>
          </a:xfrm>
          <a:prstGeom prst="rect">
            <a:avLst/>
          </a:prstGeom>
          <a:ln>
            <a:noFill/>
          </a:ln>
          <a:effectLst>
            <a:softEdge rad="112500"/>
          </a:effectLst>
        </p:spPr>
      </p:pic>
      <p:sp>
        <p:nvSpPr>
          <p:cNvPr id="8" name="Прямоугольник 7"/>
          <p:cNvSpPr/>
          <p:nvPr/>
        </p:nvSpPr>
        <p:spPr>
          <a:xfrm>
            <a:off x="683568" y="6021288"/>
            <a:ext cx="8964488" cy="646331"/>
          </a:xfrm>
          <a:prstGeom prst="rect">
            <a:avLst/>
          </a:prstGeom>
        </p:spPr>
        <p:txBody>
          <a:bodyPr wrap="square">
            <a:spAutoFit/>
          </a:bodyPr>
          <a:lstStyle/>
          <a:p>
            <a:r>
              <a:rPr lang="ru-RU" dirty="0" err="1" smtClean="0"/>
              <a:t>Набундючений</a:t>
            </a:r>
            <a:r>
              <a:rPr lang="ru-RU" dirty="0" smtClean="0"/>
              <a:t> </a:t>
            </a:r>
            <a:r>
              <a:rPr lang="ru-RU" dirty="0" err="1" smtClean="0"/>
              <a:t>п'ятирічний</a:t>
            </a:r>
            <a:r>
              <a:rPr lang="ru-RU" dirty="0" smtClean="0"/>
              <a:t> Максим </a:t>
            </a:r>
            <a:r>
              <a:rPr lang="ru-RU" dirty="0" err="1" smtClean="0"/>
              <a:t>Рильський</a:t>
            </a:r>
            <a:r>
              <a:rPr lang="ru-RU" dirty="0" smtClean="0"/>
              <a:t> </a:t>
            </a:r>
            <a:r>
              <a:rPr lang="ru-RU" dirty="0" err="1" smtClean="0"/>
              <a:t>з</a:t>
            </a:r>
            <a:r>
              <a:rPr lang="ru-RU" dirty="0" smtClean="0"/>
              <a:t> </a:t>
            </a:r>
            <a:r>
              <a:rPr lang="ru-RU" dirty="0" err="1" smtClean="0"/>
              <a:t>батьком</a:t>
            </a:r>
            <a:r>
              <a:rPr lang="ru-RU" dirty="0" smtClean="0"/>
              <a:t> </a:t>
            </a:r>
            <a:r>
              <a:rPr lang="ru-RU" dirty="0" err="1" smtClean="0"/>
              <a:t>Тадеєм</a:t>
            </a:r>
            <a:r>
              <a:rPr lang="ru-RU" dirty="0" smtClean="0"/>
              <a:t> </a:t>
            </a:r>
            <a:r>
              <a:rPr lang="ru-RU" dirty="0" err="1" smtClean="0"/>
              <a:t>Рильським</a:t>
            </a:r>
            <a:r>
              <a:rPr lang="ru-RU" dirty="0" smtClean="0"/>
              <a:t> та </a:t>
            </a:r>
            <a:r>
              <a:rPr lang="ru-RU" dirty="0" err="1" smtClean="0"/>
              <a:t>хрещеним</a:t>
            </a:r>
            <a:r>
              <a:rPr lang="ru-RU" dirty="0" smtClean="0"/>
              <a:t> </a:t>
            </a:r>
            <a:r>
              <a:rPr lang="ru-RU" dirty="0" err="1" smtClean="0"/>
              <a:t>батьком</a:t>
            </a:r>
            <a:r>
              <a:rPr lang="ru-RU" dirty="0" smtClean="0"/>
              <a:t> </a:t>
            </a:r>
            <a:r>
              <a:rPr lang="ru-RU" dirty="0" err="1" smtClean="0"/>
              <a:t>Володимиром</a:t>
            </a:r>
            <a:r>
              <a:rPr lang="ru-RU" dirty="0" smtClean="0"/>
              <a:t> Антоновичем.</a:t>
            </a:r>
            <a:endParaRPr lang="uk-UA"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library.univ.kiev.ua/ukr/vystavka/1/1-3.jpg"/>
          <p:cNvPicPr>
            <a:picLocks noChangeAspect="1" noChangeArrowheads="1"/>
          </p:cNvPicPr>
          <p:nvPr/>
        </p:nvPicPr>
        <p:blipFill>
          <a:blip r:embed="rId2" cstate="print"/>
          <a:srcRect/>
          <a:stretch>
            <a:fillRect/>
          </a:stretch>
        </p:blipFill>
        <p:spPr bwMode="auto">
          <a:xfrm>
            <a:off x="467544" y="1835715"/>
            <a:ext cx="8064896" cy="4655003"/>
          </a:xfrm>
          <a:prstGeom prst="rect">
            <a:avLst/>
          </a:prstGeom>
          <a:noFill/>
        </p:spPr>
      </p:pic>
      <p:sp>
        <p:nvSpPr>
          <p:cNvPr id="3" name="Прямоугольник 2"/>
          <p:cNvSpPr/>
          <p:nvPr/>
        </p:nvSpPr>
        <p:spPr>
          <a:xfrm>
            <a:off x="251520" y="188640"/>
            <a:ext cx="8568952" cy="1200329"/>
          </a:xfrm>
          <a:prstGeom prst="rect">
            <a:avLst/>
          </a:prstGeom>
        </p:spPr>
        <p:txBody>
          <a:bodyPr wrap="square">
            <a:spAutoFit/>
          </a:bodyPr>
          <a:lstStyle/>
          <a:p>
            <a:r>
              <a:rPr lang="uk-UA" dirty="0" smtClean="0"/>
              <a:t>Після приватної гімназії Науменка Рильський навчався на медичному факультеті Київського університету Св. Володимира, потім на історико-філологічному факультеті Народного університету в Києві, але через бурхливі події революції й громадянської війни жодного з них не закінчив. Займався самоосвітою, вивченням мов, музикою.</a:t>
            </a:r>
            <a:endParaRPr lang="uk-UA"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litakcent.com/wp-content/uploads/2010/04/52.jpg"/>
          <p:cNvPicPr>
            <a:picLocks noChangeAspect="1" noChangeArrowheads="1"/>
          </p:cNvPicPr>
          <p:nvPr/>
        </p:nvPicPr>
        <p:blipFill>
          <a:blip r:embed="rId2" cstate="print"/>
          <a:srcRect/>
          <a:stretch>
            <a:fillRect/>
          </a:stretch>
        </p:blipFill>
        <p:spPr bwMode="auto">
          <a:xfrm>
            <a:off x="323527" y="404664"/>
            <a:ext cx="4295931" cy="6048672"/>
          </a:xfrm>
          <a:prstGeom prst="rect">
            <a:avLst/>
          </a:prstGeom>
          <a:ln>
            <a:noFill/>
          </a:ln>
          <a:effectLst>
            <a:softEdge rad="112500"/>
          </a:effectLst>
        </p:spPr>
      </p:pic>
      <p:sp>
        <p:nvSpPr>
          <p:cNvPr id="3" name="Прямоугольник 2"/>
          <p:cNvSpPr/>
          <p:nvPr/>
        </p:nvSpPr>
        <p:spPr>
          <a:xfrm>
            <a:off x="4716016" y="1628800"/>
            <a:ext cx="4211960" cy="2308324"/>
          </a:xfrm>
          <a:prstGeom prst="rect">
            <a:avLst/>
          </a:prstGeom>
        </p:spPr>
        <p:txBody>
          <a:bodyPr wrap="square">
            <a:spAutoFit/>
          </a:bodyPr>
          <a:lstStyle/>
          <a:p>
            <a:r>
              <a:rPr lang="uk-UA" b="1" dirty="0" smtClean="0">
                <a:latin typeface="Arial" pitchFamily="34" charset="0"/>
                <a:cs typeface="Arial" pitchFamily="34" charset="0"/>
              </a:rPr>
              <a:t>Рильський почав писати рано, перший його вірш надруковано 1907, перша юнацька збірка поезій «На білих островах» вийшла 1910 року. Першою вже зрілою, що визначила появу видатного поета, була збірка «Під осінніми зорями»</a:t>
            </a:r>
            <a:endParaRPr lang="uk-UA"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640960" cy="1754326"/>
          </a:xfrm>
          <a:prstGeom prst="rect">
            <a:avLst/>
          </a:prstGeom>
        </p:spPr>
        <p:txBody>
          <a:bodyPr wrap="square">
            <a:spAutoFit/>
          </a:bodyPr>
          <a:lstStyle/>
          <a:p>
            <a:r>
              <a:rPr lang="uk-UA" b="1" dirty="0" smtClean="0">
                <a:latin typeface="Arial" pitchFamily="34" charset="0"/>
                <a:cs typeface="Arial" pitchFamily="34" charset="0"/>
              </a:rPr>
              <a:t>У 1920-х роках Рильський належав до мистецького угруповання «неокласиків», переслідуваного офіційною критикою за декадентство і відірваність від сучасних потреб соціалістичного життя. Протягом десятиріччя вийшло десять книжок поезій, серед яких «Синя далечінь</a:t>
            </a:r>
            <a:r>
              <a:rPr lang="uk-UA" b="1" dirty="0" smtClean="0">
                <a:latin typeface="Arial" pitchFamily="34" charset="0"/>
                <a:cs typeface="Arial" pitchFamily="34" charset="0"/>
              </a:rPr>
              <a:t>», </a:t>
            </a:r>
            <a:r>
              <a:rPr lang="uk-UA" b="1" dirty="0" smtClean="0">
                <a:latin typeface="Arial" pitchFamily="34" charset="0"/>
                <a:cs typeface="Arial" pitchFamily="34" charset="0"/>
              </a:rPr>
              <a:t>«Поеми</a:t>
            </a:r>
            <a:r>
              <a:rPr lang="uk-UA" b="1" dirty="0" smtClean="0">
                <a:latin typeface="Arial" pitchFamily="34" charset="0"/>
                <a:cs typeface="Arial" pitchFamily="34" charset="0"/>
              </a:rPr>
              <a:t>», </a:t>
            </a:r>
            <a:r>
              <a:rPr lang="uk-UA" b="1" dirty="0" smtClean="0">
                <a:latin typeface="Arial" pitchFamily="34" charset="0"/>
                <a:cs typeface="Arial" pitchFamily="34" charset="0"/>
              </a:rPr>
              <a:t>«Крізь бурю і сніг</a:t>
            </a:r>
            <a:r>
              <a:rPr lang="uk-UA" b="1" dirty="0" smtClean="0">
                <a:latin typeface="Arial" pitchFamily="34" charset="0"/>
                <a:cs typeface="Arial" pitchFamily="34" charset="0"/>
              </a:rPr>
              <a:t>», </a:t>
            </a:r>
            <a:r>
              <a:rPr lang="uk-UA" b="1" dirty="0" smtClean="0">
                <a:latin typeface="Arial" pitchFamily="34" charset="0"/>
                <a:cs typeface="Arial" pitchFamily="34" charset="0"/>
              </a:rPr>
              <a:t>«Тринадцята весна</a:t>
            </a:r>
            <a:r>
              <a:rPr lang="uk-UA" b="1" dirty="0" smtClean="0">
                <a:latin typeface="Arial" pitchFamily="34" charset="0"/>
                <a:cs typeface="Arial" pitchFamily="34" charset="0"/>
              </a:rPr>
              <a:t>», </a:t>
            </a:r>
            <a:r>
              <a:rPr lang="uk-UA" b="1" dirty="0" smtClean="0">
                <a:latin typeface="Arial" pitchFamily="34" charset="0"/>
                <a:cs typeface="Arial" pitchFamily="34" charset="0"/>
              </a:rPr>
              <a:t>«Гомін і відгомін», «Де сходяться </a:t>
            </a:r>
            <a:r>
              <a:rPr lang="uk-UA" b="1" dirty="0" smtClean="0">
                <a:latin typeface="Arial" pitchFamily="34" charset="0"/>
                <a:cs typeface="Arial" pitchFamily="34" charset="0"/>
              </a:rPr>
              <a:t>дороги.</a:t>
            </a:r>
            <a:endParaRPr lang="uk-UA" b="1" dirty="0">
              <a:latin typeface="Arial" pitchFamily="34" charset="0"/>
              <a:cs typeface="Arial" pitchFamily="34" charset="0"/>
            </a:endParaRPr>
          </a:p>
        </p:txBody>
      </p:sp>
      <p:pic>
        <p:nvPicPr>
          <p:cNvPr id="30724" name="Picture 4" descr="http://www.litgazeta.com.ua/sites/default/files/imagecache/front_article/foto-full-31030-2143.jpg"/>
          <p:cNvPicPr>
            <a:picLocks noChangeAspect="1" noChangeArrowheads="1"/>
          </p:cNvPicPr>
          <p:nvPr/>
        </p:nvPicPr>
        <p:blipFill>
          <a:blip r:embed="rId2" cstate="print"/>
          <a:srcRect/>
          <a:stretch>
            <a:fillRect/>
          </a:stretch>
        </p:blipFill>
        <p:spPr bwMode="auto">
          <a:xfrm>
            <a:off x="1691680" y="2420888"/>
            <a:ext cx="5639979" cy="3888432"/>
          </a:xfrm>
          <a:prstGeom prst="rect">
            <a:avLst/>
          </a:prstGeom>
          <a:ln>
            <a:noFill/>
          </a:ln>
          <a:effectLst>
            <a:softEdge rad="112500"/>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08912" cy="1477328"/>
          </a:xfrm>
          <a:prstGeom prst="rect">
            <a:avLst/>
          </a:prstGeom>
        </p:spPr>
        <p:txBody>
          <a:bodyPr wrap="square">
            <a:spAutoFit/>
          </a:bodyPr>
          <a:lstStyle/>
          <a:p>
            <a:r>
              <a:rPr lang="uk-UA" b="1" dirty="0" smtClean="0">
                <a:latin typeface="Arial" pitchFamily="34" charset="0"/>
                <a:cs typeface="Arial" pitchFamily="34" charset="0"/>
              </a:rPr>
              <a:t>У роки Другої світової війни родина М. Рильського була евакуйована до столиці Башкирії Уфи, яку в той час жартома називали </a:t>
            </a:r>
            <a:r>
              <a:rPr lang="uk-UA" b="1" dirty="0" err="1" smtClean="0">
                <a:latin typeface="Arial" pitchFamily="34" charset="0"/>
                <a:cs typeface="Arial" pitchFamily="34" charset="0"/>
              </a:rPr>
              <a:t>Уфкраїною</a:t>
            </a:r>
            <a:r>
              <a:rPr lang="uk-UA" b="1" dirty="0" smtClean="0">
                <a:latin typeface="Arial" pitchFamily="34" charset="0"/>
                <a:cs typeface="Arial" pitchFamily="34" charset="0"/>
              </a:rPr>
              <a:t>, оскільки саме там до звільнення Києва від фашистів тимчасово розташувалися українські наукові та культурні установи, редакції газет та журналів. </a:t>
            </a:r>
            <a:endParaRPr lang="uk-UA" b="1" dirty="0">
              <a:latin typeface="Arial" pitchFamily="34" charset="0"/>
              <a:cs typeface="Arial" pitchFamily="34" charset="0"/>
            </a:endParaRPr>
          </a:p>
        </p:txBody>
      </p:sp>
      <p:pic>
        <p:nvPicPr>
          <p:cNvPr id="32770" name="Picture 2" descr="http://www.bulvar.com.ua/images/doc/a1e8afd-04.jpg"/>
          <p:cNvPicPr>
            <a:picLocks noChangeAspect="1" noChangeArrowheads="1"/>
          </p:cNvPicPr>
          <p:nvPr/>
        </p:nvPicPr>
        <p:blipFill>
          <a:blip r:embed="rId2" cstate="print"/>
          <a:srcRect/>
          <a:stretch>
            <a:fillRect/>
          </a:stretch>
        </p:blipFill>
        <p:spPr bwMode="auto">
          <a:xfrm>
            <a:off x="1403648" y="2060848"/>
            <a:ext cx="5904656" cy="4413732"/>
          </a:xfrm>
          <a:prstGeom prst="rect">
            <a:avLst/>
          </a:prstGeom>
          <a:ln>
            <a:noFill/>
          </a:ln>
          <a:effectLst>
            <a:softEdge rad="112500"/>
          </a:effec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bp.blogspot.com/-jgGHeL8U60s/UUgpaJcLiOI/AAAAAAAAAJc/Xm0631oCdgw/s1600/%D0%A0%D0%B8%D0%BB%D1%8C%D1%81%D1%8C%D0%BA%D0%B8%D0%B9.jpg"/>
          <p:cNvPicPr>
            <a:picLocks noChangeAspect="1" noChangeArrowheads="1"/>
          </p:cNvPicPr>
          <p:nvPr/>
        </p:nvPicPr>
        <p:blipFill>
          <a:blip r:embed="rId2" cstate="print"/>
          <a:srcRect/>
          <a:stretch>
            <a:fillRect/>
          </a:stretch>
        </p:blipFill>
        <p:spPr bwMode="auto">
          <a:xfrm>
            <a:off x="179512" y="764704"/>
            <a:ext cx="2736304" cy="4267140"/>
          </a:xfrm>
          <a:prstGeom prst="rect">
            <a:avLst/>
          </a:prstGeom>
          <a:ln>
            <a:noFill/>
          </a:ln>
          <a:effectLst>
            <a:softEdge rad="112500"/>
          </a:effectLst>
        </p:spPr>
      </p:pic>
      <p:sp>
        <p:nvSpPr>
          <p:cNvPr id="4" name="Прямоугольник 3"/>
          <p:cNvSpPr/>
          <p:nvPr/>
        </p:nvSpPr>
        <p:spPr>
          <a:xfrm>
            <a:off x="3203848" y="260648"/>
            <a:ext cx="5544616" cy="1754326"/>
          </a:xfrm>
          <a:prstGeom prst="rect">
            <a:avLst/>
          </a:prstGeom>
        </p:spPr>
        <p:txBody>
          <a:bodyPr wrap="square">
            <a:spAutoFit/>
          </a:bodyPr>
          <a:lstStyle/>
          <a:p>
            <a:r>
              <a:rPr lang="uk-UA" b="1" dirty="0" smtClean="0">
                <a:latin typeface="Arial" pitchFamily="34" charset="0"/>
                <a:cs typeface="Arial" pitchFamily="34" charset="0"/>
              </a:rPr>
              <a:t>У радянську добу Рильський написав тридцять п'ять книжок поезій, найкращі серед яких — «Знак терезів», «Літо», «Україна», «Збір винограду», «Слово про рідну матір», «Троянди й виноград», «Голосіївська осінь», «Зимові записи»</a:t>
            </a:r>
            <a:endParaRPr lang="uk-UA" b="1" dirty="0">
              <a:latin typeface="Arial" pitchFamily="34" charset="0"/>
              <a:cs typeface="Arial" pitchFamily="34" charset="0"/>
            </a:endParaRPr>
          </a:p>
        </p:txBody>
      </p:sp>
      <p:pic>
        <p:nvPicPr>
          <p:cNvPr id="20484" name="Picture 4" descr="http://www.libex.ru/img/x/11/1f/6b7d1.jpg"/>
          <p:cNvPicPr>
            <a:picLocks noChangeAspect="1" noChangeArrowheads="1"/>
          </p:cNvPicPr>
          <p:nvPr/>
        </p:nvPicPr>
        <p:blipFill>
          <a:blip r:embed="rId3" cstate="print"/>
          <a:srcRect/>
          <a:stretch>
            <a:fillRect/>
          </a:stretch>
        </p:blipFill>
        <p:spPr bwMode="auto">
          <a:xfrm>
            <a:off x="5940152" y="2204864"/>
            <a:ext cx="2985331" cy="3600400"/>
          </a:xfrm>
          <a:prstGeom prst="rect">
            <a:avLst/>
          </a:prstGeom>
          <a:ln>
            <a:noFill/>
          </a:ln>
          <a:effectLst>
            <a:softEdge rad="112500"/>
          </a:effectLst>
        </p:spPr>
      </p:pic>
      <p:pic>
        <p:nvPicPr>
          <p:cNvPr id="20486" name="Picture 6" descr="http://www.biblion.in/image/book/9f54644989310e2255bbfc6d35bb4fe3_biblion.in.jpg"/>
          <p:cNvPicPr>
            <a:picLocks noChangeAspect="1" noChangeArrowheads="1"/>
          </p:cNvPicPr>
          <p:nvPr/>
        </p:nvPicPr>
        <p:blipFill>
          <a:blip r:embed="rId4" cstate="print"/>
          <a:srcRect/>
          <a:stretch>
            <a:fillRect/>
          </a:stretch>
        </p:blipFill>
        <p:spPr bwMode="auto">
          <a:xfrm>
            <a:off x="2987824" y="2564904"/>
            <a:ext cx="2741099" cy="397916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day.kiev.ua/sites/default/files/main/openpublish_article/20050211/424-18-3.jpg"/>
          <p:cNvPicPr>
            <a:picLocks noChangeAspect="1" noChangeArrowheads="1"/>
          </p:cNvPicPr>
          <p:nvPr/>
        </p:nvPicPr>
        <p:blipFill>
          <a:blip r:embed="rId2" cstate="print"/>
          <a:srcRect/>
          <a:stretch>
            <a:fillRect/>
          </a:stretch>
        </p:blipFill>
        <p:spPr bwMode="auto">
          <a:xfrm>
            <a:off x="251520" y="980728"/>
            <a:ext cx="3650404" cy="5256584"/>
          </a:xfrm>
          <a:prstGeom prst="rect">
            <a:avLst/>
          </a:prstGeom>
          <a:ln>
            <a:noFill/>
          </a:ln>
          <a:effectLst>
            <a:softEdge rad="112500"/>
          </a:effectLst>
        </p:spPr>
      </p:pic>
      <p:pic>
        <p:nvPicPr>
          <p:cNvPr id="29700" name="Picture 4" descr="http://s1.kolo.poltava.ua/images/page-thumb/102472800/1/97/19784/nw_2.jpg"/>
          <p:cNvPicPr>
            <a:picLocks noChangeAspect="1" noChangeArrowheads="1"/>
          </p:cNvPicPr>
          <p:nvPr/>
        </p:nvPicPr>
        <p:blipFill>
          <a:blip r:embed="rId3" cstate="print"/>
          <a:srcRect/>
          <a:stretch>
            <a:fillRect/>
          </a:stretch>
        </p:blipFill>
        <p:spPr bwMode="auto">
          <a:xfrm>
            <a:off x="4139952" y="1844824"/>
            <a:ext cx="4762500" cy="3895725"/>
          </a:xfrm>
          <a:prstGeom prst="rect">
            <a:avLst/>
          </a:prstGeom>
          <a:ln>
            <a:noFill/>
          </a:ln>
          <a:effectLst>
            <a:softEdge rad="112500"/>
          </a:effectLst>
        </p:spPr>
      </p:pic>
      <p:sp>
        <p:nvSpPr>
          <p:cNvPr id="5" name="Прямоугольник 4"/>
          <p:cNvSpPr/>
          <p:nvPr/>
        </p:nvSpPr>
        <p:spPr>
          <a:xfrm>
            <a:off x="1979712" y="260648"/>
            <a:ext cx="4990277" cy="523220"/>
          </a:xfrm>
          <a:prstGeom prst="rect">
            <a:avLst/>
          </a:prstGeom>
        </p:spPr>
        <p:txBody>
          <a:bodyPr wrap="none">
            <a:spAutoFit/>
          </a:bodyPr>
          <a:lstStyle/>
          <a:p>
            <a:r>
              <a:rPr lang="uk-UA" sz="2800" dirty="0" smtClean="0">
                <a:latin typeface="Arial" pitchFamily="34" charset="0"/>
                <a:cs typeface="Arial" pitchFamily="34" charset="0"/>
              </a:rPr>
              <a:t>Родина Максима Рильського</a:t>
            </a:r>
            <a:endParaRPr lang="uk-UA" sz="2800" dirty="0">
              <a:latin typeface="Arial" pitchFamily="34" charset="0"/>
              <a:cs typeface="Arial" pitchFamily="34" charset="0"/>
            </a:endParaRPr>
          </a:p>
        </p:txBody>
      </p:sp>
    </p:spTree>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234</Words>
  <Application>Microsoft Office PowerPoint</Application>
  <PresentationFormat>Экран (4:3)</PresentationFormat>
  <Paragraphs>26</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Софія</dc:creator>
  <cp:lastModifiedBy>Софія</cp:lastModifiedBy>
  <cp:revision>24</cp:revision>
  <dcterms:created xsi:type="dcterms:W3CDTF">2014-10-24T19:40:24Z</dcterms:created>
  <dcterms:modified xsi:type="dcterms:W3CDTF">2014-10-25T17:48:34Z</dcterms:modified>
</cp:coreProperties>
</file>