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9" r:id="rId3"/>
    <p:sldId id="260" r:id="rId4"/>
    <p:sldId id="269" r:id="rId5"/>
    <p:sldId id="270" r:id="rId6"/>
    <p:sldId id="283" r:id="rId7"/>
    <p:sldId id="282" r:id="rId8"/>
    <p:sldId id="271" r:id="rId9"/>
    <p:sldId id="277" r:id="rId10"/>
    <p:sldId id="281" r:id="rId11"/>
    <p:sldId id="273" r:id="rId12"/>
    <p:sldId id="274" r:id="rId13"/>
    <p:sldId id="279" r:id="rId14"/>
    <p:sldId id="275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717" autoAdjust="0"/>
  </p:normalViewPr>
  <p:slideViewPr>
    <p:cSldViewPr>
      <p:cViewPr>
        <p:scale>
          <a:sx n="77" d="100"/>
          <a:sy n="77" d="100"/>
        </p:scale>
        <p:origin x="-1950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CDAFE0-2583-48C6-8D4A-050588C2C2C9}" type="datetimeFigureOut">
              <a:rPr lang="ru-RU" smtClean="0"/>
              <a:pPr>
                <a:defRPr/>
              </a:pPr>
              <a:t>27.10.2014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417892-8A93-4643-A57B-ABEB28C909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DD267D0-FBB1-46B0-A6DD-34A67C834401}" type="datetimeFigureOut">
              <a:rPr lang="ru-RU" smtClean="0"/>
              <a:pPr>
                <a:defRPr/>
              </a:pPr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E4CE744-326E-42BE-AB3A-F9E7A10929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5281710-89E8-4BFE-89F4-C2629C1AED80}" type="datetimeFigureOut">
              <a:rPr lang="ru-RU" smtClean="0"/>
              <a:pPr>
                <a:defRPr/>
              </a:pPr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409D70-C53E-4507-9C65-F2F3956893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2BD131D-CBAD-4CCA-82D0-1E3CD80C9167}" type="datetimeFigureOut">
              <a:rPr lang="ru-RU" smtClean="0"/>
              <a:pPr>
                <a:defRPr/>
              </a:pPr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29B5DB-7D00-46F4-ADA0-2047CD2E15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30BE62-4056-4466-A166-1A6B54BFE244}" type="datetimeFigureOut">
              <a:rPr lang="ru-RU" smtClean="0"/>
              <a:pPr>
                <a:defRPr/>
              </a:pPr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CA71C41-C4DC-48CA-8CE0-14D4ADF8C4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9317DC-3B03-4AC9-8056-54BA0CE5347C}" type="datetimeFigureOut">
              <a:rPr lang="ru-RU" smtClean="0"/>
              <a:pPr>
                <a:defRPr/>
              </a:pPr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8DDFF0-ADBD-4484-906B-4C670CEEB3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84C5622-BB69-44A0-BAC4-C4886C3988C2}" type="datetimeFigureOut">
              <a:rPr lang="ru-RU" smtClean="0"/>
              <a:pPr>
                <a:defRPr/>
              </a:pPr>
              <a:t>27.10.2014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77601F-2B46-4E9C-B48E-127B20FC26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F7EE0E-673B-4C15-A999-5DA283E3A0BA}" type="datetimeFigureOut">
              <a:rPr lang="ru-RU" smtClean="0"/>
              <a:pPr>
                <a:defRPr/>
              </a:pPr>
              <a:t>27.10.2014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6D0614-F6AE-4E0A-9B92-1D5EB5D1CB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B33C3DE-ADD9-42E1-9745-8707548BF788}" type="datetimeFigureOut">
              <a:rPr lang="ru-RU" smtClean="0"/>
              <a:pPr>
                <a:defRPr/>
              </a:pPr>
              <a:t>27.10.2014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28F1E8A-E5A8-4517-9BEA-EDCC9E4D931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A37555-9803-4F59-A67F-67C297D9E2D2}" type="datetimeFigureOut">
              <a:rPr lang="ru-RU" smtClean="0"/>
              <a:pPr>
                <a:defRPr/>
              </a:pPr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6E2177-663C-46FF-A728-82DFF8C09B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4157347-FEE1-44F4-B4EA-91356566EF3B}" type="datetimeFigureOut">
              <a:rPr lang="ru-RU" smtClean="0"/>
              <a:pPr>
                <a:defRPr/>
              </a:pPr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309DE7-8C45-421C-8874-F34134EDE5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956BB61C-FCC0-46CE-8813-06A78E53C755}" type="datetimeFigureOut">
              <a:rPr lang="ru-RU" smtClean="0"/>
              <a:pPr>
                <a:defRPr/>
              </a:pPr>
              <a:t>27.10.2014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8F5A1CF1-3F72-40F9-BE2B-6EE5B345C9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43" TargetMode="External"/><Relationship Id="rId2" Type="http://schemas.openxmlformats.org/officeDocument/2006/relationships/hyperlink" Target="http://uk.wikipedia.org/wiki/1933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45" TargetMode="External"/><Relationship Id="rId2" Type="http://schemas.openxmlformats.org/officeDocument/2006/relationships/hyperlink" Target="http://uk.wikipedia.org/wiki/%D0%A3%D0%9F%D0%90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-reading.ws/book.php?book=1005793" TargetMode="External"/><Relationship Id="rId4" Type="http://schemas.openxmlformats.org/officeDocument/2006/relationships/hyperlink" Target="http://uk.wikipedia.org/wiki/1946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0%B0%D0%B9%D0%BA%D0%BE%D0%B2%D0%B5_%D0%BA%D0%BB%D0%B0%D0%B4%D0%BE%D0%B2%D0%B8%D1%89%D0%B5" TargetMode="External"/><Relationship Id="rId3" Type="http://schemas.openxmlformats.org/officeDocument/2006/relationships/hyperlink" Target="http://uk.wikipedia.org/wiki/%D0%A0%D0%BE%D0%BB%D1%96%D1%82" TargetMode="External"/><Relationship Id="rId7" Type="http://schemas.openxmlformats.org/officeDocument/2006/relationships/hyperlink" Target="http://uk.wikipedia.org/wiki/1956" TargetMode="External"/><Relationship Id="rId2" Type="http://schemas.openxmlformats.org/officeDocument/2006/relationships/hyperlink" Target="http://uk.wikipedia.org/wiki/%D0%9F%D0%B5%D1%80%D0%B5%D1%86%D1%8C_(%D0%B6%D1%83%D1%80%D0%BD%D0%B0%D0%BB)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28_%D0%B2%D0%B5%D1%80%D0%B5%D1%81%D0%BD%D1%8F" TargetMode="External"/><Relationship Id="rId5" Type="http://schemas.openxmlformats.org/officeDocument/2006/relationships/hyperlink" Target="http://uk.wikipedia.org/wiki/1955" TargetMode="External"/><Relationship Id="rId4" Type="http://schemas.openxmlformats.org/officeDocument/2006/relationships/hyperlink" Target="http://uk.wikipedia.org/wiki/195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uk.wikipedia.org/wiki/%D0%90%D1%80%D0%BC%D1%96%D1%8F_%D0%A3%D0%BA%D1%80%D0%B0%D1%97%D0%BD%D1%81%D1%8C%D0%BA%D0%BE%D1%97_%D0%9D%D0%B0%D1%80%D0%BE%D0%B4%D0%BD%D0%BE%D1%97_%D0%A0%D0%B5%D1%81%D0%BF%D1%83%D0%B1%D0%BB%D1%96%D0%BA%D0%B8" TargetMode="External"/><Relationship Id="rId7" Type="http://schemas.openxmlformats.org/officeDocument/2006/relationships/hyperlink" Target="http://uk.wikipedia.org/wiki/%D0%94%D1%96%D1%94%D0%B2%D0%B0_%D0%B0%D1%80%D0%BC%D1%96%D1%8F_%D0%A3%D0%9D%D0%A0" TargetMode="External"/><Relationship Id="rId2" Type="http://schemas.openxmlformats.org/officeDocument/2006/relationships/hyperlink" Target="http://uk.wikipedia.org/wiki/1918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A3%D0%BA%D1%80%D0%B0%D1%97%D0%BD%D1%81%D1%8C%D0%BA%D0%B0_%D0%93%D0%B0%D0%BB%D0%B8%D1%86%D1%8C%D0%BA%D0%B0_%D0%B0%D1%80%D0%BC%D1%96%D1%8F" TargetMode="External"/><Relationship Id="rId5" Type="http://schemas.openxmlformats.org/officeDocument/2006/relationships/hyperlink" Target="http://uk.wikipedia.org/wiki/%D0%9C%D1%96%D0%BD%D1%96%D1%81%D1%82%D0%B5%D1%80%D1%81%D1%82%D0%B2%D0%BE_%D1%88%D0%BB%D1%8F%D1%85%D1%96%D0%B2_%D0%A3%D0%9D%D0%A0" TargetMode="External"/><Relationship Id="rId4" Type="http://schemas.openxmlformats.org/officeDocument/2006/relationships/hyperlink" Target="http://uk.wikipedia.org/wiki/191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0%D0%BC'%D1%8F%D0%BD%D0%B5%D1%86%D1%8C-%D0%9F%D0%BE%D0%B4%D1%96%D0%BB%D1%8C%D1%81%D1%8C%D0%BA%D0%B8%D0%B9" TargetMode="External"/><Relationship Id="rId2" Type="http://schemas.openxmlformats.org/officeDocument/2006/relationships/hyperlink" Target="http://uk.wikipedia.org/wiki/%D0%94%D0%B5%D0%BD%D1%96%D0%BA%D1%96%D0%BD_%D0%90%D0%BD%D1%82%D0%BE%D0%BD_%D0%86%D0%B2%D0%B0%D0%BD%D0%BE%D0%B2%D0%B8%D1%87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hyperlink" Target="http://uk.wikipedia.org/wiki/1919" TargetMode="External"/><Relationship Id="rId4" Type="http://schemas.openxmlformats.org/officeDocument/2006/relationships/hyperlink" Target="http://uk.wikipedia.org/wiki/2_%D0%BB%D0%B8%D1%81%D1%82%D0%BE%D0%BF%D0%B0%D0%B4%D0%B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://uk.wikipedia.org/wiki/%D0%93%D0%B0%D1%80%D1%82_(%D0%BB%D1%96%D1%82%D0%B5%D1%80%D0%B0%D1%82%D1%83%D1%80%D0%BD%D0%B0_%D0%BE%D1%80%D0%B3%D0%B0%D0%BD%D1%96%D0%B7%D0%B0%D1%86%D1%96%D1%8F)" TargetMode="External"/><Relationship Id="rId7" Type="http://schemas.openxmlformats.org/officeDocument/2006/relationships/hyperlink" Target="http://uk.wikipedia.org/wiki/1927" TargetMode="External"/><Relationship Id="rId2" Type="http://schemas.openxmlformats.org/officeDocument/2006/relationships/hyperlink" Target="http://uk.wikipedia.org/wiki/%D0%9F%D0%BB%D1%83%D0%B3_(%D0%BB%D1%96%D1%82%D0%B5%D1%80%D0%B0%D1%82%D1%83%D1%80%D0%BD%D0%B0_%D0%BE%D1%80%D0%B3%D0%B0%D0%BD%D1%96%D0%B7%D0%B0%D1%86%D1%96%D1%8F)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1922" TargetMode="External"/><Relationship Id="rId5" Type="http://schemas.openxmlformats.org/officeDocument/2006/relationships/hyperlink" Target="http://uk.wikipedia.org/wiki/%D0%A7%D0%B5%D1%80%D0%B2%D0%BE%D0%BD%D0%B8%D0%B9_%D0%9F%D0%B5%D1%80%D0%B5%D1%86%D1%8C" TargetMode="External"/><Relationship Id="rId4" Type="http://schemas.openxmlformats.org/officeDocument/2006/relationships/hyperlink" Target="http://uk.wikipedia.org/wiki/%D0%95%D0%BB%D0%BB%D0%B0%D0%BD-%D0%91%D0%BB%D0%B0%D0%BA%D0%B8%D1%82%D0%BD%D0%B8%D0%B9_%D0%92%D0%B0%D1%81%D0%B8%D0%BB%D1%8C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34" TargetMode="External"/><Relationship Id="rId13" Type="http://schemas.openxmlformats.org/officeDocument/2006/relationships/hyperlink" Target="http://uk.wikipedia.org/wiki/%D0%9A%D1%83%D0%BB%D1%96%D1%88_%D0%9C%D0%B8%D0%BA%D0%BE%D0%BB%D0%B0_%D0%93%D1%83%D1%80%D0%BE%D0%B2%D0%B8%D1%87" TargetMode="External"/><Relationship Id="rId3" Type="http://schemas.openxmlformats.org/officeDocument/2006/relationships/hyperlink" Target="http://uk.wikipedia.org/wiki/1921" TargetMode="External"/><Relationship Id="rId7" Type="http://schemas.openxmlformats.org/officeDocument/2006/relationships/hyperlink" Target="http://uk.wikipedia.org/wiki/1933" TargetMode="External"/><Relationship Id="rId12" Type="http://schemas.openxmlformats.org/officeDocument/2006/relationships/hyperlink" Target="http://uk.wikipedia.org/wiki/%D0%A5%D0%B2%D0%B8%D0%BB%D1%8C%D0%BE%D0%B2%D0%B8%D0%B9_%D0%9C%D0%B8%D0%BA%D0%BE%D0%BB%D0%B0_%D0%93%D1%80%D0%B8%D0%B3%D0%BE%D1%80%D0%BE%D0%B2%D0%B8%D1%87" TargetMode="External"/><Relationship Id="rId2" Type="http://schemas.openxmlformats.org/officeDocument/2006/relationships/hyperlink" Target="http://uk.wikipedia.org/wiki/19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26_%D0%B3%D1%80%D1%83%D0%B4%D0%BD%D1%8F" TargetMode="External"/><Relationship Id="rId11" Type="http://schemas.openxmlformats.org/officeDocument/2006/relationships/hyperlink" Target="http://uk.wikipedia.org/wiki/%D0%A0%D0%B8%D0%BB%D1%8C%D1%81%D1%8C%D0%BA%D0%B8%D0%B9_%D0%9C%D0%B0%D0%BA%D1%81%D0%B8%D0%BC_%D0%A2%D0%B0%D0%B4%D0%B5%D0%B9%D0%BE%D0%B2%D0%B8%D1%87" TargetMode="External"/><Relationship Id="rId5" Type="http://schemas.openxmlformats.org/officeDocument/2006/relationships/hyperlink" Target="http://uk.wikipedia.org/wiki/%D0%A5%D0%B0%D1%80%D0%BA%D1%96%D0%B2" TargetMode="External"/><Relationship Id="rId15" Type="http://schemas.openxmlformats.org/officeDocument/2006/relationships/hyperlink" Target="http://uk.wikipedia.org/wiki/%D0%9A%D0%B8%D1%97%D0%B2" TargetMode="External"/><Relationship Id="rId10" Type="http://schemas.openxmlformats.org/officeDocument/2006/relationships/hyperlink" Target="http://uk.wikipedia.org/wiki/1931" TargetMode="External"/><Relationship Id="rId4" Type="http://schemas.openxmlformats.org/officeDocument/2006/relationships/hyperlink" Target="http://uk.wikipedia.org/wiki/%D0%9D%D0%9A%D0%92%D0%A1" TargetMode="External"/><Relationship Id="rId9" Type="http://schemas.openxmlformats.org/officeDocument/2006/relationships/hyperlink" Target="http://uk.wikipedia.org/wiki/1943" TargetMode="External"/><Relationship Id="rId14" Type="http://schemas.openxmlformats.org/officeDocument/2006/relationships/hyperlink" Target="http://uk.wikipedia.org/wiki/%D0%9E%D0%BB%D0%B5%D1%81%D1%8C_%D0%94%D0%BE%D1%81%D0%B2%D1%96%D1%82%D0%BD%D1%96%D0%B9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Заголовок 7"/>
          <p:cNvPicPr>
            <a:picLocks noGrp="1" noChangeArrowheads="1"/>
          </p:cNvPicPr>
          <p:nvPr>
            <p:ph type="title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850" y="66675"/>
            <a:ext cx="8242300" cy="1311275"/>
          </a:xfrm>
        </p:spPr>
      </p:pic>
      <p:pic>
        <p:nvPicPr>
          <p:cNvPr id="5" name="Содержимое 4" descr="51160354_Ostap_Vishnya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627784" y="1988840"/>
            <a:ext cx="3867715" cy="4331841"/>
          </a:xfrm>
        </p:spPr>
      </p:pic>
      <p:sp>
        <p:nvSpPr>
          <p:cNvPr id="6" name="Прямоугольник 5"/>
          <p:cNvSpPr/>
          <p:nvPr/>
        </p:nvSpPr>
        <p:spPr>
          <a:xfrm>
            <a:off x="3491880" y="1412776"/>
            <a:ext cx="36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(1889-1956)</a:t>
            </a:r>
            <a:endParaRPr lang="ru-RU" sz="2400" dirty="0"/>
          </a:p>
        </p:txBody>
      </p:sp>
    </p:spTree>
  </p:cSld>
  <p:clrMapOvr>
    <a:masterClrMapping/>
  </p:clrMapOvr>
  <p:transition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7531" y="260648"/>
            <a:ext cx="8544949" cy="640871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260648"/>
            <a:ext cx="5904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/>
              <a:t>Арешт під час Голодомору 1932–1933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836712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До арешту Остапа Вишні приклав руку український письменник Олексій </a:t>
            </a:r>
            <a:r>
              <a:rPr lang="uk-UA" sz="2400" dirty="0" err="1" smtClean="0"/>
              <a:t>Полторацький</a:t>
            </a:r>
            <a:r>
              <a:rPr lang="uk-UA" sz="2400" dirty="0" smtClean="0"/>
              <a:t> (1905–1977), який у 1930 році в журналі «Нова </a:t>
            </a:r>
            <a:r>
              <a:rPr lang="uk-UA" sz="2400" dirty="0" err="1" smtClean="0"/>
              <a:t>ґенерація</a:t>
            </a:r>
            <a:r>
              <a:rPr lang="uk-UA" sz="2400" dirty="0" smtClean="0"/>
              <a:t>» (№ 2—4) опублікував статтю «Що таке Остап Вишня» із брутальною ідеологічною критикою творчості гумориста.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780928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hlinkClick r:id="rId2" tooltip="1933"/>
              </a:rPr>
              <a:t>1933</a:t>
            </a:r>
            <a:r>
              <a:rPr lang="uk-UA" sz="2400" dirty="0" smtClean="0"/>
              <a:t> року популярний письменник був превентивно звинувачений в контрреволюційній діяльності й тероризмі.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149080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Звільнений і повернувся до літературної праці </a:t>
            </a:r>
            <a:r>
              <a:rPr lang="uk-UA" sz="2400" dirty="0" smtClean="0">
                <a:hlinkClick r:id="rId3" tooltip="1943"/>
              </a:rPr>
              <a:t>1943</a:t>
            </a:r>
            <a:r>
              <a:rPr lang="uk-UA" sz="2400" dirty="0" smtClean="0"/>
              <a:t>. Вишню мали розстріляти, але його врятував щасливий випадок.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Одна з причин несподіваного звільнення — успіхи </a:t>
            </a:r>
            <a:r>
              <a:rPr lang="uk-UA" sz="2400" dirty="0" smtClean="0">
                <a:hlinkClick r:id="rId2" tooltip="УПА"/>
              </a:rPr>
              <a:t>УПА</a:t>
            </a:r>
            <a:r>
              <a:rPr lang="uk-UA" sz="2400" dirty="0" smtClean="0"/>
              <a:t> на військовому та ідеологічному фронті. Сталін вирішив, що петлюрівець Вишня своїми гуморесками має спростовувати «наклепи націоналістів» нібито улюбленця цілої України — Вишню — закатувала Москва, і висміяти «буржуазних націоналістів», насамперед </a:t>
            </a:r>
            <a:r>
              <a:rPr lang="uk-UA" sz="2400" dirty="0" smtClean="0">
                <a:hlinkClick r:id="rId2" tooltip="УПА"/>
              </a:rPr>
              <a:t>УПА</a:t>
            </a:r>
            <a:r>
              <a:rPr lang="uk-UA" sz="2400" dirty="0" smtClean="0"/>
              <a:t>.</a:t>
            </a:r>
          </a:p>
          <a:p>
            <a:r>
              <a:rPr lang="uk-UA" sz="2400" dirty="0" smtClean="0"/>
              <a:t> Так у </a:t>
            </a:r>
            <a:r>
              <a:rPr lang="uk-UA" sz="2400" dirty="0" smtClean="0">
                <a:hlinkClick r:id="rId3" tooltip="1945"/>
              </a:rPr>
              <a:t>1945</a:t>
            </a:r>
            <a:r>
              <a:rPr lang="uk-UA" sz="2400" dirty="0" smtClean="0"/>
              <a:t>–</a:t>
            </a:r>
            <a:r>
              <a:rPr lang="uk-UA" sz="2400" dirty="0" smtClean="0">
                <a:hlinkClick r:id="rId4" tooltip="1946"/>
              </a:rPr>
              <a:t>1946</a:t>
            </a:r>
            <a:r>
              <a:rPr lang="uk-UA" sz="2400" dirty="0" smtClean="0"/>
              <a:t> з'явилась «</a:t>
            </a:r>
            <a:r>
              <a:rPr lang="uk-UA" sz="2400" dirty="0" smtClean="0">
                <a:hlinkClick r:id="rId5"/>
              </a:rPr>
              <a:t>Самостійна дірка</a:t>
            </a:r>
            <a:r>
              <a:rPr lang="uk-UA" sz="2400" dirty="0" smtClean="0"/>
              <a:t>» Остапа Вишні — голос гумориста з могили. «Буржуазні націоналісти» й повстанці привітали звільнення Остапа Вишні, частину заслуги в якому цілком слушно приписали і собі, та подякували гумористові, що він першим у широкій радянській пресі поінформував світ, що УПА активно діє та перемагає.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Содержимое 3" descr="4bd3960-0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404664"/>
            <a:ext cx="2983825" cy="4187825"/>
          </a:xfrm>
        </p:spPr>
      </p:pic>
      <p:sp>
        <p:nvSpPr>
          <p:cNvPr id="8" name="Прямоугольник 7"/>
          <p:cNvSpPr/>
          <p:nvPr/>
        </p:nvSpPr>
        <p:spPr>
          <a:xfrm>
            <a:off x="755576" y="5157192"/>
            <a:ext cx="8388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Кримінальник Федя Зубов і </a:t>
            </a:r>
            <a:r>
              <a:rPr lang="uk-UA" sz="2800" dirty="0" err="1" smtClean="0"/>
              <a:t>“ворог</a:t>
            </a:r>
            <a:r>
              <a:rPr lang="uk-UA" sz="2800" dirty="0" smtClean="0"/>
              <a:t> </a:t>
            </a:r>
            <a:r>
              <a:rPr lang="uk-UA" sz="2800" dirty="0" err="1" smtClean="0"/>
              <a:t>народу”Остап</a:t>
            </a:r>
            <a:r>
              <a:rPr lang="uk-UA" sz="2800" dirty="0" smtClean="0"/>
              <a:t> Вишня(</a:t>
            </a:r>
            <a:r>
              <a:rPr lang="uk-UA" sz="2800" dirty="0" err="1" smtClean="0"/>
              <a:t>Павел</a:t>
            </a:r>
            <a:r>
              <a:rPr lang="uk-UA" sz="2800" dirty="0" smtClean="0"/>
              <a:t> Губенко) </a:t>
            </a:r>
            <a:endParaRPr lang="ru-RU" sz="2800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01528" cy="125383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733246"/>
            <a:ext cx="820891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dirty="0" smtClean="0"/>
              <a:t>Перший твір після концтабору — «Зенітка». Другий і останній період творчості був непростим для Вишні. Щоб приховати свою справжню сатиру, він відточує образ героя-оповідача, мудрого, дотепного, занозистого часом, але сумного.</a:t>
            </a:r>
          </a:p>
          <a:p>
            <a:r>
              <a:rPr lang="uk-UA" sz="2600" dirty="0" smtClean="0"/>
              <a:t>Після закінчення Другої світової війни Остап Вишня також став членом редколегії журналу </a:t>
            </a:r>
            <a:r>
              <a:rPr lang="uk-UA" sz="2600" dirty="0" smtClean="0">
                <a:hlinkClick r:id="rId2" tooltip="Перець (журнал)"/>
              </a:rPr>
              <a:t>«Перець»</a:t>
            </a:r>
            <a:r>
              <a:rPr lang="uk-UA" sz="2600" dirty="0" smtClean="0"/>
              <a:t> і активним його співпрацівником. Влада надала Вишні квартиру в будинку письменників </a:t>
            </a:r>
            <a:r>
              <a:rPr lang="uk-UA" sz="2600" dirty="0" err="1" smtClean="0">
                <a:hlinkClick r:id="rId3" tooltip="Роліт"/>
              </a:rPr>
              <a:t>Роліт</a:t>
            </a:r>
            <a:r>
              <a:rPr lang="uk-UA" sz="2600" dirty="0" smtClean="0"/>
              <a:t>, де він мешкав до </a:t>
            </a:r>
            <a:r>
              <a:rPr lang="uk-UA" sz="2600" dirty="0" smtClean="0">
                <a:hlinkClick r:id="rId4" tooltip="1952"/>
              </a:rPr>
              <a:t>1952</a:t>
            </a:r>
            <a:r>
              <a:rPr lang="uk-UA" sz="2600" dirty="0" smtClean="0"/>
              <a:t> року. В </a:t>
            </a:r>
            <a:r>
              <a:rPr lang="uk-UA" sz="2600" dirty="0" smtClean="0">
                <a:hlinkClick r:id="rId5" tooltip="1955"/>
              </a:rPr>
              <a:t>1955</a:t>
            </a:r>
            <a:r>
              <a:rPr lang="uk-UA" sz="2600" dirty="0" smtClean="0"/>
              <a:t> році реабілітований судовими органами СРСР. </a:t>
            </a:r>
          </a:p>
          <a:p>
            <a:r>
              <a:rPr lang="uk-UA" sz="2600" dirty="0" smtClean="0"/>
              <a:t>Помер </a:t>
            </a:r>
            <a:r>
              <a:rPr lang="uk-UA" sz="2600" dirty="0" smtClean="0">
                <a:hlinkClick r:id="rId6" tooltip="28 вересня"/>
              </a:rPr>
              <a:t>28 вересня</a:t>
            </a:r>
            <a:r>
              <a:rPr lang="uk-UA" sz="2600" dirty="0" smtClean="0"/>
              <a:t> </a:t>
            </a:r>
            <a:r>
              <a:rPr lang="uk-UA" sz="2600" dirty="0" smtClean="0">
                <a:hlinkClick r:id="rId7" tooltip="1956"/>
              </a:rPr>
              <a:t>1956</a:t>
            </a:r>
            <a:r>
              <a:rPr lang="uk-UA" sz="2600" dirty="0" smtClean="0"/>
              <a:t> року. Похований на </a:t>
            </a:r>
            <a:r>
              <a:rPr lang="uk-UA" sz="2600" dirty="0" smtClean="0">
                <a:hlinkClick r:id="rId8" tooltip="Байкове кладовище"/>
              </a:rPr>
              <a:t>Байковому кладовищі</a:t>
            </a:r>
            <a:r>
              <a:rPr lang="uk-UA" sz="2600" dirty="0" smtClean="0"/>
              <a:t>.</a:t>
            </a:r>
            <a:endParaRPr lang="uk-UA" sz="2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260648"/>
            <a:ext cx="3450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/>
              <a:t>Повоєнний період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Заголовок 2"/>
          <p:cNvPicPr>
            <a:picLocks noGrp="1" noChangeArrowheads="1"/>
          </p:cNvPicPr>
          <p:nvPr>
            <p:ph type="title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375819" y="5323681"/>
            <a:ext cx="2438400" cy="371475"/>
          </a:xfrm>
        </p:spPr>
      </p:pic>
      <p:pic>
        <p:nvPicPr>
          <p:cNvPr id="22529" name="Содержимое 3" descr="Vishny_Ostap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785938" y="190500"/>
            <a:ext cx="5643562" cy="6524625"/>
          </a:xfrm>
        </p:spPr>
      </p:pic>
    </p:spTree>
  </p:cSld>
  <p:clrMapOvr>
    <a:masterClrMapping/>
  </p:clrMapOvr>
  <p:transition>
    <p:dissolv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8"/>
          <p:cNvSpPr txBox="1">
            <a:spLocks noChangeArrowheads="1"/>
          </p:cNvSpPr>
          <p:nvPr/>
        </p:nvSpPr>
        <p:spPr bwMode="auto">
          <a:xfrm>
            <a:off x="1857375" y="1785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62682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uk-UA" sz="2600" dirty="0" smtClean="0">
                <a:solidFill>
                  <a:schemeClr val="tx1"/>
                </a:solidFill>
                <a:effectLst/>
              </a:rPr>
              <a:t>Справжнє ім'я — Павло Михайлович Губенко. Народився на хуторі </a:t>
            </a:r>
            <a:r>
              <a:rPr lang="uk-UA" sz="2600" dirty="0" err="1" smtClean="0">
                <a:solidFill>
                  <a:schemeClr val="tx1"/>
                </a:solidFill>
                <a:effectLst/>
              </a:rPr>
              <a:t>Чечва</a:t>
            </a:r>
            <a:r>
              <a:rPr lang="uk-UA" sz="2600" dirty="0" smtClean="0">
                <a:solidFill>
                  <a:schemeClr val="tx1"/>
                </a:solidFill>
                <a:effectLst/>
              </a:rPr>
              <a:t> біля містечка Грунь </a:t>
            </a:r>
            <a:r>
              <a:rPr lang="uk-UA" sz="2600" dirty="0" err="1" smtClean="0">
                <a:solidFill>
                  <a:schemeClr val="tx1"/>
                </a:solidFill>
                <a:effectLst/>
              </a:rPr>
              <a:t>Зіньківського</a:t>
            </a:r>
            <a:r>
              <a:rPr lang="uk-UA" sz="2600" dirty="0" smtClean="0">
                <a:solidFill>
                  <a:schemeClr val="tx1"/>
                </a:solidFill>
                <a:effectLst/>
              </a:rPr>
              <a:t> повіту на Полтавщині (нині Охтирський район Сумської області) в багатодітній (17 дітей) селянській сім'ї. Закінчив початкову, потім двокласну школу в Зінькові, згодом продовжив навчання в Київській військово-фельдшерській школі, після закінчення якої (1907) працював фельдшером — спочатку в російській армії, а з часом — у хірургічному відділі лікарні Південно-Західних залізниць.</a:t>
            </a:r>
            <a:endParaRPr lang="uk-UA" sz="26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Заголовок 2"/>
          <p:cNvPicPr>
            <a:picLocks noGrp="1" noChangeArrowheads="1"/>
          </p:cNvPicPr>
          <p:nvPr>
            <p:ph type="title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8013" y="-6350"/>
            <a:ext cx="3462337" cy="512763"/>
          </a:xfrm>
        </p:spPr>
      </p:pic>
      <p:pic>
        <p:nvPicPr>
          <p:cNvPr id="16385" name="Содержимое 4" descr="2008_10_25-02_50_17-pig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475252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uk-UA" sz="2400" dirty="0" smtClean="0"/>
              <a:t>З </a:t>
            </a:r>
            <a:r>
              <a:rPr lang="uk-UA" sz="2400" dirty="0" smtClean="0">
                <a:hlinkClick r:id="rId2" tooltip="1918"/>
              </a:rPr>
              <a:t>1918</a:t>
            </a:r>
            <a:r>
              <a:rPr lang="uk-UA" sz="2400" dirty="0" smtClean="0"/>
              <a:t> — мобілізований до </a:t>
            </a:r>
            <a:r>
              <a:rPr lang="uk-UA" sz="2400" dirty="0" smtClean="0">
                <a:hlinkClick r:id="rId3" tooltip="Армія Української Народної Республіки"/>
              </a:rPr>
              <a:t>Армії УНР</a:t>
            </a:r>
            <a:r>
              <a:rPr lang="uk-UA" sz="2400" dirty="0" smtClean="0"/>
              <a:t> у медичні частини. Зробив швидку кар'єру — у полон до </a:t>
            </a:r>
            <a:r>
              <a:rPr lang="uk-UA" sz="2400" dirty="0" err="1" smtClean="0"/>
              <a:t>леніністів</a:t>
            </a:r>
            <a:r>
              <a:rPr lang="uk-UA" sz="2400" dirty="0" smtClean="0"/>
              <a:t> потрапив </a:t>
            </a:r>
            <a:r>
              <a:rPr lang="uk-UA" sz="2400" dirty="0" smtClean="0">
                <a:hlinkClick r:id="rId4" tooltip="1919"/>
              </a:rPr>
              <a:t>1919</a:t>
            </a:r>
            <a:r>
              <a:rPr lang="uk-UA" sz="2400" dirty="0" smtClean="0"/>
              <a:t> у ранзі начальника медично-санітарного управління </a:t>
            </a:r>
            <a:r>
              <a:rPr lang="uk-UA" sz="2400" dirty="0" smtClean="0">
                <a:hlinkClick r:id="rId5" tooltip="Міністерство шляхів УНР"/>
              </a:rPr>
              <a:t>Міністерства залізниць УНР</a:t>
            </a:r>
            <a:r>
              <a:rPr lang="uk-UA" sz="2400" dirty="0" smtClean="0"/>
              <a:t>. У його розпорядженні були всі залізничні шпиталі, в яких лежали хворі офіцери і вояки </a:t>
            </a:r>
            <a:r>
              <a:rPr lang="uk-UA" sz="2400" dirty="0" smtClean="0">
                <a:hlinkClick r:id="rId6" tooltip="Українська Галицька армія"/>
              </a:rPr>
              <a:t>Української Галицької армії</a:t>
            </a:r>
            <a:r>
              <a:rPr lang="uk-UA" sz="2400" dirty="0" smtClean="0"/>
              <a:t>, </a:t>
            </a:r>
            <a:r>
              <a:rPr lang="uk-UA" sz="2400" dirty="0" smtClean="0">
                <a:hlinkClick r:id="rId7" tooltip="Дієва армія УНР"/>
              </a:rPr>
              <a:t>Дієвої Армії Української Народної Республіки</a:t>
            </a:r>
            <a:r>
              <a:rPr lang="uk-UA" sz="24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1546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860032" y="332656"/>
            <a:ext cx="4088805" cy="6021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268760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uk-UA" sz="2400" dirty="0" smtClean="0"/>
              <a:t>Перший надрукований твір Остапа Вишні — «Демократичні реформи </a:t>
            </a:r>
            <a:r>
              <a:rPr lang="uk-UA" sz="2400" dirty="0" smtClean="0">
                <a:hlinkClick r:id="rId2" tooltip="Денікін Антон Іванович"/>
              </a:rPr>
              <a:t>Денікіна</a:t>
            </a:r>
            <a:r>
              <a:rPr lang="uk-UA" sz="2400" dirty="0" smtClean="0"/>
              <a:t> (Фейлетон. Матеріалом для конституції бути не може).» — побачив світ за підписом «П. </a:t>
            </a:r>
            <a:r>
              <a:rPr lang="uk-UA" sz="2400" dirty="0" err="1" smtClean="0"/>
              <a:t>Грунський</a:t>
            </a:r>
            <a:r>
              <a:rPr lang="uk-UA" sz="2400" dirty="0" smtClean="0"/>
              <a:t>» у </a:t>
            </a:r>
            <a:r>
              <a:rPr lang="uk-UA" sz="2400" dirty="0" smtClean="0">
                <a:hlinkClick r:id="rId3" tooltip="Кам'янець-Подільський"/>
              </a:rPr>
              <a:t>Кам'янці-Подільському</a:t>
            </a:r>
            <a:r>
              <a:rPr lang="uk-UA" sz="2400" dirty="0" smtClean="0"/>
              <a:t> в газеті «Народна воля» </a:t>
            </a:r>
            <a:r>
              <a:rPr lang="uk-UA" sz="2400" dirty="0" smtClean="0">
                <a:hlinkClick r:id="rId4" tooltip="2 листопада"/>
              </a:rPr>
              <a:t>2 листопада</a:t>
            </a:r>
            <a:r>
              <a:rPr lang="uk-UA" sz="2400" dirty="0" smtClean="0"/>
              <a:t> </a:t>
            </a:r>
            <a:r>
              <a:rPr lang="uk-UA" sz="2400" dirty="0" smtClean="0">
                <a:hlinkClick r:id="rId5" tooltip="1919"/>
              </a:rPr>
              <a:t>1919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1392061795_2066313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16216" y="3140968"/>
            <a:ext cx="2232248" cy="3508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80037450_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764704"/>
            <a:ext cx="8563163" cy="561498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35292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uk-UA" sz="2200" dirty="0" smtClean="0"/>
              <a:t>Остап Вишня проводив і велику громадську роботу. Він брав участь у діяльності літературних об'єднань </a:t>
            </a:r>
            <a:r>
              <a:rPr lang="uk-UA" sz="2200" dirty="0" smtClean="0">
                <a:hlinkClick r:id="rId2" tooltip="Плуг (літературна організація)"/>
              </a:rPr>
              <a:t>«Плуг»</a:t>
            </a:r>
            <a:r>
              <a:rPr lang="uk-UA" sz="2200" dirty="0" smtClean="0"/>
              <a:t> і </a:t>
            </a:r>
            <a:r>
              <a:rPr lang="uk-UA" sz="2200" dirty="0" smtClean="0">
                <a:hlinkClick r:id="rId3" tooltip="Гарт (літературна організація)"/>
              </a:rPr>
              <a:t>«Гарт»</a:t>
            </a:r>
            <a:r>
              <a:rPr lang="uk-UA" sz="2200" dirty="0" smtClean="0"/>
              <a:t>, в організації та редагуванні, разом з </a:t>
            </a:r>
            <a:r>
              <a:rPr lang="uk-UA" sz="2200" dirty="0" smtClean="0">
                <a:hlinkClick r:id="rId4" tooltip="Еллан-Блакитний Василь"/>
              </a:rPr>
              <a:t>Е. Блакитним</a:t>
            </a:r>
            <a:r>
              <a:rPr lang="uk-UA" sz="2200" dirty="0" smtClean="0"/>
              <a:t>, перших двох номерів журналу </a:t>
            </a:r>
            <a:r>
              <a:rPr lang="uk-UA" sz="2200" dirty="0" smtClean="0">
                <a:hlinkClick r:id="rId5" tooltip="Червоний Перець"/>
              </a:rPr>
              <a:t>«Червоний Перець»</a:t>
            </a:r>
            <a:r>
              <a:rPr lang="uk-UA" sz="2200" dirty="0" smtClean="0"/>
              <a:t> (</a:t>
            </a:r>
            <a:r>
              <a:rPr lang="uk-UA" sz="2200" dirty="0" smtClean="0">
                <a:hlinkClick r:id="rId6" tooltip="1922"/>
              </a:rPr>
              <a:t>1922</a:t>
            </a:r>
            <a:r>
              <a:rPr lang="uk-UA" sz="2200" dirty="0" smtClean="0"/>
              <a:t>) і продовжив працю в цьому журналі, коли в </a:t>
            </a:r>
            <a:r>
              <a:rPr lang="uk-UA" sz="2200" dirty="0" smtClean="0">
                <a:hlinkClick r:id="rId7" tooltip="1927"/>
              </a:rPr>
              <a:t>1927</a:t>
            </a:r>
            <a:r>
              <a:rPr lang="uk-UA" sz="2200" dirty="0" smtClean="0"/>
              <a:t> р. було поновлено його вихід. Відома робота Остапа Вишні в оргкомітеті Спілки письменників.</a:t>
            </a:r>
            <a:endParaRPr lang="ru-RU" sz="2200" dirty="0"/>
          </a:p>
        </p:txBody>
      </p:sp>
      <p:pic>
        <p:nvPicPr>
          <p:cNvPr id="4" name="Рисунок 3" descr="tem-ov-27112009-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04048" y="2420888"/>
            <a:ext cx="3456384" cy="404396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1906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uk-UA" sz="2400" dirty="0" smtClean="0"/>
              <a:t>З Вишні був бездоганно вірний друг і товариш. Його знайомі оповідають, що він рятував своїх товаришів матеріально і гумором в підвалах ЧК, де він сидів десь із кінця </a:t>
            </a:r>
            <a:r>
              <a:rPr lang="uk-UA" sz="2400" dirty="0" smtClean="0">
                <a:hlinkClick r:id="rId2" tooltip="1919"/>
              </a:rPr>
              <a:t>1919</a:t>
            </a:r>
            <a:r>
              <a:rPr lang="uk-UA" sz="2400" dirty="0" smtClean="0"/>
              <a:t> до весни </a:t>
            </a:r>
            <a:r>
              <a:rPr lang="uk-UA" sz="2400" dirty="0" smtClean="0">
                <a:hlinkClick r:id="rId3" tooltip="1921"/>
              </a:rPr>
              <a:t>1921</a:t>
            </a:r>
            <a:r>
              <a:rPr lang="uk-UA" sz="2400" dirty="0" smtClean="0"/>
              <a:t>; і в тюрмі </a:t>
            </a:r>
            <a:r>
              <a:rPr lang="uk-UA" sz="2400" dirty="0" smtClean="0">
                <a:hlinkClick r:id="rId4" tooltip="НКВС"/>
              </a:rPr>
              <a:t>НКВС</a:t>
            </a:r>
            <a:r>
              <a:rPr lang="uk-UA" sz="2400" dirty="0" smtClean="0"/>
              <a:t> у </a:t>
            </a:r>
            <a:r>
              <a:rPr lang="uk-UA" sz="2400" dirty="0" smtClean="0">
                <a:hlinkClick r:id="rId5" tooltip="Харків"/>
              </a:rPr>
              <a:t>Харкові</a:t>
            </a:r>
            <a:r>
              <a:rPr lang="uk-UA" sz="2400" dirty="0" smtClean="0"/>
              <a:t>, де він сидів з </a:t>
            </a:r>
            <a:r>
              <a:rPr lang="uk-UA" sz="2400" dirty="0" smtClean="0">
                <a:hlinkClick r:id="rId6" tooltip="26 грудня"/>
              </a:rPr>
              <a:t>26 грудня</a:t>
            </a:r>
            <a:r>
              <a:rPr lang="uk-UA" sz="2400" dirty="0" smtClean="0"/>
              <a:t> </a:t>
            </a:r>
            <a:r>
              <a:rPr lang="uk-UA" sz="2400" dirty="0" smtClean="0">
                <a:hlinkClick r:id="rId7" tooltip="1933"/>
              </a:rPr>
              <a:t>1933</a:t>
            </a:r>
            <a:r>
              <a:rPr lang="uk-UA" sz="2400" dirty="0" smtClean="0"/>
              <a:t> до весни </a:t>
            </a:r>
            <a:r>
              <a:rPr lang="uk-UA" sz="2400" dirty="0" smtClean="0">
                <a:hlinkClick r:id="rId8" tooltip="1934"/>
              </a:rPr>
              <a:t>1934</a:t>
            </a:r>
            <a:r>
              <a:rPr lang="uk-UA" sz="2400" dirty="0" smtClean="0"/>
              <a:t>, і в концтаборі на Печорі </a:t>
            </a:r>
            <a:r>
              <a:rPr lang="uk-UA" sz="2400" dirty="0" smtClean="0">
                <a:hlinkClick r:id="rId8" tooltip="1934"/>
              </a:rPr>
              <a:t>1934</a:t>
            </a:r>
            <a:r>
              <a:rPr lang="uk-UA" sz="2400" dirty="0" smtClean="0"/>
              <a:t>–</a:t>
            </a:r>
            <a:r>
              <a:rPr lang="uk-UA" sz="2400" dirty="0" smtClean="0">
                <a:hlinkClick r:id="rId9" tooltip="1943"/>
              </a:rPr>
              <a:t>1943</a:t>
            </a:r>
            <a:r>
              <a:rPr lang="uk-UA" sz="2400" dirty="0" smtClean="0"/>
              <a:t> </a:t>
            </a:r>
            <a:r>
              <a:rPr lang="uk-UA" sz="2400" dirty="0" err="1" smtClean="0"/>
              <a:t>pp</a:t>
            </a:r>
            <a:r>
              <a:rPr lang="uk-UA" sz="2400" dirty="0" smtClean="0"/>
              <a:t>. Коли </a:t>
            </a:r>
            <a:r>
              <a:rPr lang="uk-UA" sz="2400" dirty="0" smtClean="0">
                <a:hlinkClick r:id="rId10" tooltip="1931"/>
              </a:rPr>
              <a:t>1931</a:t>
            </a:r>
            <a:r>
              <a:rPr lang="uk-UA" sz="2400" dirty="0" smtClean="0"/>
              <a:t> був арештований </a:t>
            </a:r>
            <a:r>
              <a:rPr lang="uk-UA" sz="2400" dirty="0" smtClean="0">
                <a:hlinkClick r:id="rId11" tooltip="Рильський Максим Тадейович"/>
              </a:rPr>
              <a:t>Максим Рильський</a:t>
            </a:r>
            <a:r>
              <a:rPr lang="uk-UA" sz="2400" dirty="0" smtClean="0"/>
              <a:t>, з яким Вишня дружив так само міцно, як з </a:t>
            </a:r>
            <a:r>
              <a:rPr lang="uk-UA" sz="2400" dirty="0" smtClean="0">
                <a:hlinkClick r:id="rId12" tooltip="Хвильовий Микола Григорович"/>
              </a:rPr>
              <a:t>Хвильовим</a:t>
            </a:r>
            <a:r>
              <a:rPr lang="uk-UA" sz="2400" dirty="0" smtClean="0"/>
              <a:t>, </a:t>
            </a:r>
            <a:r>
              <a:rPr lang="uk-UA" sz="2400" dirty="0" smtClean="0">
                <a:hlinkClick r:id="rId13" tooltip="Куліш Микола Гурович"/>
              </a:rPr>
              <a:t>Кулішем</a:t>
            </a:r>
            <a:r>
              <a:rPr lang="uk-UA" sz="2400" dirty="0" smtClean="0"/>
              <a:t> і </a:t>
            </a:r>
            <a:r>
              <a:rPr lang="uk-UA" sz="2400" dirty="0" smtClean="0">
                <a:hlinkClick r:id="rId14" tooltip="Олесь Досвітній"/>
              </a:rPr>
              <a:t>Досвітнім</a:t>
            </a:r>
            <a:r>
              <a:rPr lang="uk-UA" sz="2400" dirty="0" smtClean="0"/>
              <a:t>, то Вишня, не боячись накликати на себе гнів </a:t>
            </a:r>
            <a:r>
              <a:rPr lang="uk-UA" sz="2400" dirty="0" smtClean="0">
                <a:hlinkClick r:id="rId4" tooltip="НКВС"/>
              </a:rPr>
              <a:t>НКВС</a:t>
            </a:r>
            <a:r>
              <a:rPr lang="uk-UA" sz="2400" dirty="0" smtClean="0"/>
              <a:t>, кинувся з </a:t>
            </a:r>
            <a:r>
              <a:rPr lang="uk-UA" sz="2400" dirty="0" smtClean="0">
                <a:hlinkClick r:id="rId5" tooltip="Харків"/>
              </a:rPr>
              <a:t>Харкова</a:t>
            </a:r>
            <a:r>
              <a:rPr lang="uk-UA" sz="2400" dirty="0" smtClean="0"/>
              <a:t> до </a:t>
            </a:r>
            <a:r>
              <a:rPr lang="uk-UA" sz="2400" dirty="0" smtClean="0">
                <a:hlinkClick r:id="rId15" tooltip="Київ"/>
              </a:rPr>
              <a:t>Києва</a:t>
            </a:r>
            <a:r>
              <a:rPr lang="uk-UA" sz="2400" dirty="0" smtClean="0"/>
              <a:t> на допомогу </a:t>
            </a:r>
            <a:r>
              <a:rPr lang="uk-UA" sz="2400" dirty="0" err="1" smtClean="0"/>
              <a:t>безрадній</a:t>
            </a:r>
            <a:r>
              <a:rPr lang="uk-UA" sz="2400" dirty="0" smtClean="0"/>
              <a:t> родині поета, а після щасливого звільнення </a:t>
            </a:r>
            <a:r>
              <a:rPr lang="uk-UA" sz="2400" dirty="0" smtClean="0">
                <a:hlinkClick r:id="rId11" tooltip="Рильський Максим Тадейович"/>
              </a:rPr>
              <a:t>Рильського</a:t>
            </a:r>
            <a:r>
              <a:rPr lang="uk-UA" sz="2400" dirty="0" smtClean="0"/>
              <a:t> з тюрми — забрав його до себе в </a:t>
            </a:r>
            <a:r>
              <a:rPr lang="uk-UA" sz="2400" dirty="0" smtClean="0">
                <a:hlinkClick r:id="rId5" tooltip="Харків"/>
              </a:rPr>
              <a:t>Харків</a:t>
            </a:r>
            <a:r>
              <a:rPr lang="uk-UA" sz="2400" dirty="0" smtClean="0"/>
              <a:t> на кілька тижнів у гості.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195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dirty="0" smtClean="0"/>
              <a:t>Остап Вишня </a:t>
            </a:r>
            <a:r>
              <a:rPr lang="uk-UA" sz="3200" dirty="0" err="1" smtClean="0"/>
              <a:t>іМаксим</a:t>
            </a:r>
            <a:r>
              <a:rPr lang="uk-UA" sz="3200" dirty="0" smtClean="0"/>
              <a:t> Рильський на полюванні.</a:t>
            </a:r>
            <a:endParaRPr lang="uk-UA" sz="3200" dirty="0"/>
          </a:p>
        </p:txBody>
      </p:sp>
      <p:pic>
        <p:nvPicPr>
          <p:cNvPr id="21505" name="Содержимое 6" descr="a1e8afd-0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7188" y="785813"/>
            <a:ext cx="8501062" cy="5929312"/>
          </a:xfrm>
        </p:spPr>
      </p:pic>
    </p:spTree>
  </p:cSld>
  <p:clrMapOvr>
    <a:masterClrMapping/>
  </p:clrMapOvr>
  <p:transition>
    <p:dissolve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375</TotalTime>
  <Words>343</Words>
  <Application>Microsoft Office PowerPoint</Application>
  <PresentationFormat>Экран (4:3)</PresentationFormat>
  <Paragraphs>18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Слайд 1</vt:lpstr>
      <vt:lpstr>Справжнє ім'я — Павло Михайлович Губенко. Народився на хуторі Чечва біля містечка Грунь Зіньківського повіту на Полтавщині (нині Охтирський район Сумської області) в багатодітній (17 дітей) селянській сім'ї. Закінчив початкову, потім двокласну школу в Зінькові, згодом продовжив навчання в Київській військово-фельдшерській школі, після закінчення якої (1907) працював фельдшером — спочатку в російській армії, а з часом — у хірургічному відділі лікарні Південно-Західних залізниць.</vt:lpstr>
      <vt:lpstr>Слайд 3</vt:lpstr>
      <vt:lpstr>Слайд 4</vt:lpstr>
      <vt:lpstr>Слайд 5</vt:lpstr>
      <vt:lpstr>Слайд 6</vt:lpstr>
      <vt:lpstr>Слайд 7</vt:lpstr>
      <vt:lpstr>Слайд 8</vt:lpstr>
      <vt:lpstr>Остап Вишня іМаксим Рильський на полюванні.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</dc:creator>
  <cp:lastModifiedBy>Ирина Коваленко</cp:lastModifiedBy>
  <cp:revision>42</cp:revision>
  <dcterms:created xsi:type="dcterms:W3CDTF">2006-12-31T22:28:35Z</dcterms:created>
  <dcterms:modified xsi:type="dcterms:W3CDTF">2014-10-27T18:57:26Z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690963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D5.0.6</vt:lpwstr>
  </property>
</Properties>
</file>