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00FF"/>
    <a:srgbClr val="FF0066"/>
    <a:srgbClr val="0066FF"/>
    <a:srgbClr val="960096"/>
    <a:srgbClr val="860086"/>
    <a:srgbClr val="61226C"/>
    <a:srgbClr val="762983"/>
    <a:srgbClr val="5D28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2/20/2012</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2/20/2012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2/20/2012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2/20/2012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2/20/2012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2/20/2012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2/20/2012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2/20/2012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2/20/2012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2/20/2012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2/20/2012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2/20/2012</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04800"/>
            <a:ext cx="7696200" cy="1447800"/>
          </a:xfrm>
        </p:spPr>
        <p:txBody>
          <a:bodyPr>
            <a:normAutofit fontScale="90000"/>
          </a:bodyPr>
          <a:lstStyle/>
          <a:p>
            <a:pPr algn="ctr"/>
            <a:r>
              <a:rPr lang="en-US" sz="6000" dirty="0" smtClean="0">
                <a:latin typeface="Times New Roman" pitchFamily="18" charset="0"/>
                <a:cs typeface="Times New Roman" pitchFamily="18" charset="0"/>
              </a:rPr>
              <a:t>Top-10</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6000" dirty="0" smtClean="0">
                <a:latin typeface="Monotype Corsiva" pitchFamily="66" charset="0"/>
                <a:cs typeface="Times New Roman" pitchFamily="18" charset="0"/>
              </a:rPr>
              <a:t>The most important inventions </a:t>
            </a:r>
            <a:endParaRPr lang="ru-RU" sz="6000" dirty="0">
              <a:latin typeface="Monotype Corsiva" pitchFamily="66" charset="0"/>
              <a:cs typeface="Times New Roman" pitchFamily="18" charset="0"/>
            </a:endParaRPr>
          </a:p>
        </p:txBody>
      </p:sp>
      <p:pic>
        <p:nvPicPr>
          <p:cNvPr id="7" name="Содержимое 6" descr="different-people-050.jpg"/>
          <p:cNvPicPr>
            <a:picLocks noGrp="1" noChangeAspect="1"/>
          </p:cNvPicPr>
          <p:nvPr>
            <p:ph idx="1"/>
          </p:nvPr>
        </p:nvPicPr>
        <p:blipFill>
          <a:blip r:embed="rId2" cstate="print"/>
          <a:stretch>
            <a:fillRect/>
          </a:stretch>
        </p:blipFill>
        <p:spPr>
          <a:xfrm>
            <a:off x="0" y="1828800"/>
            <a:ext cx="9144000" cy="4653796"/>
          </a:xfrm>
        </p:spPr>
      </p:pic>
      <p:pic>
        <p:nvPicPr>
          <p:cNvPr id="8" name="Рисунок 7" descr="faq_256.png"/>
          <p:cNvPicPr>
            <a:picLocks noChangeAspect="1"/>
          </p:cNvPicPr>
          <p:nvPr/>
        </p:nvPicPr>
        <p:blipFill>
          <a:blip r:embed="rId3" cstate="print"/>
          <a:stretch>
            <a:fillRect/>
          </a:stretch>
        </p:blipFill>
        <p:spPr>
          <a:xfrm>
            <a:off x="3505200" y="3429000"/>
            <a:ext cx="2438400" cy="2438400"/>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enital_warts_medicine.jpg"/>
          <p:cNvPicPr>
            <a:picLocks noChangeAspect="1"/>
          </p:cNvPicPr>
          <p:nvPr/>
        </p:nvPicPr>
        <p:blipFill>
          <a:blip r:embed="rId2" cstate="print"/>
          <a:stretch>
            <a:fillRect/>
          </a:stretch>
        </p:blipFill>
        <p:spPr>
          <a:xfrm>
            <a:off x="0" y="0"/>
            <a:ext cx="9144000" cy="7086600"/>
          </a:xfrm>
          <a:prstGeom prst="rect">
            <a:avLst/>
          </a:prstGeom>
        </p:spPr>
      </p:pic>
      <p:sp>
        <p:nvSpPr>
          <p:cNvPr id="3" name="TextBox 2"/>
          <p:cNvSpPr txBox="1"/>
          <p:nvPr/>
        </p:nvSpPr>
        <p:spPr>
          <a:xfrm rot="712183">
            <a:off x="352723" y="2862426"/>
            <a:ext cx="6323924" cy="1107996"/>
          </a:xfrm>
          <a:prstGeom prst="rect">
            <a:avLst/>
          </a:prstGeom>
          <a:noFill/>
        </p:spPr>
        <p:txBody>
          <a:bodyPr wrap="square" rtlCol="0">
            <a:spAutoFit/>
          </a:bodyPr>
          <a:lstStyle/>
          <a:p>
            <a:r>
              <a:rPr lang="ru-RU" sz="6600" b="1" dirty="0" smtClean="0">
                <a:solidFill>
                  <a:srgbClr val="FF0066"/>
                </a:solidFill>
                <a:latin typeface="Garamond" pitchFamily="18" charset="0"/>
              </a:rPr>
              <a:t>№</a:t>
            </a:r>
            <a:r>
              <a:rPr lang="en-US" sz="6600" b="1" dirty="0" smtClean="0">
                <a:solidFill>
                  <a:srgbClr val="FF0066"/>
                </a:solidFill>
                <a:latin typeface="Garamond" pitchFamily="18" charset="0"/>
              </a:rPr>
              <a:t>9 - Antibiotics</a:t>
            </a:r>
            <a:endParaRPr lang="ru-RU" sz="6600" b="1" dirty="0">
              <a:solidFill>
                <a:srgbClr val="FF0066"/>
              </a:solidFill>
              <a:latin typeface="Garamond" pitchFamily="18" charset="0"/>
            </a:endParaRPr>
          </a:p>
        </p:txBody>
      </p:sp>
      <p:sp>
        <p:nvSpPr>
          <p:cNvPr id="4" name="TextBox 3"/>
          <p:cNvSpPr txBox="1"/>
          <p:nvPr/>
        </p:nvSpPr>
        <p:spPr>
          <a:xfrm>
            <a:off x="4038600" y="304800"/>
            <a:ext cx="5105400" cy="4801314"/>
          </a:xfrm>
          <a:prstGeom prst="rect">
            <a:avLst/>
          </a:prstGeom>
          <a:noFill/>
        </p:spPr>
        <p:txBody>
          <a:bodyPr wrap="square" rtlCol="0">
            <a:spAutoFit/>
          </a:bodyPr>
          <a:lstStyle/>
          <a:p>
            <a:pPr algn="r"/>
            <a:r>
              <a:rPr lang="en-US" dirty="0" smtClean="0">
                <a:solidFill>
                  <a:srgbClr val="FF0066"/>
                </a:solidFill>
                <a:latin typeface="Times New Roman" pitchFamily="18" charset="0"/>
                <a:cs typeface="Times New Roman" pitchFamily="18" charset="0"/>
              </a:rPr>
              <a:t>The </a:t>
            </a:r>
            <a:r>
              <a:rPr lang="en-US" dirty="0" smtClean="0">
                <a:solidFill>
                  <a:srgbClr val="FF0066"/>
                </a:solidFill>
                <a:latin typeface="Times New Roman" pitchFamily="18" charset="0"/>
                <a:cs typeface="Times New Roman" pitchFamily="18" charset="0"/>
              </a:rPr>
              <a:t>first </a:t>
            </a:r>
            <a:r>
              <a:rPr lang="en-US" dirty="0" smtClean="0">
                <a:solidFill>
                  <a:srgbClr val="FF0066"/>
                </a:solidFill>
                <a:latin typeface="Times New Roman" pitchFamily="18" charset="0"/>
                <a:cs typeface="Times New Roman" pitchFamily="18" charset="0"/>
              </a:rPr>
              <a:t>well-known antibiotic appeared in </a:t>
            </a:r>
            <a:r>
              <a:rPr lang="en-US" dirty="0" smtClean="0">
                <a:solidFill>
                  <a:srgbClr val="FF0066"/>
                </a:solidFill>
                <a:latin typeface="Times New Roman" pitchFamily="18" charset="0"/>
                <a:cs typeface="Times New Roman" pitchFamily="18" charset="0"/>
              </a:rPr>
              <a:t>China two and a half thousand years ago. </a:t>
            </a:r>
            <a:r>
              <a:rPr lang="en-US" dirty="0" smtClean="0">
                <a:solidFill>
                  <a:srgbClr val="FF0066"/>
                </a:solidFill>
                <a:latin typeface="Times New Roman" pitchFamily="18" charset="0"/>
                <a:cs typeface="Times New Roman" pitchFamily="18" charset="0"/>
              </a:rPr>
              <a:t>Some </a:t>
            </a:r>
            <a:r>
              <a:rPr lang="en-US" dirty="0" smtClean="0">
                <a:solidFill>
                  <a:srgbClr val="FF0066"/>
                </a:solidFill>
                <a:latin typeface="Times New Roman" pitchFamily="18" charset="0"/>
                <a:cs typeface="Times New Roman" pitchFamily="18" charset="0"/>
              </a:rPr>
              <a:t>micro-organisms during their life secrete substances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that </a:t>
            </a:r>
            <a:r>
              <a:rPr lang="en-US" dirty="0" smtClean="0">
                <a:solidFill>
                  <a:srgbClr val="FF0066"/>
                </a:solidFill>
                <a:latin typeface="Times New Roman" pitchFamily="18" charset="0"/>
                <a:cs typeface="Times New Roman" pitchFamily="18" charset="0"/>
              </a:rPr>
              <a:t>kill other microorganisms. The idea </a:t>
            </a:r>
            <a:r>
              <a:rPr lang="en-US" dirty="0" smtClean="0">
                <a:solidFill>
                  <a:srgbClr val="FF0066"/>
                </a:solidFill>
                <a:latin typeface="Times New Roman" pitchFamily="18" charset="0"/>
                <a:cs typeface="Times New Roman" pitchFamily="18" charset="0"/>
              </a:rPr>
              <a:t>of </a:t>
            </a:r>
          </a:p>
          <a:p>
            <a:pPr algn="r"/>
            <a:r>
              <a:rPr lang="en-US" dirty="0" smtClean="0">
                <a:solidFill>
                  <a:srgbClr val="FF0066"/>
                </a:solidFill>
                <a:latin typeface="Times New Roman" pitchFamily="18" charset="0"/>
                <a:cs typeface="Times New Roman" pitchFamily="18" charset="0"/>
              </a:rPr>
              <a:t>​​using microbes to fight microbes appeared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in </a:t>
            </a:r>
            <a:r>
              <a:rPr lang="en-US" dirty="0" smtClean="0">
                <a:solidFill>
                  <a:srgbClr val="FF0066"/>
                </a:solidFill>
                <a:latin typeface="Times New Roman" pitchFamily="18" charset="0"/>
                <a:cs typeface="Times New Roman" pitchFamily="18" charset="0"/>
              </a:rPr>
              <a:t>the XIX century by Louis Pasteur. </a:t>
            </a:r>
            <a:r>
              <a:rPr lang="en-US" dirty="0" smtClean="0">
                <a:solidFill>
                  <a:srgbClr val="FF0066"/>
                </a:solidFill>
                <a:latin typeface="Times New Roman" pitchFamily="18" charset="0"/>
                <a:cs typeface="Times New Roman" pitchFamily="18" charset="0"/>
              </a:rPr>
              <a:t>After series </a:t>
            </a:r>
          </a:p>
          <a:p>
            <a:pPr algn="r"/>
            <a:r>
              <a:rPr lang="en-US" dirty="0" smtClean="0">
                <a:solidFill>
                  <a:srgbClr val="FF0066"/>
                </a:solidFill>
                <a:latin typeface="Times New Roman" pitchFamily="18" charset="0"/>
                <a:cs typeface="Times New Roman" pitchFamily="18" charset="0"/>
              </a:rPr>
              <a:t>of </a:t>
            </a:r>
            <a:r>
              <a:rPr lang="en-US" dirty="0" smtClean="0">
                <a:solidFill>
                  <a:srgbClr val="FF0066"/>
                </a:solidFill>
                <a:latin typeface="Times New Roman" pitchFamily="18" charset="0"/>
                <a:cs typeface="Times New Roman" pitchFamily="18" charset="0"/>
              </a:rPr>
              <a:t>experiments and discoveries </a:t>
            </a:r>
            <a:r>
              <a:rPr lang="en-US" dirty="0" smtClean="0">
                <a:solidFill>
                  <a:srgbClr val="FF0066"/>
                </a:solidFill>
                <a:latin typeface="Times New Roman" pitchFamily="18" charset="0"/>
                <a:cs typeface="Times New Roman" pitchFamily="18" charset="0"/>
              </a:rPr>
              <a:t>it was </a:t>
            </a:r>
          </a:p>
          <a:p>
            <a:pPr algn="r"/>
            <a:r>
              <a:rPr lang="en-US" dirty="0" smtClean="0">
                <a:solidFill>
                  <a:srgbClr val="FF0066"/>
                </a:solidFill>
                <a:latin typeface="Times New Roman" pitchFamily="18" charset="0"/>
                <a:cs typeface="Times New Roman" pitchFamily="18" charset="0"/>
              </a:rPr>
              <a:t>established penicillin. </a:t>
            </a:r>
            <a:r>
              <a:rPr lang="en-US" dirty="0" smtClean="0">
                <a:solidFill>
                  <a:srgbClr val="FF0066"/>
                </a:solidFill>
                <a:latin typeface="Times New Roman" pitchFamily="18" charset="0"/>
                <a:cs typeface="Times New Roman" pitchFamily="18" charset="0"/>
              </a:rPr>
              <a:t>He was cured of </a:t>
            </a:r>
            <a:r>
              <a:rPr lang="en-US" dirty="0" smtClean="0">
                <a:solidFill>
                  <a:srgbClr val="FF0066"/>
                </a:solidFill>
                <a:latin typeface="Times New Roman" pitchFamily="18" charset="0"/>
                <a:cs typeface="Times New Roman" pitchFamily="18" charset="0"/>
              </a:rPr>
              <a:t>even </a:t>
            </a:r>
          </a:p>
          <a:p>
            <a:pPr algn="r"/>
            <a:r>
              <a:rPr lang="en-US" dirty="0" smtClean="0">
                <a:solidFill>
                  <a:srgbClr val="FF0066"/>
                </a:solidFill>
                <a:latin typeface="Times New Roman" pitchFamily="18" charset="0"/>
                <a:cs typeface="Times New Roman" pitchFamily="18" charset="0"/>
              </a:rPr>
              <a:t>the </a:t>
            </a:r>
            <a:r>
              <a:rPr lang="en-US" dirty="0" smtClean="0">
                <a:solidFill>
                  <a:srgbClr val="FF0066"/>
                </a:solidFill>
                <a:latin typeface="Times New Roman" pitchFamily="18" charset="0"/>
                <a:cs typeface="Times New Roman" pitchFamily="18" charset="0"/>
              </a:rPr>
              <a:t>most severely ill patients with </a:t>
            </a:r>
            <a:r>
              <a:rPr lang="en-US" dirty="0" smtClean="0">
                <a:solidFill>
                  <a:srgbClr val="FF0066"/>
                </a:solidFill>
                <a:latin typeface="Times New Roman" pitchFamily="18" charset="0"/>
                <a:cs typeface="Times New Roman" pitchFamily="18" charset="0"/>
              </a:rPr>
              <a:t>blood </a:t>
            </a:r>
          </a:p>
          <a:p>
            <a:pPr algn="r"/>
            <a:r>
              <a:rPr lang="en-US" dirty="0" smtClean="0">
                <a:solidFill>
                  <a:srgbClr val="FF0066"/>
                </a:solidFill>
                <a:latin typeface="Times New Roman" pitchFamily="18" charset="0"/>
                <a:cs typeface="Times New Roman" pitchFamily="18" charset="0"/>
              </a:rPr>
              <a:t>poisoning or </a:t>
            </a:r>
            <a:r>
              <a:rPr lang="en-US" dirty="0" smtClean="0">
                <a:solidFill>
                  <a:srgbClr val="FF0066"/>
                </a:solidFill>
                <a:latin typeface="Times New Roman" pitchFamily="18" charset="0"/>
                <a:cs typeface="Times New Roman" pitchFamily="18" charset="0"/>
              </a:rPr>
              <a:t>pneumonia. In 1939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work began </a:t>
            </a:r>
            <a:r>
              <a:rPr lang="en-US" dirty="0" smtClean="0">
                <a:solidFill>
                  <a:srgbClr val="FF0066"/>
                </a:solidFill>
                <a:latin typeface="Times New Roman" pitchFamily="18" charset="0"/>
                <a:cs typeface="Times New Roman" pitchFamily="18" charset="0"/>
              </a:rPr>
              <a:t>on removing the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antibiotic from </a:t>
            </a:r>
            <a:r>
              <a:rPr lang="en-US" dirty="0" smtClean="0">
                <a:solidFill>
                  <a:srgbClr val="FF0066"/>
                </a:solidFill>
                <a:latin typeface="Times New Roman" pitchFamily="18" charset="0"/>
                <a:cs typeface="Times New Roman" pitchFamily="18" charset="0"/>
              </a:rPr>
              <a:t>the bacteria </a:t>
            </a:r>
            <a:endParaRPr lang="en-US" dirty="0" smtClean="0">
              <a:solidFill>
                <a:srgbClr val="FF0066"/>
              </a:solidFill>
              <a:latin typeface="Times New Roman" pitchFamily="18" charset="0"/>
              <a:cs typeface="Times New Roman" pitchFamily="18" charset="0"/>
            </a:endParaRPr>
          </a:p>
          <a:p>
            <a:pPr algn="r"/>
            <a:r>
              <a:rPr lang="en-US" dirty="0" err="1" smtClean="0">
                <a:solidFill>
                  <a:srgbClr val="FF0066"/>
                </a:solidFill>
                <a:latin typeface="Times New Roman" pitchFamily="18" charset="0"/>
                <a:cs typeface="Times New Roman" pitchFamily="18" charset="0"/>
              </a:rPr>
              <a:t>streptomitsii</a:t>
            </a:r>
            <a:r>
              <a:rPr lang="en-US" dirty="0" smtClean="0">
                <a:solidFill>
                  <a:srgbClr val="FF0066"/>
                </a:solidFill>
                <a:latin typeface="Times New Roman" pitchFamily="18" charset="0"/>
                <a:cs typeface="Times New Roman" pitchFamily="18" charset="0"/>
              </a:rPr>
              <a:t>. Since then,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antibiotics </a:t>
            </a:r>
            <a:r>
              <a:rPr lang="en-US" dirty="0" smtClean="0">
                <a:solidFill>
                  <a:srgbClr val="FF0066"/>
                </a:solidFill>
                <a:latin typeface="Times New Roman" pitchFamily="18" charset="0"/>
                <a:cs typeface="Times New Roman" pitchFamily="18" charset="0"/>
              </a:rPr>
              <a:t>have been </a:t>
            </a:r>
            <a:endParaRPr lang="en-US" dirty="0" smtClean="0">
              <a:solidFill>
                <a:srgbClr val="FF0066"/>
              </a:solidFill>
              <a:latin typeface="Times New Roman" pitchFamily="18" charset="0"/>
              <a:cs typeface="Times New Roman" pitchFamily="18" charset="0"/>
            </a:endParaRPr>
          </a:p>
          <a:p>
            <a:pPr algn="r"/>
            <a:r>
              <a:rPr lang="en-US" dirty="0" smtClean="0">
                <a:solidFill>
                  <a:srgbClr val="FF0066"/>
                </a:solidFill>
                <a:latin typeface="Times New Roman" pitchFamily="18" charset="0"/>
                <a:cs typeface="Times New Roman" pitchFamily="18" charset="0"/>
              </a:rPr>
              <a:t>withdrawn</a:t>
            </a:r>
            <a:r>
              <a:rPr lang="en-US" dirty="0" smtClean="0">
                <a:solidFill>
                  <a:srgbClr val="FF0066"/>
                </a:solidFill>
                <a:latin typeface="Times New Roman" pitchFamily="18" charset="0"/>
                <a:cs typeface="Times New Roman" pitchFamily="18" charset="0"/>
              </a:rPr>
              <a:t>, </a:t>
            </a:r>
            <a:r>
              <a:rPr lang="en-US" dirty="0" smtClean="0">
                <a:solidFill>
                  <a:srgbClr val="FF0066"/>
                </a:solidFill>
                <a:latin typeface="Times New Roman" pitchFamily="18" charset="0"/>
                <a:cs typeface="Times New Roman" pitchFamily="18" charset="0"/>
              </a:rPr>
              <a:t>such </a:t>
            </a:r>
            <a:r>
              <a:rPr lang="en-US" dirty="0" smtClean="0">
                <a:solidFill>
                  <a:srgbClr val="FF0066"/>
                </a:solidFill>
                <a:latin typeface="Times New Roman" pitchFamily="18" charset="0"/>
                <a:cs typeface="Times New Roman" pitchFamily="18" charset="0"/>
              </a:rPr>
              <a:t>as </a:t>
            </a:r>
            <a:endParaRPr lang="en-US" dirty="0" smtClean="0">
              <a:solidFill>
                <a:srgbClr val="FF0066"/>
              </a:solidFill>
              <a:latin typeface="Times New Roman" pitchFamily="18" charset="0"/>
              <a:cs typeface="Times New Roman" pitchFamily="18" charset="0"/>
            </a:endParaRPr>
          </a:p>
          <a:p>
            <a:pPr algn="r"/>
            <a:r>
              <a:rPr lang="en-US" dirty="0" err="1" smtClean="0">
                <a:solidFill>
                  <a:srgbClr val="FF0066"/>
                </a:solidFill>
                <a:latin typeface="Times New Roman" pitchFamily="18" charset="0"/>
                <a:cs typeface="Times New Roman" pitchFamily="18" charset="0"/>
              </a:rPr>
              <a:t>bacitracin</a:t>
            </a:r>
            <a:r>
              <a:rPr lang="en-US" dirty="0" smtClean="0">
                <a:solidFill>
                  <a:srgbClr val="FF0066"/>
                </a:solidFill>
                <a:latin typeface="Times New Roman" pitchFamily="18" charset="0"/>
                <a:cs typeface="Times New Roman" pitchFamily="18" charset="0"/>
              </a:rPr>
              <a:t>, </a:t>
            </a:r>
            <a:r>
              <a:rPr lang="en-US" dirty="0" err="1" smtClean="0">
                <a:solidFill>
                  <a:srgbClr val="FF0066"/>
                </a:solidFill>
                <a:latin typeface="Times New Roman" pitchFamily="18" charset="0"/>
                <a:cs typeface="Times New Roman" pitchFamily="18" charset="0"/>
              </a:rPr>
              <a:t>polymyxin</a:t>
            </a:r>
            <a:r>
              <a:rPr lang="en-US" dirty="0" smtClean="0">
                <a:solidFill>
                  <a:srgbClr val="FF0066"/>
                </a:solidFill>
                <a:latin typeface="Times New Roman" pitchFamily="18" charset="0"/>
                <a:cs typeface="Times New Roman" pitchFamily="18" charset="0"/>
              </a:rPr>
              <a:t>, </a:t>
            </a:r>
            <a:r>
              <a:rPr lang="en-US" dirty="0" err="1" smtClean="0">
                <a:solidFill>
                  <a:srgbClr val="FF0066"/>
                </a:solidFill>
                <a:latin typeface="Times New Roman" pitchFamily="18" charset="0"/>
                <a:cs typeface="Times New Roman" pitchFamily="18" charset="0"/>
              </a:rPr>
              <a:t>viomitsin</a:t>
            </a:r>
            <a:r>
              <a:rPr lang="en-US" dirty="0" smtClean="0">
                <a:solidFill>
                  <a:srgbClr val="FF0066"/>
                </a:solidFill>
                <a:latin typeface="Times New Roman" pitchFamily="18" charset="0"/>
                <a:cs typeface="Times New Roman" pitchFamily="18" charset="0"/>
              </a:rPr>
              <a:t>, </a:t>
            </a:r>
            <a:endParaRPr lang="en-US" dirty="0" smtClean="0">
              <a:solidFill>
                <a:srgbClr val="FF0066"/>
              </a:solidFill>
              <a:latin typeface="Times New Roman" pitchFamily="18" charset="0"/>
              <a:cs typeface="Times New Roman" pitchFamily="18" charset="0"/>
            </a:endParaRPr>
          </a:p>
          <a:p>
            <a:pPr algn="r"/>
            <a:r>
              <a:rPr lang="en-US" dirty="0" err="1" smtClean="0">
                <a:solidFill>
                  <a:srgbClr val="FF0066"/>
                </a:solidFill>
                <a:latin typeface="Times New Roman" pitchFamily="18" charset="0"/>
                <a:cs typeface="Times New Roman" pitchFamily="18" charset="0"/>
              </a:rPr>
              <a:t>chloramphenicol</a:t>
            </a:r>
            <a:r>
              <a:rPr lang="en-US" dirty="0" smtClean="0">
                <a:solidFill>
                  <a:srgbClr val="FF0066"/>
                </a:solidFill>
                <a:latin typeface="Times New Roman" pitchFamily="18" charset="0"/>
                <a:cs typeface="Times New Roman" pitchFamily="18" charset="0"/>
              </a:rPr>
              <a:t> and </a:t>
            </a:r>
            <a:r>
              <a:rPr lang="en-US" dirty="0" smtClean="0">
                <a:solidFill>
                  <a:srgbClr val="FF0066"/>
                </a:solidFill>
                <a:latin typeface="Times New Roman" pitchFamily="18" charset="0"/>
                <a:cs typeface="Times New Roman" pitchFamily="18" charset="0"/>
              </a:rPr>
              <a:t>tetracycline. </a:t>
            </a:r>
            <a:endParaRPr lang="en-US" dirty="0" smtClean="0">
              <a:solidFill>
                <a:srgbClr val="FF0066"/>
              </a:solidFill>
              <a:latin typeface="Times New Roman" pitchFamily="18" charset="0"/>
              <a:cs typeface="Times New Roman" pitchFamily="18" charset="0"/>
            </a:endParaRPr>
          </a:p>
        </p:txBody>
      </p:sp>
      <p:sp>
        <p:nvSpPr>
          <p:cNvPr id="5" name="TextBox 4"/>
          <p:cNvSpPr txBox="1"/>
          <p:nvPr/>
        </p:nvSpPr>
        <p:spPr>
          <a:xfrm>
            <a:off x="0" y="5750004"/>
            <a:ext cx="6934200" cy="1107996"/>
          </a:xfrm>
          <a:prstGeom prst="rect">
            <a:avLst/>
          </a:prstGeom>
          <a:noFill/>
        </p:spPr>
        <p:txBody>
          <a:bodyPr wrap="square" rtlCol="0">
            <a:spAutoFit/>
          </a:bodyPr>
          <a:lstStyle/>
          <a:p>
            <a:r>
              <a:rPr lang="en-US" sz="2400" b="1" dirty="0" smtClean="0">
                <a:solidFill>
                  <a:srgbClr val="FF0066"/>
                </a:solidFill>
                <a:latin typeface="Garamond" pitchFamily="18" charset="0"/>
              </a:rPr>
              <a:t>Beginning in the seventies of last </a:t>
            </a:r>
            <a:r>
              <a:rPr lang="en-US" sz="2400" b="1" dirty="0" smtClean="0">
                <a:solidFill>
                  <a:srgbClr val="FF0066"/>
                </a:solidFill>
                <a:latin typeface="Garamond" pitchFamily="18" charset="0"/>
              </a:rPr>
              <a:t>century</a:t>
            </a:r>
            <a:r>
              <a:rPr lang="en-US" sz="2400" b="1" dirty="0" smtClean="0">
                <a:solidFill>
                  <a:srgbClr val="FF0066"/>
                </a:solidFill>
                <a:latin typeface="Garamond" pitchFamily="18" charset="0"/>
              </a:rPr>
              <a:t>, almost </a:t>
            </a:r>
            <a:endParaRPr lang="en-US" sz="2400" b="1" dirty="0" smtClean="0">
              <a:solidFill>
                <a:srgbClr val="FF0066"/>
              </a:solidFill>
              <a:latin typeface="Garamond" pitchFamily="18" charset="0"/>
            </a:endParaRPr>
          </a:p>
          <a:p>
            <a:r>
              <a:rPr lang="en-US" sz="2400" b="1" dirty="0" smtClean="0">
                <a:solidFill>
                  <a:srgbClr val="FF0066"/>
                </a:solidFill>
                <a:latin typeface="Garamond" pitchFamily="18" charset="0"/>
              </a:rPr>
              <a:t>all natural antibiotics have </a:t>
            </a:r>
            <a:r>
              <a:rPr lang="en-US" sz="2400" b="1" dirty="0" smtClean="0">
                <a:solidFill>
                  <a:srgbClr val="FF0066"/>
                </a:solidFill>
                <a:latin typeface="Garamond" pitchFamily="18" charset="0"/>
              </a:rPr>
              <a:t>synthetic counterparts.</a:t>
            </a:r>
            <a:endParaRPr lang="ru-RU" sz="2400" b="1" dirty="0" smtClean="0">
              <a:solidFill>
                <a:srgbClr val="FF0066"/>
              </a:solidFill>
              <a:latin typeface="Garamond" pitchFamily="18" charset="0"/>
            </a:endParaRPr>
          </a:p>
          <a:p>
            <a:endParaRPr lang="ru-RU"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rusa.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200293" y="0"/>
            <a:ext cx="3943707" cy="2123658"/>
          </a:xfrm>
          <a:prstGeom prst="rect">
            <a:avLst/>
          </a:prstGeom>
          <a:noFill/>
        </p:spPr>
        <p:txBody>
          <a:bodyPr wrap="none" rtlCol="0">
            <a:spAutoFit/>
          </a:bodyPr>
          <a:lstStyle/>
          <a:p>
            <a:pPr algn="r"/>
            <a:r>
              <a:rPr lang="uk-UA" sz="6600" b="1" dirty="0" smtClean="0">
                <a:solidFill>
                  <a:srgbClr val="000099"/>
                </a:solidFill>
                <a:latin typeface="Garamond" pitchFamily="18" charset="0"/>
              </a:rPr>
              <a:t>№</a:t>
            </a:r>
            <a:r>
              <a:rPr lang="en-US" sz="6600" b="1" dirty="0" smtClean="0">
                <a:solidFill>
                  <a:srgbClr val="000099"/>
                </a:solidFill>
                <a:latin typeface="Garamond" pitchFamily="18" charset="0"/>
              </a:rPr>
              <a:t>10 -Sail </a:t>
            </a:r>
          </a:p>
          <a:p>
            <a:pPr algn="r"/>
            <a:r>
              <a:rPr lang="en-US" sz="6600" b="1" dirty="0" smtClean="0">
                <a:solidFill>
                  <a:srgbClr val="000099"/>
                </a:solidFill>
                <a:latin typeface="Garamond" pitchFamily="18" charset="0"/>
              </a:rPr>
              <a:t>&amp;</a:t>
            </a:r>
            <a:r>
              <a:rPr lang="en-US" sz="6600" b="1" dirty="0" smtClean="0">
                <a:solidFill>
                  <a:srgbClr val="000099"/>
                </a:solidFill>
                <a:latin typeface="Garamond" pitchFamily="18" charset="0"/>
              </a:rPr>
              <a:t> Ship</a:t>
            </a:r>
            <a:endParaRPr lang="ru-RU" sz="6600" b="1" dirty="0">
              <a:solidFill>
                <a:srgbClr val="000099"/>
              </a:solidFill>
              <a:latin typeface="Garamond" pitchFamily="18" charset="0"/>
            </a:endParaRPr>
          </a:p>
        </p:txBody>
      </p:sp>
      <p:sp>
        <p:nvSpPr>
          <p:cNvPr id="4" name="TextBox 3"/>
          <p:cNvSpPr txBox="1"/>
          <p:nvPr/>
        </p:nvSpPr>
        <p:spPr>
          <a:xfrm>
            <a:off x="228600" y="1066800"/>
            <a:ext cx="3962400" cy="5355312"/>
          </a:xfrm>
          <a:prstGeom prst="rect">
            <a:avLst/>
          </a:prstGeom>
          <a:noFill/>
        </p:spPr>
        <p:txBody>
          <a:bodyPr wrap="square" rtlCol="0">
            <a:spAutoFit/>
          </a:bodyPr>
          <a:lstStyle/>
          <a:p>
            <a:r>
              <a:rPr lang="en-US" dirty="0" smtClean="0">
                <a:solidFill>
                  <a:srgbClr val="000099"/>
                </a:solidFill>
                <a:latin typeface="Times New Roman" pitchFamily="18" charset="0"/>
                <a:cs typeface="Times New Roman" pitchFamily="18" charset="0"/>
              </a:rPr>
              <a:t>One of the earliest varieties of Egyptian ships, appeared about 5000 BC, was the bark. Near the necropolis of Saqqara displayed various stages of construction of the ship planking. Later, around 2600 BC, to replace the two-legged mast had to use one leg to this day. The main engine of the ship remained muscular strength paddlers. Egyptians belongs to great improvement of the paddle - the invention of rowlocks. The Phoenicians learned to make from their trunks high quality dugouts, and boldly went on them in the sea, then began to build ships. They also built the first keel boat. All these innovations were the decisive basis for the rapid development of the shipbuilding industry and defined the look of all subsequent ships.</a:t>
            </a:r>
            <a:endParaRPr lang="ru-RU" dirty="0">
              <a:solidFill>
                <a:srgbClr val="000099"/>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Thank You </a:t>
            </a:r>
            <a:r>
              <a:rPr lang="en-US" dirty="0" smtClean="0"/>
              <a:t>F</a:t>
            </a:r>
            <a:r>
              <a:rPr lang="en-US" dirty="0" smtClean="0"/>
              <a:t>or </a:t>
            </a:r>
            <a:r>
              <a:rPr lang="en-US" dirty="0" smtClean="0"/>
              <a:t>A</a:t>
            </a:r>
            <a:r>
              <a:rPr lang="en-US" dirty="0" smtClean="0"/>
              <a:t>ttention!</a:t>
            </a:r>
            <a:endParaRPr lang="ru-RU" dirty="0"/>
          </a:p>
        </p:txBody>
      </p:sp>
      <p:sp>
        <p:nvSpPr>
          <p:cNvPr id="3" name="Текст 2"/>
          <p:cNvSpPr>
            <a:spLocks noGrp="1"/>
          </p:cNvSpPr>
          <p:nvPr>
            <p:ph type="body" idx="1"/>
          </p:nvPr>
        </p:nvSpPr>
        <p:spPr/>
        <p:txBody>
          <a:bodyPr>
            <a:normAutofit/>
          </a:bodyPr>
          <a:lstStyle/>
          <a:p>
            <a:pPr algn="ctr"/>
            <a:r>
              <a:rPr lang="en-US" sz="3600" dirty="0" smtClean="0"/>
              <a:t>Have a nice day =)</a:t>
            </a:r>
            <a:endParaRPr lang="ru-RU" sz="36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re-3312_64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410200" y="0"/>
            <a:ext cx="3733800" cy="1107996"/>
          </a:xfrm>
          <a:prstGeom prst="rect">
            <a:avLst/>
          </a:prstGeom>
          <a:noFill/>
        </p:spPr>
        <p:txBody>
          <a:bodyPr wrap="square" rtlCol="0">
            <a:spAutoFit/>
          </a:bodyPr>
          <a:lstStyle/>
          <a:p>
            <a:r>
              <a:rPr lang="ru-RU" sz="6600" b="1" dirty="0" smtClean="0">
                <a:solidFill>
                  <a:srgbClr val="FF6600"/>
                </a:solidFill>
                <a:latin typeface="Garamond" pitchFamily="18" charset="0"/>
                <a:cs typeface="Times New Roman" pitchFamily="18" charset="0"/>
              </a:rPr>
              <a:t>№</a:t>
            </a:r>
            <a:r>
              <a:rPr lang="en-US" sz="6600" b="1" dirty="0" smtClean="0">
                <a:solidFill>
                  <a:srgbClr val="FF6600"/>
                </a:solidFill>
                <a:latin typeface="Garamond" pitchFamily="18" charset="0"/>
                <a:cs typeface="Times New Roman" pitchFamily="18" charset="0"/>
              </a:rPr>
              <a:t>1 - Fire</a:t>
            </a:r>
            <a:endParaRPr lang="ru-RU" sz="6600" b="1" dirty="0">
              <a:solidFill>
                <a:srgbClr val="FF6600"/>
              </a:solidFill>
              <a:latin typeface="Garamond" pitchFamily="18" charset="0"/>
              <a:cs typeface="Times New Roman" pitchFamily="18" charset="0"/>
            </a:endParaRPr>
          </a:p>
        </p:txBody>
      </p:sp>
      <p:sp>
        <p:nvSpPr>
          <p:cNvPr id="4" name="TextBox 3"/>
          <p:cNvSpPr txBox="1"/>
          <p:nvPr/>
        </p:nvSpPr>
        <p:spPr>
          <a:xfrm>
            <a:off x="4876800" y="838200"/>
            <a:ext cx="4267200" cy="1569660"/>
          </a:xfrm>
          <a:prstGeom prst="rect">
            <a:avLst/>
          </a:prstGeom>
          <a:noFill/>
        </p:spPr>
        <p:txBody>
          <a:bodyPr wrap="square" rtlCol="0">
            <a:spAutoFit/>
          </a:bodyPr>
          <a:lstStyle/>
          <a:p>
            <a:pPr algn="r"/>
            <a:r>
              <a:rPr lang="en-US" sz="2400" dirty="0" smtClean="0">
                <a:solidFill>
                  <a:srgbClr val="FF6600"/>
                </a:solidFill>
                <a:latin typeface="Garamond" pitchFamily="18" charset="0"/>
              </a:rPr>
              <a:t>People soon discovered the useful properties of fire - its ability to illuminate and warm, to improve on plant and animal foods.</a:t>
            </a:r>
            <a:endParaRPr lang="ru-RU" sz="2400" dirty="0">
              <a:solidFill>
                <a:srgbClr val="FF6600"/>
              </a:solidFill>
              <a:latin typeface="Garamond" pitchFamily="18" charset="0"/>
            </a:endParaRPr>
          </a:p>
        </p:txBody>
      </p:sp>
      <p:sp>
        <p:nvSpPr>
          <p:cNvPr id="5" name="TextBox 4"/>
          <p:cNvSpPr txBox="1"/>
          <p:nvPr/>
        </p:nvSpPr>
        <p:spPr>
          <a:xfrm>
            <a:off x="228600" y="0"/>
            <a:ext cx="4419600" cy="3139321"/>
          </a:xfrm>
          <a:prstGeom prst="rect">
            <a:avLst/>
          </a:prstGeom>
          <a:noFill/>
        </p:spPr>
        <p:txBody>
          <a:bodyPr wrap="square" rtlCol="0">
            <a:spAutoFit/>
          </a:bodyPr>
          <a:lstStyle/>
          <a:p>
            <a:r>
              <a:rPr lang="en-US" dirty="0" smtClean="0">
                <a:solidFill>
                  <a:srgbClr val="FF9933"/>
                </a:solidFill>
                <a:latin typeface="Times New Roman" pitchFamily="18" charset="0"/>
                <a:cs typeface="Times New Roman" pitchFamily="18" charset="0"/>
              </a:rPr>
              <a:t>"Wild Fire", which flared up during the forest fires or volcanic eruptions, was terrible, but bringing the fire in the cave man "tamed" him. Since that time the fire was a constant companion of man and the foundation of its economy. In ancient times it was an indispensable source of heat, light, and a means for cooking, hunting weapon.</a:t>
            </a:r>
          </a:p>
          <a:p>
            <a:r>
              <a:rPr lang="en-US" dirty="0" smtClean="0">
                <a:solidFill>
                  <a:srgbClr val="FF9933"/>
                </a:solidFill>
                <a:latin typeface="Times New Roman" pitchFamily="18" charset="0"/>
                <a:cs typeface="Times New Roman" pitchFamily="18" charset="0"/>
              </a:rPr>
              <a:t>However, further gains of culture (ceramics, metallurgy, steel production, steam engines, etc.) must use an integrated fire.</a:t>
            </a:r>
          </a:p>
        </p:txBody>
      </p:sp>
      <p:sp>
        <p:nvSpPr>
          <p:cNvPr id="6" name="TextBox 5"/>
          <p:cNvSpPr txBox="1"/>
          <p:nvPr/>
        </p:nvSpPr>
        <p:spPr>
          <a:xfrm>
            <a:off x="228600" y="2971800"/>
            <a:ext cx="3581400" cy="3970318"/>
          </a:xfrm>
          <a:prstGeom prst="rect">
            <a:avLst/>
          </a:prstGeom>
          <a:noFill/>
        </p:spPr>
        <p:txBody>
          <a:bodyPr wrap="square" rtlCol="0">
            <a:spAutoFit/>
          </a:bodyPr>
          <a:lstStyle/>
          <a:p>
            <a:r>
              <a:rPr lang="en-US" dirty="0" smtClean="0">
                <a:solidFill>
                  <a:srgbClr val="FF9933"/>
                </a:solidFill>
                <a:latin typeface="Times New Roman" pitchFamily="18" charset="0"/>
                <a:cs typeface="Times New Roman" pitchFamily="18" charset="0"/>
              </a:rPr>
              <a:t>Many thousands of people enjoyed the "home fire" kept him from year to year in their caves before they learned how to produce it themselves by friction. Probably, this discovery was an accident, after our ancestors learned how to drill wood. During this operation, the wood is heated, and under favorable conditions, the ignition could occur. Drawing attention to it, people have become widely used for making fire by friction.</a:t>
            </a:r>
          </a:p>
          <a:p>
            <a:endParaRPr lang="ru-RU" dirty="0"/>
          </a:p>
        </p:txBody>
      </p:sp>
      <p:sp>
        <p:nvSpPr>
          <p:cNvPr id="7" name="TextBox 6"/>
          <p:cNvSpPr txBox="1"/>
          <p:nvPr/>
        </p:nvSpPr>
        <p:spPr>
          <a:xfrm>
            <a:off x="0" y="6534834"/>
            <a:ext cx="9296400" cy="369332"/>
          </a:xfrm>
          <a:prstGeom prst="rect">
            <a:avLst/>
          </a:prstGeom>
          <a:noFill/>
        </p:spPr>
        <p:txBody>
          <a:bodyPr wrap="square" rtlCol="0">
            <a:spAutoFit/>
          </a:bodyPr>
          <a:lstStyle/>
          <a:p>
            <a:r>
              <a:rPr lang="en-US" dirty="0" smtClean="0">
                <a:solidFill>
                  <a:srgbClr val="FF9933"/>
                </a:solidFill>
              </a:rPr>
              <a:t>And only then, with the development of mankind are available to other ways to get open fire.</a:t>
            </a:r>
            <a:endParaRPr lang="ru-RU" dirty="0">
              <a:solidFill>
                <a:srgbClr val="FF9933"/>
              </a:solidFill>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wooden-wheel.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1" y="0"/>
            <a:ext cx="9143999" cy="1107996"/>
          </a:xfrm>
          <a:prstGeom prst="rect">
            <a:avLst/>
          </a:prstGeom>
          <a:noFill/>
        </p:spPr>
        <p:txBody>
          <a:bodyPr wrap="square" rtlCol="0">
            <a:spAutoFit/>
          </a:bodyPr>
          <a:lstStyle/>
          <a:p>
            <a:r>
              <a:rPr lang="uk-UA" sz="6600" b="1" dirty="0" smtClean="0">
                <a:solidFill>
                  <a:srgbClr val="FFFF00"/>
                </a:solidFill>
                <a:latin typeface="Garamond" pitchFamily="18" charset="0"/>
              </a:rPr>
              <a:t>№</a:t>
            </a:r>
            <a:r>
              <a:rPr lang="en-US" sz="6600" b="1" dirty="0" smtClean="0">
                <a:solidFill>
                  <a:srgbClr val="FFFF00"/>
                </a:solidFill>
                <a:latin typeface="Garamond" pitchFamily="18" charset="0"/>
              </a:rPr>
              <a:t>2 - Wheel and Wagon</a:t>
            </a:r>
            <a:endParaRPr lang="ru-RU" sz="6600" b="1" dirty="0">
              <a:solidFill>
                <a:srgbClr val="FFFF00"/>
              </a:solidFill>
              <a:latin typeface="Garamond" pitchFamily="18" charset="0"/>
            </a:endParaRPr>
          </a:p>
        </p:txBody>
      </p:sp>
      <p:sp>
        <p:nvSpPr>
          <p:cNvPr id="5" name="TextBox 4"/>
          <p:cNvSpPr txBox="1"/>
          <p:nvPr/>
        </p:nvSpPr>
        <p:spPr>
          <a:xfrm>
            <a:off x="-152400" y="838200"/>
            <a:ext cx="9296400" cy="830997"/>
          </a:xfrm>
          <a:prstGeom prst="rect">
            <a:avLst/>
          </a:prstGeom>
          <a:noFill/>
        </p:spPr>
        <p:txBody>
          <a:bodyPr wrap="square" rtlCol="0">
            <a:spAutoFit/>
          </a:bodyPr>
          <a:lstStyle/>
          <a:p>
            <a:pPr algn="ctr"/>
            <a:r>
              <a:rPr lang="en-US" sz="2400" dirty="0" smtClean="0">
                <a:solidFill>
                  <a:srgbClr val="FFFF00"/>
                </a:solidFill>
                <a:latin typeface="Garamond" pitchFamily="18" charset="0"/>
              </a:rPr>
              <a:t>Perhaps, it is difficult to find another invention, which would give a powerful impetus to the development of technology.</a:t>
            </a:r>
            <a:endParaRPr lang="ru-RU" sz="2400" dirty="0">
              <a:solidFill>
                <a:srgbClr val="FFFF00"/>
              </a:solidFill>
              <a:latin typeface="Garamond" pitchFamily="18" charset="0"/>
            </a:endParaRPr>
          </a:p>
        </p:txBody>
      </p:sp>
      <p:sp>
        <p:nvSpPr>
          <p:cNvPr id="6" name="TextBox 5"/>
          <p:cNvSpPr txBox="1"/>
          <p:nvPr/>
        </p:nvSpPr>
        <p:spPr>
          <a:xfrm>
            <a:off x="0" y="2057400"/>
            <a:ext cx="5410200" cy="2031325"/>
          </a:xfrm>
          <a:prstGeom prst="rect">
            <a:avLst/>
          </a:prstGeom>
          <a:noFill/>
        </p:spPr>
        <p:txBody>
          <a:bodyPr wrap="square" rtlCol="0">
            <a:spAutoFit/>
          </a:bodyPr>
          <a:lstStyle/>
          <a:p>
            <a:r>
              <a:rPr lang="en-US" dirty="0" smtClean="0">
                <a:solidFill>
                  <a:srgbClr val="FFFF00"/>
                </a:solidFill>
                <a:latin typeface="Times New Roman" pitchFamily="18" charset="0"/>
                <a:cs typeface="Times New Roman" pitchFamily="18" charset="0"/>
              </a:rPr>
              <a:t>The prototype was a log-roller, which was at the center thinner than the edges, it was moved under the weight evenly and it does not swing to the side. Later from whole logs were only two rollers at the ends, and between them appeared axis. Then, it was begun to produce separately, and then rigidly fastened together. </a:t>
            </a:r>
          </a:p>
          <a:p>
            <a:r>
              <a:rPr lang="en-US" dirty="0" smtClean="0">
                <a:solidFill>
                  <a:srgbClr val="FFFF00"/>
                </a:solidFill>
                <a:latin typeface="Times New Roman" pitchFamily="18" charset="0"/>
                <a:cs typeface="Times New Roman" pitchFamily="18" charset="0"/>
              </a:rPr>
              <a:t>It was discovered the wheel and the first wagon.</a:t>
            </a:r>
            <a:endParaRPr lang="ru-RU" dirty="0">
              <a:solidFill>
                <a:srgbClr val="FFFF00"/>
              </a:solidFill>
              <a:latin typeface="Times New Roman" pitchFamily="18" charset="0"/>
              <a:cs typeface="Times New Roman" pitchFamily="18" charset="0"/>
            </a:endParaRPr>
          </a:p>
        </p:txBody>
      </p:sp>
      <p:sp>
        <p:nvSpPr>
          <p:cNvPr id="7" name="TextBox 6"/>
          <p:cNvSpPr txBox="1"/>
          <p:nvPr/>
        </p:nvSpPr>
        <p:spPr>
          <a:xfrm>
            <a:off x="3733800" y="4648200"/>
            <a:ext cx="5410200" cy="646331"/>
          </a:xfrm>
          <a:prstGeom prst="rect">
            <a:avLst/>
          </a:prstGeom>
          <a:noFill/>
        </p:spPr>
        <p:txBody>
          <a:bodyPr wrap="square" rtlCol="0">
            <a:spAutoFit/>
          </a:bodyPr>
          <a:lstStyle/>
          <a:p>
            <a:pPr algn="r"/>
            <a:r>
              <a:rPr lang="en-US" dirty="0" smtClean="0">
                <a:solidFill>
                  <a:srgbClr val="FFFF00"/>
                </a:solidFill>
                <a:latin typeface="Times New Roman" pitchFamily="18" charset="0"/>
                <a:cs typeface="Times New Roman" pitchFamily="18" charset="0"/>
              </a:rPr>
              <a:t>In later centuries, many generations of masters have worked on the improvement of this invention. </a:t>
            </a:r>
          </a:p>
        </p:txBody>
      </p:sp>
      <p:sp>
        <p:nvSpPr>
          <p:cNvPr id="9" name="TextBox 8"/>
          <p:cNvSpPr txBox="1"/>
          <p:nvPr/>
        </p:nvSpPr>
        <p:spPr>
          <a:xfrm>
            <a:off x="0" y="5181600"/>
            <a:ext cx="9144000" cy="1477328"/>
          </a:xfrm>
          <a:prstGeom prst="rect">
            <a:avLst/>
          </a:prstGeom>
          <a:noFill/>
        </p:spPr>
        <p:txBody>
          <a:bodyPr wrap="square" rtlCol="0">
            <a:spAutoFit/>
          </a:bodyPr>
          <a:lstStyle/>
          <a:p>
            <a:pPr algn="r"/>
            <a:r>
              <a:rPr lang="en-US" dirty="0" smtClean="0">
                <a:solidFill>
                  <a:srgbClr val="FFFF00"/>
                </a:solidFill>
                <a:latin typeface="Times New Roman" pitchFamily="18" charset="0"/>
                <a:cs typeface="Times New Roman" pitchFamily="18" charset="0"/>
              </a:rPr>
              <a:t>For less friction of the axis wheel greased or steel lubricated with tar. For the sake of reducing the weight of the wheels sawed notches in it, and to strengthen the transverse stiffness of </a:t>
            </a:r>
            <a:r>
              <a:rPr lang="en-US" dirty="0" err="1" smtClean="0">
                <a:solidFill>
                  <a:srgbClr val="FFFF00"/>
                </a:solidFill>
                <a:latin typeface="Times New Roman" pitchFamily="18" charset="0"/>
                <a:cs typeface="Times New Roman" pitchFamily="18" charset="0"/>
              </a:rPr>
              <a:t>scrapie</a:t>
            </a:r>
            <a:r>
              <a:rPr lang="en-US" dirty="0" smtClean="0">
                <a:solidFill>
                  <a:srgbClr val="FFFF00"/>
                </a:solidFill>
                <a:latin typeface="Times New Roman" pitchFamily="18" charset="0"/>
                <a:cs typeface="Times New Roman" pitchFamily="18" charset="0"/>
              </a:rPr>
              <a:t>. After the discovery of metal to produce steel wheel with metal rim and spokes. This could turn the wheel ten times faster and does not afraid of hitting the rocks. Harnessed to a cart-footed horses, a man greatly increased the speed of its movement.</a:t>
            </a:r>
            <a:endParaRPr lang="ru-RU" dirty="0">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Book-and-pen.jpg"/>
          <p:cNvPicPr>
            <a:picLocks noChangeAspect="1"/>
          </p:cNvPicPr>
          <p:nvPr/>
        </p:nvPicPr>
        <p:blipFill>
          <a:blip r:embed="rId2" cstate="print"/>
          <a:stretch>
            <a:fillRect/>
          </a:stretch>
        </p:blipFill>
        <p:spPr>
          <a:xfrm>
            <a:off x="-1" y="0"/>
            <a:ext cx="9200795" cy="6858000"/>
          </a:xfrm>
          <a:prstGeom prst="rect">
            <a:avLst/>
          </a:prstGeom>
        </p:spPr>
      </p:pic>
      <p:sp>
        <p:nvSpPr>
          <p:cNvPr id="4" name="TextBox 3"/>
          <p:cNvSpPr txBox="1"/>
          <p:nvPr/>
        </p:nvSpPr>
        <p:spPr>
          <a:xfrm>
            <a:off x="4267200" y="5750004"/>
            <a:ext cx="5153128" cy="1107996"/>
          </a:xfrm>
          <a:prstGeom prst="rect">
            <a:avLst/>
          </a:prstGeom>
          <a:noFill/>
        </p:spPr>
        <p:txBody>
          <a:bodyPr wrap="square" rtlCol="0">
            <a:spAutoFit/>
          </a:bodyPr>
          <a:lstStyle/>
          <a:p>
            <a:r>
              <a:rPr lang="uk-UA" sz="6600" b="1" dirty="0" smtClean="0">
                <a:latin typeface="Garamond" pitchFamily="18" charset="0"/>
              </a:rPr>
              <a:t>№</a:t>
            </a:r>
            <a:r>
              <a:rPr lang="en-US" sz="6600" b="1" dirty="0" smtClean="0">
                <a:latin typeface="Garamond" pitchFamily="18" charset="0"/>
              </a:rPr>
              <a:t>3 - Writing</a:t>
            </a:r>
            <a:endParaRPr lang="ru-RU" sz="6600" b="1" dirty="0">
              <a:latin typeface="Garamond" pitchFamily="18" charset="0"/>
            </a:endParaRPr>
          </a:p>
        </p:txBody>
      </p:sp>
      <p:sp>
        <p:nvSpPr>
          <p:cNvPr id="5" name="TextBox 4"/>
          <p:cNvSpPr txBox="1"/>
          <p:nvPr/>
        </p:nvSpPr>
        <p:spPr>
          <a:xfrm>
            <a:off x="0" y="0"/>
            <a:ext cx="9372600" cy="4524315"/>
          </a:xfrm>
          <a:prstGeom prst="rect">
            <a:avLst/>
          </a:prstGeom>
          <a:noFill/>
        </p:spPr>
        <p:txBody>
          <a:bodyPr wrap="square" rtlCol="0">
            <a:spAutoFit/>
          </a:bodyPr>
          <a:lstStyle/>
          <a:p>
            <a:r>
              <a:rPr lang="en-US" dirty="0" smtClean="0">
                <a:latin typeface="Times New Roman" pitchFamily="18" charset="0"/>
                <a:cs typeface="Times New Roman" pitchFamily="18" charset="0"/>
              </a:rPr>
              <a:t>The first form of writing in the form of a specially inscribed signs appeared about four thousand years BC However, the writing appeared only after the people invented special graphic characters. The most ancient kind of writing is pictographic. </a:t>
            </a:r>
          </a:p>
          <a:p>
            <a:r>
              <a:rPr lang="en-US" dirty="0" smtClean="0">
                <a:latin typeface="Times New Roman" pitchFamily="18" charset="0"/>
                <a:cs typeface="Times New Roman" pitchFamily="18" charset="0"/>
              </a:rPr>
              <a:t>It is assumed that pictography was widespread among the various </a:t>
            </a:r>
          </a:p>
          <a:p>
            <a:r>
              <a:rPr lang="en-US" dirty="0" smtClean="0">
                <a:latin typeface="Times New Roman" pitchFamily="18" charset="0"/>
                <a:cs typeface="Times New Roman" pitchFamily="18" charset="0"/>
              </a:rPr>
              <a:t>peoples in the final stages of the Stone Age. But at an early stage </a:t>
            </a:r>
          </a:p>
          <a:p>
            <a:r>
              <a:rPr lang="en-US" dirty="0" smtClean="0">
                <a:latin typeface="Times New Roman" pitchFamily="18" charset="0"/>
                <a:cs typeface="Times New Roman" pitchFamily="18" charset="0"/>
              </a:rPr>
              <a:t>in the history of writing the number of icons began to enter </a:t>
            </a:r>
          </a:p>
          <a:p>
            <a:r>
              <a:rPr lang="en-US" dirty="0" smtClean="0">
                <a:latin typeface="Times New Roman" pitchFamily="18" charset="0"/>
                <a:cs typeface="Times New Roman" pitchFamily="18" charset="0"/>
              </a:rPr>
              <a:t>the special conditional icons that represent certain concepts </a:t>
            </a:r>
          </a:p>
          <a:p>
            <a:r>
              <a:rPr lang="en-US" dirty="0" smtClean="0">
                <a:latin typeface="Times New Roman" pitchFamily="18" charset="0"/>
                <a:cs typeface="Times New Roman" pitchFamily="18" charset="0"/>
              </a:rPr>
              <a:t>(such as a sign of the crossed hands symbolized the exchange). </a:t>
            </a:r>
          </a:p>
          <a:p>
            <a:r>
              <a:rPr lang="en-US" dirty="0" smtClean="0">
                <a:latin typeface="Times New Roman" pitchFamily="18" charset="0"/>
                <a:cs typeface="Times New Roman" pitchFamily="18" charset="0"/>
              </a:rPr>
              <a:t>These icons are called ideograms. Everyone who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wanted to </a:t>
            </a:r>
            <a:r>
              <a:rPr lang="en-US" dirty="0" smtClean="0">
                <a:latin typeface="Times New Roman" pitchFamily="18" charset="0"/>
                <a:cs typeface="Times New Roman" pitchFamily="18" charset="0"/>
              </a:rPr>
              <a:t>learn how to write, had to memorize </a:t>
            </a:r>
          </a:p>
          <a:p>
            <a:r>
              <a:rPr lang="en-US" dirty="0" smtClean="0">
                <a:latin typeface="Times New Roman" pitchFamily="18" charset="0"/>
                <a:cs typeface="Times New Roman" pitchFamily="18" charset="0"/>
              </a:rPr>
              <a:t>thousands of icons. Only at the end of </a:t>
            </a:r>
          </a:p>
          <a:p>
            <a:r>
              <a:rPr lang="en-US" dirty="0" smtClean="0">
                <a:latin typeface="Times New Roman" pitchFamily="18" charset="0"/>
                <a:cs typeface="Times New Roman" pitchFamily="18" charset="0"/>
              </a:rPr>
              <a:t>two thousand BC ancient Phoenicians </a:t>
            </a:r>
          </a:p>
          <a:p>
            <a:r>
              <a:rPr lang="en-US" dirty="0" smtClean="0">
                <a:latin typeface="Times New Roman" pitchFamily="18" charset="0"/>
                <a:cs typeface="Times New Roman" pitchFamily="18" charset="0"/>
              </a:rPr>
              <a:t>invented the alphabet letters and </a:t>
            </a:r>
          </a:p>
          <a:p>
            <a:r>
              <a:rPr lang="en-US" dirty="0" smtClean="0">
                <a:latin typeface="Times New Roman" pitchFamily="18" charset="0"/>
                <a:cs typeface="Times New Roman" pitchFamily="18" charset="0"/>
              </a:rPr>
              <a:t>sounds, which consisted of 22 </a:t>
            </a:r>
          </a:p>
          <a:p>
            <a:r>
              <a:rPr lang="en-US" dirty="0" smtClean="0">
                <a:latin typeface="Times New Roman" pitchFamily="18" charset="0"/>
                <a:cs typeface="Times New Roman" pitchFamily="18" charset="0"/>
              </a:rPr>
              <a:t>consonants, each of which </a:t>
            </a:r>
          </a:p>
          <a:p>
            <a:r>
              <a:rPr lang="en-US" dirty="0" smtClean="0">
                <a:latin typeface="Times New Roman" pitchFamily="18" charset="0"/>
                <a:cs typeface="Times New Roman" pitchFamily="18" charset="0"/>
              </a:rPr>
              <a:t>indicates a single sound. </a:t>
            </a:r>
          </a:p>
        </p:txBody>
      </p:sp>
      <p:sp>
        <p:nvSpPr>
          <p:cNvPr id="6" name="TextBox 5"/>
          <p:cNvSpPr txBox="1"/>
          <p:nvPr/>
        </p:nvSpPr>
        <p:spPr>
          <a:xfrm>
            <a:off x="5257800" y="2667000"/>
            <a:ext cx="3886200" cy="3693319"/>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How to say </a:t>
            </a:r>
          </a:p>
          <a:p>
            <a:pPr algn="r"/>
            <a:r>
              <a:rPr lang="en-US" dirty="0" smtClean="0">
                <a:latin typeface="Times New Roman" pitchFamily="18" charset="0"/>
                <a:cs typeface="Times New Roman" pitchFamily="18" charset="0"/>
              </a:rPr>
              <a:t>four-fifths of </a:t>
            </a:r>
          </a:p>
          <a:p>
            <a:pPr algn="r"/>
            <a:r>
              <a:rPr lang="en-US" dirty="0" smtClean="0">
                <a:latin typeface="Times New Roman" pitchFamily="18" charset="0"/>
                <a:cs typeface="Times New Roman" pitchFamily="18" charset="0"/>
              </a:rPr>
              <a:t>all the currently known </a:t>
            </a:r>
          </a:p>
          <a:p>
            <a:pPr algn="r"/>
            <a:r>
              <a:rPr lang="en-US" dirty="0" smtClean="0">
                <a:latin typeface="Times New Roman" pitchFamily="18" charset="0"/>
                <a:cs typeface="Times New Roman" pitchFamily="18" charset="0"/>
              </a:rPr>
              <a:t>from the Phoenician </a:t>
            </a:r>
          </a:p>
          <a:p>
            <a:pPr algn="r"/>
            <a:r>
              <a:rPr lang="en-US" dirty="0" smtClean="0">
                <a:latin typeface="Times New Roman" pitchFamily="18" charset="0"/>
                <a:cs typeface="Times New Roman" pitchFamily="18" charset="0"/>
              </a:rPr>
              <a:t>alphabet emerged. </a:t>
            </a:r>
          </a:p>
          <a:p>
            <a:pPr algn="r"/>
            <a:r>
              <a:rPr lang="en-US" dirty="0" smtClean="0">
                <a:latin typeface="Times New Roman" pitchFamily="18" charset="0"/>
                <a:cs typeface="Times New Roman" pitchFamily="18" charset="0"/>
              </a:rPr>
              <a:t>From the variety of </a:t>
            </a:r>
          </a:p>
          <a:p>
            <a:pPr algn="r"/>
            <a:r>
              <a:rPr lang="en-US" dirty="0" smtClean="0">
                <a:latin typeface="Times New Roman" pitchFamily="18" charset="0"/>
                <a:cs typeface="Times New Roman" pitchFamily="18" charset="0"/>
              </a:rPr>
              <a:t>the Phoenician letters evolved other types of writing. The Greeks have made to the Phoenician alphabet the last major improvement - they are denoted by the letters not only the consonants, but vowels.</a:t>
            </a:r>
          </a:p>
          <a:p>
            <a:pPr algn="r"/>
            <a:endParaRPr lang="ru-RU" dirty="0"/>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48956425_op-vector-preview-1.jpg"/>
          <p:cNvPicPr>
            <a:picLocks noChangeAspect="1"/>
          </p:cNvPicPr>
          <p:nvPr/>
        </p:nvPicPr>
        <p:blipFill>
          <a:blip r:embed="rId2" cstate="print"/>
          <a:stretch>
            <a:fillRect/>
          </a:stretch>
        </p:blipFill>
        <p:spPr>
          <a:xfrm>
            <a:off x="0" y="0"/>
            <a:ext cx="9144000" cy="7162800"/>
          </a:xfrm>
          <a:prstGeom prst="rect">
            <a:avLst/>
          </a:prstGeom>
        </p:spPr>
      </p:pic>
      <p:sp>
        <p:nvSpPr>
          <p:cNvPr id="3" name="TextBox 2"/>
          <p:cNvSpPr txBox="1"/>
          <p:nvPr/>
        </p:nvSpPr>
        <p:spPr>
          <a:xfrm rot="1057674">
            <a:off x="2792839" y="1488769"/>
            <a:ext cx="4672527" cy="4801314"/>
          </a:xfrm>
          <a:prstGeom prst="rect">
            <a:avLst/>
          </a:prstGeom>
          <a:noFill/>
        </p:spPr>
        <p:txBody>
          <a:bodyPr wrap="square" rtlCol="0">
            <a:spAutoFit/>
          </a:bodyPr>
          <a:lstStyle/>
          <a:p>
            <a:pPr algn="just"/>
            <a:r>
              <a:rPr lang="en-US" dirty="0" smtClean="0">
                <a:solidFill>
                  <a:srgbClr val="FF0000"/>
                </a:solidFill>
                <a:latin typeface="Times New Roman" pitchFamily="18" charset="0"/>
                <a:cs typeface="Times New Roman" pitchFamily="18" charset="0"/>
              </a:rPr>
              <a:t>Creators were Chinese. Before the invention of paper in China or written on bamboo tablets, or silk. But silk was always very expensive, and bamboo - a very cumbersome and heavy. In 105, </a:t>
            </a:r>
            <a:r>
              <a:rPr lang="en-US" dirty="0" err="1" smtClean="0">
                <a:solidFill>
                  <a:srgbClr val="FF0000"/>
                </a:solidFill>
                <a:latin typeface="Times New Roman" pitchFamily="18" charset="0"/>
                <a:cs typeface="Times New Roman" pitchFamily="18" charset="0"/>
              </a:rPr>
              <a:t>Cai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Lun</a:t>
            </a:r>
            <a:r>
              <a:rPr lang="en-US" dirty="0" smtClean="0">
                <a:solidFill>
                  <a:srgbClr val="FF0000"/>
                </a:solidFill>
                <a:latin typeface="Times New Roman" pitchFamily="18" charset="0"/>
                <a:cs typeface="Times New Roman" pitchFamily="18" charset="0"/>
              </a:rPr>
              <a:t> had prepared a new type of paper from old fishing nets. Recent experiments have shown that paper can be made from cheap vegetable raw materials: bark, reeds and bamboo. The latter was especially important, because bamboo grows in China in large numbers. From the captured Chinese artisans Arabs themselves have learned to make paper, and for five centuries </a:t>
            </a:r>
          </a:p>
          <a:p>
            <a:pPr algn="just"/>
            <a:r>
              <a:rPr lang="en-US" dirty="0" smtClean="0">
                <a:solidFill>
                  <a:srgbClr val="FF0000"/>
                </a:solidFill>
                <a:latin typeface="Times New Roman" pitchFamily="18" charset="0"/>
                <a:cs typeface="Times New Roman" pitchFamily="18" charset="0"/>
              </a:rPr>
              <a:t>is very profitable to sell it in Europe. The first </a:t>
            </a:r>
          </a:p>
          <a:p>
            <a:pPr algn="just"/>
            <a:r>
              <a:rPr lang="en-US" dirty="0" smtClean="0">
                <a:solidFill>
                  <a:srgbClr val="FF0000"/>
                </a:solidFill>
                <a:latin typeface="Times New Roman" pitchFamily="18" charset="0"/>
                <a:cs typeface="Times New Roman" pitchFamily="18" charset="0"/>
              </a:rPr>
              <a:t>is an art borrowed from the </a:t>
            </a:r>
            <a:r>
              <a:rPr lang="en-US" dirty="0" smtClean="0">
                <a:solidFill>
                  <a:srgbClr val="FF0000"/>
                </a:solidFill>
                <a:latin typeface="Times New Roman" pitchFamily="18" charset="0"/>
                <a:cs typeface="Times New Roman" pitchFamily="18" charset="0"/>
              </a:rPr>
              <a:t>Arabs, the </a:t>
            </a:r>
            <a:r>
              <a:rPr lang="en-US" dirty="0" smtClean="0">
                <a:solidFill>
                  <a:srgbClr val="FF0000"/>
                </a:solidFill>
                <a:latin typeface="Times New Roman" pitchFamily="18" charset="0"/>
                <a:cs typeface="Times New Roman" pitchFamily="18" charset="0"/>
              </a:rPr>
              <a:t>Spaniards. In 1154 - Italy, in the 1228th </a:t>
            </a:r>
          </a:p>
          <a:p>
            <a:pPr algn="just"/>
            <a:r>
              <a:rPr lang="en-US" dirty="0" smtClean="0">
                <a:solidFill>
                  <a:srgbClr val="FF0000"/>
                </a:solidFill>
                <a:latin typeface="Times New Roman" pitchFamily="18" charset="0"/>
                <a:cs typeface="Times New Roman" pitchFamily="18" charset="0"/>
              </a:rPr>
              <a:t>in Germany, in </a:t>
            </a:r>
            <a:r>
              <a:rPr lang="en-US" dirty="0" smtClean="0">
                <a:solidFill>
                  <a:srgbClr val="FF0000"/>
                </a:solidFill>
                <a:latin typeface="Times New Roman" pitchFamily="18" charset="0"/>
                <a:cs typeface="Times New Roman" pitchFamily="18" charset="0"/>
              </a:rPr>
              <a:t>1309th </a:t>
            </a:r>
            <a:r>
              <a:rPr lang="en-US" dirty="0" smtClean="0">
                <a:solidFill>
                  <a:srgbClr val="FF0000"/>
                </a:solidFill>
                <a:latin typeface="Times New Roman" pitchFamily="18" charset="0"/>
                <a:cs typeface="Times New Roman" pitchFamily="18" charset="0"/>
              </a:rPr>
              <a:t>in England.</a:t>
            </a:r>
          </a:p>
        </p:txBody>
      </p:sp>
      <p:sp>
        <p:nvSpPr>
          <p:cNvPr id="4" name="TextBox 3"/>
          <p:cNvSpPr txBox="1"/>
          <p:nvPr/>
        </p:nvSpPr>
        <p:spPr>
          <a:xfrm>
            <a:off x="0" y="-228600"/>
            <a:ext cx="3999428" cy="1107996"/>
          </a:xfrm>
          <a:prstGeom prst="rect">
            <a:avLst/>
          </a:prstGeom>
          <a:noFill/>
        </p:spPr>
        <p:txBody>
          <a:bodyPr wrap="none" rtlCol="0">
            <a:spAutoFit/>
          </a:bodyPr>
          <a:lstStyle/>
          <a:p>
            <a:r>
              <a:rPr lang="ru-RU" sz="6600" dirty="0" smtClean="0">
                <a:solidFill>
                  <a:srgbClr val="FF0000"/>
                </a:solidFill>
                <a:latin typeface="Garamond" pitchFamily="18" charset="0"/>
              </a:rPr>
              <a:t>№</a:t>
            </a:r>
            <a:r>
              <a:rPr lang="en-US" sz="6600" dirty="0" smtClean="0">
                <a:solidFill>
                  <a:srgbClr val="FF0000"/>
                </a:solidFill>
                <a:latin typeface="Garamond" pitchFamily="18" charset="0"/>
              </a:rPr>
              <a:t>4 - Paper</a:t>
            </a:r>
            <a:endParaRPr lang="ru-RU" sz="6600" dirty="0">
              <a:solidFill>
                <a:srgbClr val="FF0000"/>
              </a:solidFill>
              <a:latin typeface="Garamond" pitchFamily="18" charset="0"/>
            </a:endParaRPr>
          </a:p>
        </p:txBody>
      </p:sp>
      <p:sp>
        <p:nvSpPr>
          <p:cNvPr id="5" name="TextBox 4"/>
          <p:cNvSpPr txBox="1"/>
          <p:nvPr/>
        </p:nvSpPr>
        <p:spPr>
          <a:xfrm>
            <a:off x="0" y="685800"/>
            <a:ext cx="3416320" cy="1200329"/>
          </a:xfrm>
          <a:prstGeom prst="rect">
            <a:avLst/>
          </a:prstGeom>
          <a:noFill/>
        </p:spPr>
        <p:txBody>
          <a:bodyPr wrap="none" rtlCol="0">
            <a:spAutoFit/>
          </a:bodyPr>
          <a:lstStyle/>
          <a:p>
            <a:r>
              <a:rPr lang="en-US" sz="2400" dirty="0" smtClean="0">
                <a:solidFill>
                  <a:srgbClr val="FF0000"/>
                </a:solidFill>
                <a:latin typeface="Garamond" pitchFamily="18" charset="0"/>
              </a:rPr>
              <a:t>- Our era can be called the </a:t>
            </a:r>
          </a:p>
          <a:p>
            <a:r>
              <a:rPr lang="en-US" sz="2400" dirty="0" smtClean="0">
                <a:solidFill>
                  <a:srgbClr val="FF0000"/>
                </a:solidFill>
                <a:latin typeface="Garamond" pitchFamily="18" charset="0"/>
              </a:rPr>
              <a:t>"paper era" –(</a:t>
            </a:r>
            <a:r>
              <a:rPr lang="en-US" sz="2400" dirty="0" err="1" smtClean="0">
                <a:solidFill>
                  <a:srgbClr val="FF0000"/>
                </a:solidFill>
                <a:latin typeface="Garamond" pitchFamily="18" charset="0"/>
              </a:rPr>
              <a:t>A.Sima</a:t>
            </a:r>
            <a:r>
              <a:rPr lang="en-US" sz="2400" dirty="0" smtClean="0">
                <a:solidFill>
                  <a:srgbClr val="FF0000"/>
                </a:solidFill>
                <a:latin typeface="Garamond" pitchFamily="18" charset="0"/>
              </a:rPr>
              <a:t>, </a:t>
            </a:r>
          </a:p>
          <a:p>
            <a:r>
              <a:rPr lang="en-US" sz="2400" dirty="0" smtClean="0">
                <a:solidFill>
                  <a:srgbClr val="FF0000"/>
                </a:solidFill>
                <a:latin typeface="Garamond" pitchFamily="18" charset="0"/>
              </a:rPr>
              <a:t>French bibliographer)</a:t>
            </a:r>
            <a:endParaRPr lang="ru-RU" sz="2400" dirty="0">
              <a:solidFill>
                <a:srgbClr val="FF0000"/>
              </a:solidFill>
              <a:latin typeface="Garamond" pitchFamily="18" charset="0"/>
            </a:endParaRP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82932bd3f15.jpg"/>
          <p:cNvPicPr>
            <a:picLocks noChangeAspect="1"/>
          </p:cNvPicPr>
          <p:nvPr/>
        </p:nvPicPr>
        <p:blipFill>
          <a:blip r:embed="rId2" cstate="print"/>
          <a:stretch>
            <a:fillRect/>
          </a:stretch>
        </p:blipFill>
        <p:spPr>
          <a:xfrm>
            <a:off x="0" y="0"/>
            <a:ext cx="9189156" cy="6858000"/>
          </a:xfrm>
          <a:prstGeom prst="rect">
            <a:avLst/>
          </a:prstGeom>
        </p:spPr>
      </p:pic>
      <p:sp>
        <p:nvSpPr>
          <p:cNvPr id="3" name="TextBox 2"/>
          <p:cNvSpPr txBox="1"/>
          <p:nvPr/>
        </p:nvSpPr>
        <p:spPr>
          <a:xfrm>
            <a:off x="3810000" y="3718679"/>
            <a:ext cx="5334000" cy="3139321"/>
          </a:xfrm>
          <a:prstGeom prst="rect">
            <a:avLst/>
          </a:prstGeom>
          <a:noFill/>
        </p:spPr>
        <p:txBody>
          <a:bodyPr wrap="square" rtlCol="0">
            <a:spAutoFit/>
          </a:bodyPr>
          <a:lstStyle/>
          <a:p>
            <a:pPr algn="r"/>
            <a:r>
              <a:rPr lang="ru-RU" sz="6600" b="1" dirty="0" smtClean="0">
                <a:solidFill>
                  <a:srgbClr val="006600"/>
                </a:solidFill>
                <a:latin typeface="Garamond" pitchFamily="18" charset="0"/>
              </a:rPr>
              <a:t>№</a:t>
            </a:r>
            <a:r>
              <a:rPr lang="en-US" sz="6600" b="1" dirty="0" smtClean="0">
                <a:solidFill>
                  <a:srgbClr val="006600"/>
                </a:solidFill>
                <a:latin typeface="Garamond" pitchFamily="18" charset="0"/>
              </a:rPr>
              <a:t>5 </a:t>
            </a:r>
            <a:r>
              <a:rPr lang="en-US" sz="6600" b="1" dirty="0" smtClean="0">
                <a:solidFill>
                  <a:srgbClr val="006600"/>
                </a:solidFill>
                <a:latin typeface="Garamond" pitchFamily="18" charset="0"/>
              </a:rPr>
              <a:t>– </a:t>
            </a:r>
          </a:p>
          <a:p>
            <a:pPr algn="r"/>
            <a:r>
              <a:rPr lang="en-US" sz="6600" b="1" dirty="0" smtClean="0">
                <a:solidFill>
                  <a:srgbClr val="006600"/>
                </a:solidFill>
                <a:latin typeface="Garamond" pitchFamily="18" charset="0"/>
              </a:rPr>
              <a:t>Gunpowder </a:t>
            </a:r>
          </a:p>
          <a:p>
            <a:pPr algn="r"/>
            <a:r>
              <a:rPr lang="en-US" sz="6600" b="1" dirty="0" smtClean="0">
                <a:solidFill>
                  <a:srgbClr val="006600"/>
                </a:solidFill>
                <a:latin typeface="Garamond" pitchFamily="18" charset="0"/>
              </a:rPr>
              <a:t>and </a:t>
            </a:r>
            <a:r>
              <a:rPr lang="en-US" sz="6600" b="1" dirty="0" smtClean="0">
                <a:solidFill>
                  <a:srgbClr val="006600"/>
                </a:solidFill>
                <a:latin typeface="Garamond" pitchFamily="18" charset="0"/>
              </a:rPr>
              <a:t>Firearms</a:t>
            </a:r>
            <a:endParaRPr lang="ru-RU" sz="6600" b="1" dirty="0">
              <a:solidFill>
                <a:srgbClr val="006600"/>
              </a:solidFill>
              <a:latin typeface="Garamond" pitchFamily="18" charset="0"/>
            </a:endParaRPr>
          </a:p>
        </p:txBody>
      </p:sp>
      <p:sp>
        <p:nvSpPr>
          <p:cNvPr id="4" name="TextBox 3"/>
          <p:cNvSpPr txBox="1"/>
          <p:nvPr/>
        </p:nvSpPr>
        <p:spPr>
          <a:xfrm>
            <a:off x="0" y="0"/>
            <a:ext cx="8001000" cy="3970318"/>
          </a:xfrm>
          <a:prstGeom prst="rect">
            <a:avLst/>
          </a:prstGeom>
          <a:noFill/>
        </p:spPr>
        <p:txBody>
          <a:bodyPr wrap="square" rtlCol="0">
            <a:spAutoFit/>
          </a:bodyPr>
          <a:lstStyle/>
          <a:p>
            <a:r>
              <a:rPr lang="en-US" dirty="0" smtClean="0">
                <a:solidFill>
                  <a:srgbClr val="006600"/>
                </a:solidFill>
                <a:latin typeface="Times New Roman" pitchFamily="18" charset="0"/>
                <a:cs typeface="Times New Roman" pitchFamily="18" charset="0"/>
              </a:rPr>
              <a:t>Sun </a:t>
            </a:r>
            <a:r>
              <a:rPr lang="en-US" dirty="0" err="1" smtClean="0">
                <a:solidFill>
                  <a:srgbClr val="006600"/>
                </a:solidFill>
                <a:latin typeface="Times New Roman" pitchFamily="18" charset="0"/>
                <a:cs typeface="Times New Roman" pitchFamily="18" charset="0"/>
              </a:rPr>
              <a:t>Ssu-miao</a:t>
            </a:r>
            <a:r>
              <a:rPr lang="en-US" dirty="0" smtClean="0">
                <a:solidFill>
                  <a:srgbClr val="006600"/>
                </a:solidFill>
                <a:latin typeface="Times New Roman" pitchFamily="18" charset="0"/>
                <a:cs typeface="Times New Roman" pitchFamily="18" charset="0"/>
              </a:rPr>
              <a:t> prepared one of the first samples of gunpowder from sulfur and saltpeter, but without a strong explosive effect. In the future composition of the powder was set in three components: carbon, sulfur and potassium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nitrate</a:t>
            </a:r>
            <a:r>
              <a:rPr lang="en-US" dirty="0" smtClean="0">
                <a:solidFill>
                  <a:srgbClr val="006600"/>
                </a:solidFill>
                <a:latin typeface="Times New Roman" pitchFamily="18" charset="0"/>
                <a:cs typeface="Times New Roman" pitchFamily="18" charset="0"/>
              </a:rPr>
              <a:t>. Only in XII-XIII centuries, the Chinese began to use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a </a:t>
            </a:r>
            <a:r>
              <a:rPr lang="en-US" dirty="0" smtClean="0">
                <a:solidFill>
                  <a:srgbClr val="006600"/>
                </a:solidFill>
                <a:latin typeface="Times New Roman" pitchFamily="18" charset="0"/>
                <a:cs typeface="Times New Roman" pitchFamily="18" charset="0"/>
              </a:rPr>
              <a:t>gun that resembled firearms, but they invented firecrackers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and </a:t>
            </a:r>
            <a:r>
              <a:rPr lang="en-US" dirty="0" smtClean="0">
                <a:solidFill>
                  <a:srgbClr val="006600"/>
                </a:solidFill>
                <a:latin typeface="Times New Roman" pitchFamily="18" charset="0"/>
                <a:cs typeface="Times New Roman" pitchFamily="18" charset="0"/>
              </a:rPr>
              <a:t>rocket. In the first third of the XIII century the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Arabs </a:t>
            </a:r>
            <a:r>
              <a:rPr lang="en-US" dirty="0" smtClean="0">
                <a:solidFill>
                  <a:srgbClr val="006600"/>
                </a:solidFill>
                <a:latin typeface="Times New Roman" pitchFamily="18" charset="0"/>
                <a:cs typeface="Times New Roman" pitchFamily="18" charset="0"/>
              </a:rPr>
              <a:t>have achieved great skill in pyrotechnics,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fireworks </a:t>
            </a:r>
            <a:r>
              <a:rPr lang="en-US" dirty="0" smtClean="0">
                <a:solidFill>
                  <a:srgbClr val="006600"/>
                </a:solidFill>
                <a:latin typeface="Times New Roman" pitchFamily="18" charset="0"/>
                <a:cs typeface="Times New Roman" pitchFamily="18" charset="0"/>
              </a:rPr>
              <a:t>staging of great beauty.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The </a:t>
            </a:r>
            <a:r>
              <a:rPr lang="en-US" dirty="0" smtClean="0">
                <a:solidFill>
                  <a:srgbClr val="006600"/>
                </a:solidFill>
                <a:latin typeface="Times New Roman" pitchFamily="18" charset="0"/>
                <a:cs typeface="Times New Roman" pitchFamily="18" charset="0"/>
              </a:rPr>
              <a:t>monk Berthold Schwartz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thought </a:t>
            </a:r>
            <a:r>
              <a:rPr lang="en-US" dirty="0" smtClean="0">
                <a:solidFill>
                  <a:srgbClr val="006600"/>
                </a:solidFill>
                <a:latin typeface="Times New Roman" pitchFamily="18" charset="0"/>
                <a:cs typeface="Times New Roman" pitchFamily="18" charset="0"/>
              </a:rPr>
              <a:t>of using force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propellant </a:t>
            </a:r>
            <a:r>
              <a:rPr lang="en-US" dirty="0" smtClean="0">
                <a:solidFill>
                  <a:srgbClr val="006600"/>
                </a:solidFill>
                <a:latin typeface="Times New Roman" pitchFamily="18" charset="0"/>
                <a:cs typeface="Times New Roman" pitchFamily="18" charset="0"/>
              </a:rPr>
              <a:t>gases for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throwing </a:t>
            </a:r>
            <a:r>
              <a:rPr lang="en-US" dirty="0" smtClean="0">
                <a:solidFill>
                  <a:srgbClr val="006600"/>
                </a:solidFill>
                <a:latin typeface="Times New Roman" pitchFamily="18" charset="0"/>
                <a:cs typeface="Times New Roman" pitchFamily="18" charset="0"/>
              </a:rPr>
              <a:t>stones - he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made </a:t>
            </a:r>
            <a:r>
              <a:rPr lang="en-US" dirty="0" smtClean="0">
                <a:solidFill>
                  <a:srgbClr val="006600"/>
                </a:solidFill>
                <a:latin typeface="Times New Roman" pitchFamily="18" charset="0"/>
                <a:cs typeface="Times New Roman" pitchFamily="18" charset="0"/>
              </a:rPr>
              <a:t>one of the first </a:t>
            </a:r>
            <a:endParaRPr lang="en-US" dirty="0" smtClean="0">
              <a:solidFill>
                <a:srgbClr val="006600"/>
              </a:solidFill>
              <a:latin typeface="Times New Roman" pitchFamily="18" charset="0"/>
              <a:cs typeface="Times New Roman" pitchFamily="18" charset="0"/>
            </a:endParaRPr>
          </a:p>
          <a:p>
            <a:r>
              <a:rPr lang="en-US" dirty="0" smtClean="0">
                <a:solidFill>
                  <a:srgbClr val="006600"/>
                </a:solidFill>
                <a:latin typeface="Times New Roman" pitchFamily="18" charset="0"/>
                <a:cs typeface="Times New Roman" pitchFamily="18" charset="0"/>
              </a:rPr>
              <a:t>European </a:t>
            </a:r>
            <a:r>
              <a:rPr lang="en-US" dirty="0" smtClean="0">
                <a:solidFill>
                  <a:srgbClr val="006600"/>
                </a:solidFill>
                <a:latin typeface="Times New Roman" pitchFamily="18" charset="0"/>
                <a:cs typeface="Times New Roman" pitchFamily="18" charset="0"/>
              </a:rPr>
              <a:t>guns.</a:t>
            </a:r>
            <a:endParaRPr lang="ru-RU" dirty="0">
              <a:solidFill>
                <a:srgbClr val="006600"/>
              </a:solidFill>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8000_1.jpg"/>
          <p:cNvPicPr>
            <a:picLocks noChangeAspect="1"/>
          </p:cNvPicPr>
          <p:nvPr/>
        </p:nvPicPr>
        <p:blipFill>
          <a:blip r:embed="rId2" cstate="print"/>
          <a:stretch>
            <a:fillRect/>
          </a:stretch>
        </p:blipFill>
        <p:spPr>
          <a:xfrm>
            <a:off x="0" y="0"/>
            <a:ext cx="9157138" cy="6858000"/>
          </a:xfrm>
          <a:prstGeom prst="rect">
            <a:avLst/>
          </a:prstGeom>
        </p:spPr>
      </p:pic>
      <p:sp>
        <p:nvSpPr>
          <p:cNvPr id="3" name="TextBox 2"/>
          <p:cNvSpPr txBox="1"/>
          <p:nvPr/>
        </p:nvSpPr>
        <p:spPr>
          <a:xfrm>
            <a:off x="0" y="152400"/>
            <a:ext cx="9144000" cy="1938992"/>
          </a:xfrm>
          <a:prstGeom prst="rect">
            <a:avLst/>
          </a:prstGeom>
          <a:noFill/>
        </p:spPr>
        <p:txBody>
          <a:bodyPr wrap="square" rtlCol="0">
            <a:spAutoFit/>
          </a:bodyPr>
          <a:lstStyle/>
          <a:p>
            <a:pPr algn="ctr"/>
            <a:r>
              <a:rPr lang="uk-UA" sz="6000" dirty="0" smtClean="0">
                <a:solidFill>
                  <a:schemeClr val="bg1"/>
                </a:solidFill>
                <a:latin typeface="Garamond" pitchFamily="18" charset="0"/>
              </a:rPr>
              <a:t>№</a:t>
            </a:r>
            <a:r>
              <a:rPr lang="en-US" sz="6000" dirty="0" smtClean="0">
                <a:solidFill>
                  <a:schemeClr val="bg1"/>
                </a:solidFill>
                <a:latin typeface="Garamond" pitchFamily="18" charset="0"/>
              </a:rPr>
              <a:t>6 </a:t>
            </a:r>
            <a:r>
              <a:rPr lang="en-US" sz="6000" dirty="0" smtClean="0">
                <a:solidFill>
                  <a:schemeClr val="bg1"/>
                </a:solidFill>
                <a:latin typeface="Garamond" pitchFamily="18" charset="0"/>
              </a:rPr>
              <a:t>-Telegraph, Telephone</a:t>
            </a:r>
            <a:r>
              <a:rPr lang="en-US" sz="6000" dirty="0" smtClean="0">
                <a:solidFill>
                  <a:schemeClr val="bg1"/>
                </a:solidFill>
                <a:latin typeface="Garamond" pitchFamily="18" charset="0"/>
              </a:rPr>
              <a:t>, </a:t>
            </a:r>
            <a:r>
              <a:rPr lang="en-US" sz="6000" dirty="0" smtClean="0">
                <a:solidFill>
                  <a:schemeClr val="bg1"/>
                </a:solidFill>
                <a:latin typeface="Garamond" pitchFamily="18" charset="0"/>
              </a:rPr>
              <a:t>Internet</a:t>
            </a:r>
            <a:r>
              <a:rPr lang="en-US" sz="6000" dirty="0" smtClean="0">
                <a:solidFill>
                  <a:schemeClr val="bg1"/>
                </a:solidFill>
                <a:latin typeface="Garamond" pitchFamily="18" charset="0"/>
              </a:rPr>
              <a:t>, </a:t>
            </a:r>
            <a:r>
              <a:rPr lang="en-US" sz="6000" dirty="0" smtClean="0">
                <a:solidFill>
                  <a:schemeClr val="bg1"/>
                </a:solidFill>
                <a:latin typeface="Garamond" pitchFamily="18" charset="0"/>
              </a:rPr>
              <a:t>Radio and so on...</a:t>
            </a:r>
            <a:endParaRPr lang="ru-RU" sz="6000" dirty="0">
              <a:solidFill>
                <a:schemeClr val="bg1"/>
              </a:solidFill>
              <a:latin typeface="Garamond" pitchFamily="18" charset="0"/>
            </a:endParaRPr>
          </a:p>
        </p:txBody>
      </p:sp>
      <p:sp>
        <p:nvSpPr>
          <p:cNvPr id="4" name="TextBox 3"/>
          <p:cNvSpPr txBox="1"/>
          <p:nvPr/>
        </p:nvSpPr>
        <p:spPr>
          <a:xfrm>
            <a:off x="2133600" y="2286000"/>
            <a:ext cx="5029200" cy="2862322"/>
          </a:xfrm>
          <a:prstGeom prst="rect">
            <a:avLst/>
          </a:prstGeom>
          <a:noFill/>
        </p:spPr>
        <p:txBody>
          <a:bodyPr wrap="square" rtlCol="0">
            <a:spAutoFit/>
          </a:bodyPr>
          <a:lstStyle/>
          <a:p>
            <a:pPr algn="just"/>
            <a:r>
              <a:rPr lang="en-US" dirty="0" smtClean="0">
                <a:solidFill>
                  <a:schemeClr val="bg1"/>
                </a:solidFill>
                <a:latin typeface="Times New Roman" pitchFamily="18" charset="0"/>
                <a:cs typeface="Times New Roman" pitchFamily="18" charset="0"/>
              </a:rPr>
              <a:t>Only in the middle of the XIX century was the creation of the telegraph, the globe has surrounded by telegraph lines. The first experiments on the communicative method of communication, through which one could transfer at any distance live sound of human speech or music in 1837 put an American physicist, Paige, who passed through the sound of an electric current. And later, as a result of a long search for a mobile telephone, television, internet and </a:t>
            </a:r>
            <a:r>
              <a:rPr lang="en-US" dirty="0" smtClean="0">
                <a:solidFill>
                  <a:schemeClr val="bg1"/>
                </a:solidFill>
                <a:latin typeface="Times New Roman" pitchFamily="18" charset="0"/>
                <a:cs typeface="Times New Roman" pitchFamily="18" charset="0"/>
              </a:rPr>
              <a:t>other </a:t>
            </a:r>
            <a:r>
              <a:rPr lang="en-US" dirty="0" smtClean="0">
                <a:solidFill>
                  <a:schemeClr val="bg1"/>
                </a:solidFill>
                <a:latin typeface="Times New Roman" pitchFamily="18" charset="0"/>
                <a:cs typeface="Times New Roman" pitchFamily="18" charset="0"/>
              </a:rPr>
              <a:t>means of communication mankind.</a:t>
            </a:r>
            <a:endParaRPr lang="ru-RU" dirty="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_3_orig.jpg"/>
          <p:cNvPicPr>
            <a:picLocks noChangeAspect="1"/>
          </p:cNvPicPr>
          <p:nvPr/>
        </p:nvPicPr>
        <p:blipFill>
          <a:blip r:embed="rId2" cstate="print"/>
          <a:stretch>
            <a:fillRect/>
          </a:stretch>
        </p:blipFill>
        <p:spPr>
          <a:xfrm>
            <a:off x="-1" y="0"/>
            <a:ext cx="9144001" cy="6858000"/>
          </a:xfrm>
          <a:prstGeom prst="rect">
            <a:avLst/>
          </a:prstGeom>
        </p:spPr>
      </p:pic>
      <p:sp>
        <p:nvSpPr>
          <p:cNvPr id="3" name="TextBox 2"/>
          <p:cNvSpPr txBox="1"/>
          <p:nvPr/>
        </p:nvSpPr>
        <p:spPr>
          <a:xfrm>
            <a:off x="5559364" y="5562600"/>
            <a:ext cx="3584636" cy="1107996"/>
          </a:xfrm>
          <a:prstGeom prst="rect">
            <a:avLst/>
          </a:prstGeom>
          <a:noFill/>
        </p:spPr>
        <p:txBody>
          <a:bodyPr wrap="none" rtlCol="0">
            <a:spAutoFit/>
          </a:bodyPr>
          <a:lstStyle/>
          <a:p>
            <a:r>
              <a:rPr lang="uk-UA" sz="6600" b="1" dirty="0" smtClean="0">
                <a:solidFill>
                  <a:srgbClr val="860086"/>
                </a:solidFill>
                <a:latin typeface="Garamond" pitchFamily="18" charset="0"/>
              </a:rPr>
              <a:t>№</a:t>
            </a:r>
            <a:r>
              <a:rPr lang="en-US" sz="6600" b="1" dirty="0" smtClean="0">
                <a:solidFill>
                  <a:srgbClr val="860086"/>
                </a:solidFill>
                <a:latin typeface="Garamond" pitchFamily="18" charset="0"/>
              </a:rPr>
              <a:t>7 - Car</a:t>
            </a:r>
            <a:endParaRPr lang="ru-RU" sz="6600" b="1" dirty="0">
              <a:solidFill>
                <a:srgbClr val="860086"/>
              </a:solidFill>
              <a:latin typeface="Garamond" pitchFamily="18" charset="0"/>
            </a:endParaRPr>
          </a:p>
        </p:txBody>
      </p:sp>
      <p:sp>
        <p:nvSpPr>
          <p:cNvPr id="4" name="TextBox 3"/>
          <p:cNvSpPr txBox="1"/>
          <p:nvPr/>
        </p:nvSpPr>
        <p:spPr>
          <a:xfrm>
            <a:off x="0" y="0"/>
            <a:ext cx="9144000" cy="2862322"/>
          </a:xfrm>
          <a:prstGeom prst="rect">
            <a:avLst/>
          </a:prstGeom>
          <a:noFill/>
        </p:spPr>
        <p:txBody>
          <a:bodyPr wrap="square" rtlCol="0">
            <a:spAutoFit/>
          </a:bodyPr>
          <a:lstStyle/>
          <a:p>
            <a:r>
              <a:rPr lang="en-US" dirty="0" smtClean="0">
                <a:solidFill>
                  <a:srgbClr val="960096"/>
                </a:solidFill>
                <a:latin typeface="Times New Roman" pitchFamily="18" charset="0"/>
                <a:cs typeface="Times New Roman" pitchFamily="18" charset="0"/>
              </a:rPr>
              <a:t>The immediate predecessor of the petrol car was </a:t>
            </a:r>
            <a:r>
              <a:rPr lang="en-US" dirty="0" err="1" smtClean="0">
                <a:solidFill>
                  <a:srgbClr val="960096"/>
                </a:solidFill>
                <a:latin typeface="Times New Roman" pitchFamily="18" charset="0"/>
                <a:cs typeface="Times New Roman" pitchFamily="18" charset="0"/>
              </a:rPr>
              <a:t>paromobiley</a:t>
            </a:r>
            <a:r>
              <a:rPr lang="en-US" dirty="0" smtClean="0">
                <a:solidFill>
                  <a:srgbClr val="960096"/>
                </a:solidFill>
                <a:latin typeface="Times New Roman" pitchFamily="18" charset="0"/>
                <a:cs typeface="Times New Roman" pitchFamily="18" charset="0"/>
              </a:rPr>
              <a:t>. The first practical effect as vapor car is vapor wagon, built by the Frenchman </a:t>
            </a:r>
            <a:r>
              <a:rPr lang="en-US" dirty="0" err="1" smtClean="0">
                <a:solidFill>
                  <a:srgbClr val="960096"/>
                </a:solidFill>
                <a:latin typeface="Times New Roman" pitchFamily="18" charset="0"/>
                <a:cs typeface="Times New Roman" pitchFamily="18" charset="0"/>
              </a:rPr>
              <a:t>Cugnot</a:t>
            </a:r>
            <a:r>
              <a:rPr lang="en-US" dirty="0" smtClean="0">
                <a:solidFill>
                  <a:srgbClr val="960096"/>
                </a:solidFill>
                <a:latin typeface="Times New Roman" pitchFamily="18" charset="0"/>
                <a:cs typeface="Times New Roman" pitchFamily="18" charset="0"/>
              </a:rPr>
              <a:t> in </a:t>
            </a:r>
            <a:r>
              <a:rPr lang="en-US" dirty="0" smtClean="0">
                <a:solidFill>
                  <a:srgbClr val="960096"/>
                </a:solidFill>
                <a:latin typeface="Times New Roman" pitchFamily="18" charset="0"/>
                <a:cs typeface="Times New Roman" pitchFamily="18" charset="0"/>
              </a:rPr>
              <a:t>1769. In </a:t>
            </a:r>
            <a:r>
              <a:rPr lang="en-US" dirty="0" smtClean="0">
                <a:solidFill>
                  <a:srgbClr val="960096"/>
                </a:solidFill>
                <a:latin typeface="Times New Roman" pitchFamily="18" charset="0"/>
                <a:cs typeface="Times New Roman" pitchFamily="18" charset="0"/>
              </a:rPr>
              <a:t>1803 </a:t>
            </a:r>
            <a:r>
              <a:rPr lang="en-US" dirty="0" err="1" smtClean="0">
                <a:solidFill>
                  <a:srgbClr val="960096"/>
                </a:solidFill>
                <a:latin typeface="Times New Roman" pitchFamily="18" charset="0"/>
                <a:cs typeface="Times New Roman" pitchFamily="18" charset="0"/>
              </a:rPr>
              <a:t>Trivaytik</a:t>
            </a:r>
            <a:r>
              <a:rPr lang="en-US" dirty="0" smtClean="0">
                <a:solidFill>
                  <a:srgbClr val="960096"/>
                </a:solidFill>
                <a:latin typeface="Times New Roman" pitchFamily="18" charset="0"/>
                <a:cs typeface="Times New Roman" pitchFamily="18" charset="0"/>
              </a:rPr>
              <a:t> built the first steam car in the UK. The car appeared only after the creation of a compact and economical internal combustion engine. The first car with a gasoline engine built in 1864 by the Austrian inventor Siegfried Marcus. Eventually he managed to build a two-stroke gasoline engine with electric ignition, which he set at the ordinary wagon. In 1875, Marcus has created a better car.</a:t>
            </a:r>
          </a:p>
          <a:p>
            <a:r>
              <a:rPr lang="en-US" dirty="0" smtClean="0">
                <a:solidFill>
                  <a:srgbClr val="960096"/>
                </a:solidFill>
                <a:latin typeface="Times New Roman" pitchFamily="18" charset="0"/>
                <a:cs typeface="Times New Roman" pitchFamily="18" charset="0"/>
              </a:rPr>
              <a:t>Official thank the inventors car are owned by two German engineers - Daimler </a:t>
            </a:r>
            <a:r>
              <a:rPr lang="en-US" dirty="0" smtClean="0">
                <a:solidFill>
                  <a:srgbClr val="960096"/>
                </a:solidFill>
                <a:latin typeface="Times New Roman" pitchFamily="18" charset="0"/>
                <a:cs typeface="Times New Roman" pitchFamily="18" charset="0"/>
              </a:rPr>
              <a:t>and Benz. </a:t>
            </a:r>
            <a:r>
              <a:rPr lang="en-US" dirty="0" smtClean="0">
                <a:solidFill>
                  <a:srgbClr val="960096"/>
                </a:solidFill>
                <a:latin typeface="Times New Roman" pitchFamily="18" charset="0"/>
                <a:cs typeface="Times New Roman" pitchFamily="18" charset="0"/>
              </a:rPr>
              <a:t>Benz designed a two-stroke </a:t>
            </a:r>
            <a:r>
              <a:rPr lang="en-US" dirty="0" smtClean="0">
                <a:solidFill>
                  <a:srgbClr val="960096"/>
                </a:solidFill>
                <a:latin typeface="Times New Roman" pitchFamily="18" charset="0"/>
                <a:cs typeface="Times New Roman" pitchFamily="18" charset="0"/>
              </a:rPr>
              <a:t>gas 			engines</a:t>
            </a:r>
            <a:r>
              <a:rPr lang="en-US" dirty="0" smtClean="0">
                <a:solidFill>
                  <a:srgbClr val="960096"/>
                </a:solidFill>
                <a:latin typeface="Times New Roman" pitchFamily="18" charset="0"/>
                <a:cs typeface="Times New Roman" pitchFamily="18" charset="0"/>
              </a:rPr>
              <a:t>, four-stroke engines - Otto, but to create a self-propelled with a </a:t>
            </a:r>
            <a:r>
              <a:rPr lang="en-US" dirty="0" smtClean="0">
                <a:solidFill>
                  <a:srgbClr val="960096"/>
                </a:solidFill>
                <a:latin typeface="Times New Roman" pitchFamily="18" charset="0"/>
                <a:cs typeface="Times New Roman" pitchFamily="18" charset="0"/>
              </a:rPr>
              <a:t>				  crew </a:t>
            </a:r>
            <a:r>
              <a:rPr lang="en-US" dirty="0" smtClean="0">
                <a:solidFill>
                  <a:srgbClr val="960096"/>
                </a:solidFill>
                <a:latin typeface="Times New Roman" pitchFamily="18" charset="0"/>
                <a:cs typeface="Times New Roman" pitchFamily="18" charset="0"/>
              </a:rPr>
              <a:t>of an internal combustion </a:t>
            </a:r>
            <a:r>
              <a:rPr lang="en-US" dirty="0" smtClean="0">
                <a:solidFill>
                  <a:srgbClr val="960096"/>
                </a:solidFill>
                <a:latin typeface="Times New Roman" pitchFamily="18" charset="0"/>
                <a:cs typeface="Times New Roman" pitchFamily="18" charset="0"/>
              </a:rPr>
              <a:t>							engine </a:t>
            </a:r>
            <a:r>
              <a:rPr lang="en-US" dirty="0" smtClean="0">
                <a:solidFill>
                  <a:srgbClr val="960096"/>
                </a:solidFill>
                <a:latin typeface="Times New Roman" pitchFamily="18" charset="0"/>
                <a:cs typeface="Times New Roman" pitchFamily="18" charset="0"/>
              </a:rPr>
              <a:t>is not enough</a:t>
            </a:r>
            <a:r>
              <a:rPr lang="en-US" dirty="0" smtClean="0">
                <a:solidFill>
                  <a:srgbClr val="960096"/>
                </a:solidFill>
                <a:latin typeface="Times New Roman" pitchFamily="18" charset="0"/>
                <a:cs typeface="Times New Roman" pitchFamily="18" charset="0"/>
              </a:rPr>
              <a:t>.</a:t>
            </a:r>
            <a:endParaRPr lang="en-US" dirty="0" smtClean="0">
              <a:solidFill>
                <a:srgbClr val="960096"/>
              </a:solidFill>
              <a:latin typeface="Times New Roman" pitchFamily="18" charset="0"/>
              <a:cs typeface="Times New Roman" pitchFamily="18" charset="0"/>
            </a:endParaRPr>
          </a:p>
        </p:txBody>
      </p:sp>
      <p:sp>
        <p:nvSpPr>
          <p:cNvPr id="5" name="TextBox 4"/>
          <p:cNvSpPr txBox="1"/>
          <p:nvPr/>
        </p:nvSpPr>
        <p:spPr>
          <a:xfrm>
            <a:off x="0" y="5657671"/>
            <a:ext cx="5943600" cy="1477328"/>
          </a:xfrm>
          <a:prstGeom prst="rect">
            <a:avLst/>
          </a:prstGeom>
          <a:noFill/>
        </p:spPr>
        <p:txBody>
          <a:bodyPr wrap="square" rtlCol="0">
            <a:spAutoFit/>
          </a:bodyPr>
          <a:lstStyle/>
          <a:p>
            <a:r>
              <a:rPr lang="en-US" sz="2400" b="1" dirty="0" smtClean="0">
                <a:solidFill>
                  <a:srgbClr val="960096"/>
                </a:solidFill>
                <a:latin typeface="Garamond" pitchFamily="18" charset="0"/>
                <a:cs typeface="Times New Roman" pitchFamily="18" charset="0"/>
              </a:rPr>
              <a:t>Cars quickly improved and at the </a:t>
            </a:r>
            <a:endParaRPr lang="en-US" sz="2400" b="1" dirty="0" smtClean="0">
              <a:solidFill>
                <a:srgbClr val="960096"/>
              </a:solidFill>
              <a:latin typeface="Garamond" pitchFamily="18" charset="0"/>
              <a:cs typeface="Times New Roman" pitchFamily="18" charset="0"/>
            </a:endParaRPr>
          </a:p>
          <a:p>
            <a:r>
              <a:rPr lang="en-US" sz="2400" b="1" dirty="0" smtClean="0">
                <a:solidFill>
                  <a:srgbClr val="960096"/>
                </a:solidFill>
                <a:latin typeface="Garamond" pitchFamily="18" charset="0"/>
                <a:cs typeface="Times New Roman" pitchFamily="18" charset="0"/>
              </a:rPr>
              <a:t>beginning </a:t>
            </a:r>
            <a:r>
              <a:rPr lang="en-US" sz="2400" b="1" dirty="0" smtClean="0">
                <a:solidFill>
                  <a:srgbClr val="960096"/>
                </a:solidFill>
                <a:latin typeface="Garamond" pitchFamily="18" charset="0"/>
                <a:cs typeface="Times New Roman" pitchFamily="18" charset="0"/>
              </a:rPr>
              <a:t>of the XX century it was in its </a:t>
            </a:r>
            <a:endParaRPr lang="en-US" sz="2400" b="1" dirty="0" smtClean="0">
              <a:solidFill>
                <a:srgbClr val="960096"/>
              </a:solidFill>
              <a:latin typeface="Garamond" pitchFamily="18" charset="0"/>
              <a:cs typeface="Times New Roman" pitchFamily="18" charset="0"/>
            </a:endParaRPr>
          </a:p>
          <a:p>
            <a:r>
              <a:rPr lang="en-US" sz="2400" b="1" dirty="0" smtClean="0">
                <a:solidFill>
                  <a:srgbClr val="960096"/>
                </a:solidFill>
                <a:latin typeface="Garamond" pitchFamily="18" charset="0"/>
                <a:cs typeface="Times New Roman" pitchFamily="18" charset="0"/>
              </a:rPr>
              <a:t>main </a:t>
            </a:r>
            <a:r>
              <a:rPr lang="en-US" sz="2400" b="1" dirty="0" smtClean="0">
                <a:solidFill>
                  <a:srgbClr val="960096"/>
                </a:solidFill>
                <a:latin typeface="Garamond" pitchFamily="18" charset="0"/>
                <a:cs typeface="Times New Roman" pitchFamily="18" charset="0"/>
              </a:rPr>
              <a:t>features is identical to the modern car</a:t>
            </a:r>
            <a:r>
              <a:rPr lang="en-US" sz="2400" dirty="0" smtClean="0">
                <a:solidFill>
                  <a:srgbClr val="960096"/>
                </a:solidFill>
                <a:latin typeface="Garamond" pitchFamily="18" charset="0"/>
                <a:cs typeface="Times New Roman" pitchFamily="18" charset="0"/>
              </a:rPr>
              <a:t>.</a:t>
            </a:r>
            <a:endParaRPr lang="ru-RU" sz="2400" dirty="0" smtClean="0">
              <a:solidFill>
                <a:srgbClr val="960096"/>
              </a:solidFill>
              <a:latin typeface="Garamond" pitchFamily="18" charset="0"/>
              <a:cs typeface="Times New Roman" pitchFamily="18" charset="0"/>
            </a:endParaRPr>
          </a:p>
          <a:p>
            <a:endParaRPr lang="ru-RU"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ампочка.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0"/>
            <a:ext cx="6115777" cy="1107996"/>
          </a:xfrm>
          <a:prstGeom prst="rect">
            <a:avLst/>
          </a:prstGeom>
          <a:noFill/>
        </p:spPr>
        <p:txBody>
          <a:bodyPr wrap="none" rtlCol="0">
            <a:spAutoFit/>
          </a:bodyPr>
          <a:lstStyle/>
          <a:p>
            <a:r>
              <a:rPr lang="uk-UA" sz="6600" b="1" dirty="0" smtClean="0">
                <a:solidFill>
                  <a:srgbClr val="0066FF"/>
                </a:solidFill>
                <a:latin typeface="Garamond" pitchFamily="18" charset="0"/>
              </a:rPr>
              <a:t>№</a:t>
            </a:r>
            <a:r>
              <a:rPr lang="en-US" sz="6600" b="1" dirty="0" smtClean="0">
                <a:solidFill>
                  <a:srgbClr val="0066FF"/>
                </a:solidFill>
                <a:latin typeface="Garamond" pitchFamily="18" charset="0"/>
              </a:rPr>
              <a:t>8 - L</a:t>
            </a:r>
            <a:r>
              <a:rPr lang="en-US" sz="6600" b="1" dirty="0" smtClean="0">
                <a:solidFill>
                  <a:srgbClr val="0066FF"/>
                </a:solidFill>
                <a:latin typeface="Garamond" pitchFamily="18" charset="0"/>
              </a:rPr>
              <a:t>ight </a:t>
            </a:r>
            <a:r>
              <a:rPr lang="en-US" sz="6600" b="1" dirty="0" smtClean="0">
                <a:solidFill>
                  <a:srgbClr val="0066FF"/>
                </a:solidFill>
                <a:latin typeface="Garamond" pitchFamily="18" charset="0"/>
              </a:rPr>
              <a:t>bulb</a:t>
            </a:r>
            <a:endParaRPr lang="ru-RU" sz="6600" b="1" dirty="0">
              <a:solidFill>
                <a:srgbClr val="0066FF"/>
              </a:solidFill>
              <a:latin typeface="Garamond" pitchFamily="18" charset="0"/>
            </a:endParaRPr>
          </a:p>
        </p:txBody>
      </p:sp>
      <p:sp>
        <p:nvSpPr>
          <p:cNvPr id="5" name="TextBox 4"/>
          <p:cNvSpPr txBox="1"/>
          <p:nvPr/>
        </p:nvSpPr>
        <p:spPr>
          <a:xfrm>
            <a:off x="1" y="2610683"/>
            <a:ext cx="9144000" cy="4247317"/>
          </a:xfrm>
          <a:prstGeom prst="rect">
            <a:avLst/>
          </a:prstGeom>
          <a:noFill/>
        </p:spPr>
        <p:txBody>
          <a:bodyPr wrap="square" rtlCol="0">
            <a:spAutoFit/>
          </a:bodyPr>
          <a:lstStyle/>
          <a:p>
            <a:pPr algn="r"/>
            <a:r>
              <a:rPr lang="en-US" dirty="0" smtClean="0">
                <a:solidFill>
                  <a:srgbClr val="0066FF"/>
                </a:solidFill>
              </a:rPr>
              <a:t>In the XIX </a:t>
            </a:r>
            <a:endParaRPr lang="en-US" dirty="0" smtClean="0">
              <a:solidFill>
                <a:srgbClr val="0066FF"/>
              </a:solidFill>
            </a:endParaRPr>
          </a:p>
          <a:p>
            <a:pPr algn="r"/>
            <a:r>
              <a:rPr lang="en-US" dirty="0" smtClean="0">
                <a:solidFill>
                  <a:srgbClr val="0066FF"/>
                </a:solidFill>
              </a:rPr>
              <a:t>century</a:t>
            </a:r>
            <a:r>
              <a:rPr lang="en-US" dirty="0" smtClean="0">
                <a:solidFill>
                  <a:srgbClr val="0066FF"/>
                </a:solidFill>
              </a:rPr>
              <a:t>, </a:t>
            </a:r>
            <a:r>
              <a:rPr lang="en-US" dirty="0" smtClean="0">
                <a:solidFill>
                  <a:srgbClr val="0066FF"/>
                </a:solidFill>
              </a:rPr>
              <a:t>became </a:t>
            </a:r>
          </a:p>
          <a:p>
            <a:pPr algn="r"/>
            <a:r>
              <a:rPr lang="en-US" dirty="0" smtClean="0">
                <a:solidFill>
                  <a:srgbClr val="0066FF"/>
                </a:solidFill>
              </a:rPr>
              <a:t>common </a:t>
            </a:r>
            <a:r>
              <a:rPr lang="en-US" dirty="0" smtClean="0">
                <a:solidFill>
                  <a:srgbClr val="0066FF"/>
                </a:solidFill>
              </a:rPr>
              <a:t>two types of light </a:t>
            </a:r>
            <a:endParaRPr lang="en-US" dirty="0" smtClean="0">
              <a:solidFill>
                <a:srgbClr val="0066FF"/>
              </a:solidFill>
            </a:endParaRPr>
          </a:p>
          <a:p>
            <a:pPr algn="r"/>
            <a:r>
              <a:rPr lang="en-US" dirty="0" smtClean="0">
                <a:solidFill>
                  <a:srgbClr val="0066FF"/>
                </a:solidFill>
              </a:rPr>
              <a:t>bulbs</a:t>
            </a:r>
            <a:r>
              <a:rPr lang="en-US" dirty="0" smtClean="0">
                <a:solidFill>
                  <a:srgbClr val="0066FF"/>
                </a:solidFill>
              </a:rPr>
              <a:t>: </a:t>
            </a:r>
            <a:r>
              <a:rPr lang="en-US" dirty="0" smtClean="0">
                <a:solidFill>
                  <a:srgbClr val="0066FF"/>
                </a:solidFill>
              </a:rPr>
              <a:t>incandescent </a:t>
            </a:r>
            <a:r>
              <a:rPr lang="en-US" dirty="0" smtClean="0">
                <a:solidFill>
                  <a:srgbClr val="0066FF"/>
                </a:solidFill>
              </a:rPr>
              <a:t>and arc. </a:t>
            </a:r>
            <a:endParaRPr lang="en-US" dirty="0" smtClean="0">
              <a:solidFill>
                <a:srgbClr val="0066FF"/>
              </a:solidFill>
            </a:endParaRPr>
          </a:p>
          <a:p>
            <a:pPr algn="r"/>
            <a:r>
              <a:rPr lang="en-US" dirty="0" smtClean="0">
                <a:solidFill>
                  <a:srgbClr val="0066FF"/>
                </a:solidFill>
              </a:rPr>
              <a:t>The glow </a:t>
            </a:r>
            <a:r>
              <a:rPr lang="en-US" dirty="0" smtClean="0">
                <a:solidFill>
                  <a:srgbClr val="0066FF"/>
                </a:solidFill>
              </a:rPr>
              <a:t>of </a:t>
            </a:r>
            <a:r>
              <a:rPr lang="en-US" dirty="0" smtClean="0">
                <a:solidFill>
                  <a:srgbClr val="0066FF"/>
                </a:solidFill>
              </a:rPr>
              <a:t>the </a:t>
            </a:r>
            <a:r>
              <a:rPr lang="en-US" dirty="0" smtClean="0">
                <a:solidFill>
                  <a:srgbClr val="0066FF"/>
                </a:solidFill>
              </a:rPr>
              <a:t>arc is based on </a:t>
            </a:r>
            <a:r>
              <a:rPr lang="en-US" dirty="0" smtClean="0">
                <a:solidFill>
                  <a:srgbClr val="0066FF"/>
                </a:solidFill>
              </a:rPr>
              <a:t>the </a:t>
            </a:r>
            <a:r>
              <a:rPr lang="en-US" dirty="0" err="1" smtClean="0">
                <a:solidFill>
                  <a:srgbClr val="0066FF"/>
                </a:solidFill>
              </a:rPr>
              <a:t>pheno</a:t>
            </a:r>
            <a:r>
              <a:rPr lang="en-US" dirty="0" smtClean="0">
                <a:solidFill>
                  <a:srgbClr val="0066FF"/>
                </a:solidFill>
              </a:rPr>
              <a:t>-</a:t>
            </a:r>
          </a:p>
          <a:p>
            <a:pPr algn="r"/>
            <a:r>
              <a:rPr lang="en-US" dirty="0" err="1" smtClean="0">
                <a:solidFill>
                  <a:srgbClr val="0066FF"/>
                </a:solidFill>
              </a:rPr>
              <a:t>menon</a:t>
            </a:r>
            <a:r>
              <a:rPr lang="en-US" dirty="0" smtClean="0">
                <a:solidFill>
                  <a:srgbClr val="0066FF"/>
                </a:solidFill>
              </a:rPr>
              <a:t> of </a:t>
            </a:r>
            <a:r>
              <a:rPr lang="en-US" dirty="0" smtClean="0">
                <a:solidFill>
                  <a:srgbClr val="0066FF"/>
                </a:solidFill>
              </a:rPr>
              <a:t>electric arc. The first arc </a:t>
            </a:r>
            <a:r>
              <a:rPr lang="en-US" dirty="0" smtClean="0">
                <a:solidFill>
                  <a:srgbClr val="0066FF"/>
                </a:solidFill>
              </a:rPr>
              <a:t>lamp with </a:t>
            </a:r>
          </a:p>
          <a:p>
            <a:pPr algn="r"/>
            <a:r>
              <a:rPr lang="en-US" dirty="0" smtClean="0">
                <a:solidFill>
                  <a:srgbClr val="0066FF"/>
                </a:solidFill>
              </a:rPr>
              <a:t>a </a:t>
            </a:r>
            <a:r>
              <a:rPr lang="en-US" dirty="0" smtClean="0">
                <a:solidFill>
                  <a:srgbClr val="0066FF"/>
                </a:solidFill>
              </a:rPr>
              <a:t>manual adjustment of the arc length </a:t>
            </a:r>
            <a:r>
              <a:rPr lang="en-US" dirty="0" smtClean="0">
                <a:solidFill>
                  <a:srgbClr val="0066FF"/>
                </a:solidFill>
              </a:rPr>
              <a:t>constructed </a:t>
            </a:r>
          </a:p>
          <a:p>
            <a:pPr algn="r"/>
            <a:r>
              <a:rPr lang="en-US" dirty="0" smtClean="0">
                <a:solidFill>
                  <a:srgbClr val="0066FF"/>
                </a:solidFill>
              </a:rPr>
              <a:t>in </a:t>
            </a:r>
            <a:r>
              <a:rPr lang="en-US" dirty="0" smtClean="0">
                <a:solidFill>
                  <a:srgbClr val="0066FF"/>
                </a:solidFill>
              </a:rPr>
              <a:t>1844 by French physicist Foucault. The charcoal replaced the sticks </a:t>
            </a:r>
            <a:endParaRPr lang="en-US" dirty="0" smtClean="0">
              <a:solidFill>
                <a:srgbClr val="0066FF"/>
              </a:solidFill>
            </a:endParaRPr>
          </a:p>
          <a:p>
            <a:pPr algn="r"/>
            <a:r>
              <a:rPr lang="en-US" dirty="0" smtClean="0">
                <a:solidFill>
                  <a:srgbClr val="0066FF"/>
                </a:solidFill>
              </a:rPr>
              <a:t>of </a:t>
            </a:r>
            <a:r>
              <a:rPr lang="en-US" dirty="0" smtClean="0">
                <a:solidFill>
                  <a:srgbClr val="0066FF"/>
                </a:solidFill>
              </a:rPr>
              <a:t>hard </a:t>
            </a:r>
            <a:r>
              <a:rPr lang="en-US" dirty="0" smtClean="0">
                <a:solidFill>
                  <a:srgbClr val="0066FF"/>
                </a:solidFill>
              </a:rPr>
              <a:t>coke. The lamp, which </a:t>
            </a:r>
            <a:r>
              <a:rPr lang="en-US" dirty="0" smtClean="0">
                <a:solidFill>
                  <a:srgbClr val="0066FF"/>
                </a:solidFill>
              </a:rPr>
              <a:t>is not complicated by additional </a:t>
            </a:r>
            <a:r>
              <a:rPr lang="en-US" dirty="0" smtClean="0">
                <a:solidFill>
                  <a:srgbClr val="0066FF"/>
                </a:solidFill>
              </a:rPr>
              <a:t>me-</a:t>
            </a:r>
          </a:p>
          <a:p>
            <a:pPr algn="r"/>
            <a:r>
              <a:rPr lang="en-US" dirty="0" err="1" smtClean="0">
                <a:solidFill>
                  <a:srgbClr val="0066FF"/>
                </a:solidFill>
              </a:rPr>
              <a:t>chanisms</a:t>
            </a:r>
            <a:r>
              <a:rPr lang="en-US" dirty="0" smtClean="0">
                <a:solidFill>
                  <a:srgbClr val="0066FF"/>
                </a:solidFill>
              </a:rPr>
              <a:t>, </a:t>
            </a:r>
            <a:r>
              <a:rPr lang="en-US" dirty="0" smtClean="0">
                <a:solidFill>
                  <a:srgbClr val="0066FF"/>
                </a:solidFill>
              </a:rPr>
              <a:t>was </a:t>
            </a:r>
            <a:r>
              <a:rPr lang="en-US" dirty="0" smtClean="0">
                <a:solidFill>
                  <a:srgbClr val="0066FF"/>
                </a:solidFill>
              </a:rPr>
              <a:t>invented in 1876 by Russian </a:t>
            </a:r>
            <a:r>
              <a:rPr lang="en-US" dirty="0" err="1" smtClean="0">
                <a:solidFill>
                  <a:srgbClr val="0066FF"/>
                </a:solidFill>
              </a:rPr>
              <a:t>Yablochkov</a:t>
            </a:r>
            <a:r>
              <a:rPr lang="en-US" dirty="0" smtClean="0">
                <a:solidFill>
                  <a:srgbClr val="0066FF"/>
                </a:solidFill>
              </a:rPr>
              <a:t> electrician who </a:t>
            </a:r>
            <a:endParaRPr lang="en-US" dirty="0" smtClean="0">
              <a:solidFill>
                <a:srgbClr val="0066FF"/>
              </a:solidFill>
            </a:endParaRPr>
          </a:p>
          <a:p>
            <a:pPr algn="r"/>
            <a:r>
              <a:rPr lang="en-US" dirty="0" smtClean="0">
                <a:solidFill>
                  <a:srgbClr val="0066FF"/>
                </a:solidFill>
              </a:rPr>
              <a:t>worked in </a:t>
            </a:r>
            <a:r>
              <a:rPr lang="en-US" dirty="0" smtClean="0">
                <a:solidFill>
                  <a:srgbClr val="0066FF"/>
                </a:solidFill>
              </a:rPr>
              <a:t>Paris in the studio of Academician </a:t>
            </a:r>
            <a:r>
              <a:rPr lang="en-US" dirty="0" err="1" smtClean="0">
                <a:solidFill>
                  <a:srgbClr val="0066FF"/>
                </a:solidFill>
              </a:rPr>
              <a:t>Breguet</a:t>
            </a:r>
            <a:r>
              <a:rPr lang="en-US" dirty="0" smtClean="0">
                <a:solidFill>
                  <a:srgbClr val="0066FF"/>
                </a:solidFill>
              </a:rPr>
              <a:t>. In </a:t>
            </a:r>
            <a:r>
              <a:rPr lang="en-US" dirty="0" smtClean="0">
                <a:solidFill>
                  <a:srgbClr val="0066FF"/>
                </a:solidFill>
              </a:rPr>
              <a:t>1879, for the </a:t>
            </a:r>
            <a:endParaRPr lang="en-US" dirty="0" smtClean="0">
              <a:solidFill>
                <a:srgbClr val="0066FF"/>
              </a:solidFill>
            </a:endParaRPr>
          </a:p>
          <a:p>
            <a:pPr algn="r"/>
            <a:r>
              <a:rPr lang="en-US" dirty="0" smtClean="0">
                <a:solidFill>
                  <a:srgbClr val="0066FF"/>
                </a:solidFill>
              </a:rPr>
              <a:t>improvement </a:t>
            </a:r>
            <a:r>
              <a:rPr lang="en-US" dirty="0" smtClean="0">
                <a:solidFill>
                  <a:srgbClr val="0066FF"/>
                </a:solidFill>
              </a:rPr>
              <a:t>of the light bulb come from a famous American inventor Edison. </a:t>
            </a:r>
            <a:endParaRPr lang="en-US" dirty="0" smtClean="0">
              <a:solidFill>
                <a:srgbClr val="0066FF"/>
              </a:solidFill>
            </a:endParaRPr>
          </a:p>
          <a:p>
            <a:pPr algn="r"/>
            <a:r>
              <a:rPr lang="en-US" dirty="0" smtClean="0">
                <a:solidFill>
                  <a:srgbClr val="0066FF"/>
                </a:solidFill>
              </a:rPr>
              <a:t>That </a:t>
            </a:r>
            <a:r>
              <a:rPr lang="en-US" dirty="0" smtClean="0">
                <a:solidFill>
                  <a:srgbClr val="0066FF"/>
                </a:solidFill>
              </a:rPr>
              <a:t>same year, in the presence of three thousand Edison publicly demonstrated </a:t>
            </a:r>
            <a:endParaRPr lang="en-US" dirty="0" smtClean="0">
              <a:solidFill>
                <a:srgbClr val="0066FF"/>
              </a:solidFill>
            </a:endParaRPr>
          </a:p>
          <a:p>
            <a:pPr algn="r"/>
            <a:r>
              <a:rPr lang="en-US" dirty="0" smtClean="0">
                <a:solidFill>
                  <a:srgbClr val="0066FF"/>
                </a:solidFill>
              </a:rPr>
              <a:t>his </a:t>
            </a:r>
            <a:r>
              <a:rPr lang="en-US" dirty="0" smtClean="0">
                <a:solidFill>
                  <a:srgbClr val="0066FF"/>
                </a:solidFill>
              </a:rPr>
              <a:t>electric light bulb, illuminating their own home, laboratory, and several adjacent streets. It was the first light bulb with a long service life, suitable for mass production.</a:t>
            </a:r>
            <a:endParaRPr lang="ru-RU" dirty="0">
              <a:solidFill>
                <a:srgbClr val="0066FF"/>
              </a:solidFill>
            </a:endParaRPr>
          </a:p>
        </p:txBody>
      </p:sp>
    </p:spTree>
  </p:cSld>
  <p:clrMapOvr>
    <a:masterClrMapping/>
  </p:clrMapOvr>
  <p:transition>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467</TotalTime>
  <Words>1551</Words>
  <Application>Microsoft Office PowerPoint</Application>
  <PresentationFormat>Экран (4:3)</PresentationFormat>
  <Paragraphs>104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Top-10 The most important inventions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Top-10 The most important inventions </dc:title>
  <cp:lastModifiedBy>Вика</cp:lastModifiedBy>
  <cp:revision>57</cp:revision>
  <dcterms:modified xsi:type="dcterms:W3CDTF">2012-02-20T23:45:29Z</dcterms:modified>
</cp:coreProperties>
</file>