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54B642B-A2A2-4075-923F-ADF414FD84C1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78D5CDF-FF4B-46F5-A217-25835549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642B-A2A2-4075-923F-ADF414FD84C1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5CDF-FF4B-46F5-A217-25835549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642B-A2A2-4075-923F-ADF414FD84C1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5CDF-FF4B-46F5-A217-25835549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54B642B-A2A2-4075-923F-ADF414FD84C1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5CDF-FF4B-46F5-A217-25835549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54B642B-A2A2-4075-923F-ADF414FD84C1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78D5CDF-FF4B-46F5-A217-25835549CD5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54B642B-A2A2-4075-923F-ADF414FD84C1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78D5CDF-FF4B-46F5-A217-25835549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54B642B-A2A2-4075-923F-ADF414FD84C1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78D5CDF-FF4B-46F5-A217-25835549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642B-A2A2-4075-923F-ADF414FD84C1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5CDF-FF4B-46F5-A217-25835549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54B642B-A2A2-4075-923F-ADF414FD84C1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78D5CDF-FF4B-46F5-A217-25835549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54B642B-A2A2-4075-923F-ADF414FD84C1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78D5CDF-FF4B-46F5-A217-25835549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54B642B-A2A2-4075-923F-ADF414FD84C1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78D5CDF-FF4B-46F5-A217-25835549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54B642B-A2A2-4075-923F-ADF414FD84C1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78D5CDF-FF4B-46F5-A217-25835549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0;&#1086;&#1090;&#1086;\Alina\&#1084;&#1091;&#1079;&#1080;&#1082;&#1072;\&#1059;&#1082;&#1088;&#1072;&#1080;&#1085;&#1089;&#1082;&#1080;&#1081;%20&#1093;&#1086;&#1088;%20&#1080;&#1084;.%20&#1042;&#1077;&#1088;&#1105;&#1074;&#1082;&#1080;%20-%20&#1042;&#1077;&#1088;&#1073;&#1086;&#1074;&#1072;&#1103;%20&#1076;&#1086;&#1097;&#1077;&#1095;&#1082;&#1072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1%96%D0%BD%D1%96_%D0%B7%D0%B0%D0%B1%D1%83%D1%82%D0%B8%D1%85_%D0%BF%D1%80%D0%B5%D0%B4%D0%BA%D1%96%D0%B2_(%D1%84%D1%96%D0%BB%D1%8C%D0%BC)" TargetMode="External"/><Relationship Id="rId2" Type="http://schemas.openxmlformats.org/officeDocument/2006/relationships/hyperlink" Target="http://uk.wikipedia.org/wiki/1964_%D0%B2_%D0%BA%D1%96%D0%BD%D0%B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uk.wikipedia.org/wiki/%D0%9F%D0%B0%D1%80%D0%B0%D0%B4%D0%B6%D0%B0%D0%BD%D0%BE%D0%B2_%D0%A1%D0%B5%D1%80%D0%B3%D1%96%D0%B9_%D0%99%D0%BE%D1%81%D0%B8%D0%BF%D0%BE%D0%B2%D0%B8%D1%8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rmpk.blogspot.com/" TargetMode="External"/><Relationship Id="rId2" Type="http://schemas.openxmlformats.org/officeDocument/2006/relationships/hyperlink" Target="http://uk.wikipedia.org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224136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Ромео </a:t>
            </a:r>
            <a:r>
              <a:rPr lang="uk-UA" sz="4800" b="1" i="1" dirty="0" smtClean="0"/>
              <a:t>і Джульєтта </a:t>
            </a:r>
            <a:endParaRPr lang="ru-RU" sz="4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700808"/>
            <a:ext cx="5832648" cy="17526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accent2"/>
                </a:solidFill>
              </a:rPr>
              <a:t>(Українська версія)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13314" name="Picture 2" descr="Тіні забутих предкі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0771">
            <a:off x="546998" y="2791359"/>
            <a:ext cx="2877424" cy="2158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6" name="Picture 4" descr="Кадр из фильма &quot;Тени забытых предков&quot; (&quot;Тіні забутих предків&quot;, 196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80321">
            <a:off x="5106237" y="3119691"/>
            <a:ext cx="2908401" cy="2088232"/>
          </a:xfrm>
          <a:prstGeom prst="roundRect">
            <a:avLst>
              <a:gd name="adj" fmla="val 886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318" name="Picture 6" descr="http://www.glas.org.ua/img/cinema/avtograf_te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581128"/>
            <a:ext cx="26289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Украинский хор им. Верёвки - Вербовая доще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978896" cy="597666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Наступного</a:t>
            </a:r>
            <a:r>
              <a:rPr lang="ru-RU" dirty="0" smtClean="0"/>
              <a:t> дня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ледь</a:t>
            </a:r>
            <a:r>
              <a:rPr lang="ru-RU" dirty="0" smtClean="0"/>
              <a:t> живого </a:t>
            </a:r>
            <a:r>
              <a:rPr lang="ru-RU" dirty="0" err="1" smtClean="0"/>
              <a:t>знайшли</a:t>
            </a:r>
            <a:r>
              <a:rPr lang="ru-RU" dirty="0" smtClean="0"/>
              <a:t> пастухи.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помер, і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поховали</a:t>
            </a:r>
            <a:r>
              <a:rPr lang="ru-RU" dirty="0" smtClean="0"/>
              <a:t> за </a:t>
            </a:r>
            <a:r>
              <a:rPr lang="ru-RU" dirty="0" err="1" smtClean="0"/>
              <a:t>місцевими</a:t>
            </a:r>
            <a:r>
              <a:rPr lang="ru-RU" dirty="0" smtClean="0"/>
              <a:t> </a:t>
            </a:r>
            <a:r>
              <a:rPr lang="ru-RU" dirty="0" err="1" smtClean="0"/>
              <a:t>звичаєми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танцями</a:t>
            </a:r>
            <a:r>
              <a:rPr lang="ru-RU" dirty="0" smtClean="0"/>
              <a:t> і </a:t>
            </a:r>
            <a:r>
              <a:rPr lang="ru-RU" dirty="0" err="1" smtClean="0"/>
              <a:t>розвагами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22530" name="Picture 2" descr="http://www.ljplus.ru/img4/b/l/blacky_mik/Pogrzeb_huculski_Axentowi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10299">
            <a:off x="5386767" y="2230010"/>
            <a:ext cx="3069329" cy="2348037"/>
          </a:xfrm>
          <a:prstGeom prst="rect">
            <a:avLst/>
          </a:prstGeom>
          <a:noFill/>
        </p:spPr>
      </p:pic>
      <p:pic>
        <p:nvPicPr>
          <p:cNvPr id="22532" name="Picture 4" descr="http://www.ukrainart.com/theme/eshops/1260447639_648c91916c522ac5609011533b9c484d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01168">
            <a:off x="5796136" y="548680"/>
            <a:ext cx="2664296" cy="1924954"/>
          </a:xfrm>
          <a:prstGeom prst="rect">
            <a:avLst/>
          </a:prstGeom>
          <a:noFill/>
        </p:spPr>
      </p:pic>
      <p:pic>
        <p:nvPicPr>
          <p:cNvPr id="22534" name="Picture 6" descr="http://www.denysberezhnoy.com/berezhnaya/1class/images/ark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86261">
            <a:off x="4796205" y="4448108"/>
            <a:ext cx="2448272" cy="2010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041826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Михайлові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Коцюбинському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вдалося</a:t>
            </a:r>
            <a:r>
              <a:rPr lang="ru-RU" sz="2800" dirty="0" smtClean="0"/>
              <a:t> </a:t>
            </a:r>
            <a:r>
              <a:rPr lang="ru-RU" sz="2800" dirty="0" err="1" smtClean="0"/>
              <a:t>геніально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відтворити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неповторну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дивну</a:t>
            </a:r>
            <a:r>
              <a:rPr lang="ru-RU" sz="2800" dirty="0" smtClean="0"/>
              <a:t> атмосферу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гуцулів</a:t>
            </a:r>
            <a:r>
              <a:rPr lang="ru-RU" sz="2800" dirty="0" smtClean="0"/>
              <a:t>. </a:t>
            </a:r>
            <a:r>
              <a:rPr lang="ru-RU" sz="2800" dirty="0" err="1" smtClean="0"/>
              <a:t>Усі</a:t>
            </a:r>
            <a:r>
              <a:rPr lang="ru-RU" sz="2800" dirty="0" smtClean="0"/>
              <a:t> </a:t>
            </a:r>
            <a:r>
              <a:rPr lang="ru-RU" sz="2800" dirty="0" err="1" smtClean="0"/>
              <a:t>верховинці</a:t>
            </a:r>
            <a:r>
              <a:rPr lang="ru-RU" sz="2800" dirty="0" smtClean="0"/>
              <a:t> не </a:t>
            </a:r>
            <a:r>
              <a:rPr lang="ru-RU" sz="2800" dirty="0" err="1" smtClean="0"/>
              <a:t>зовсім</a:t>
            </a:r>
            <a:r>
              <a:rPr lang="ru-RU" sz="2800" dirty="0" smtClean="0"/>
              <a:t> </a:t>
            </a:r>
            <a:r>
              <a:rPr lang="ru-RU" sz="2800" dirty="0" err="1" smtClean="0"/>
              <a:t>схожі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своїх</a:t>
            </a:r>
            <a:r>
              <a:rPr lang="ru-RU" sz="2800" dirty="0" smtClean="0"/>
              <a:t> </a:t>
            </a:r>
            <a:r>
              <a:rPr lang="ru-RU" sz="2800" dirty="0" err="1" smtClean="0"/>
              <a:t>рівнинних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співвітчизників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мабуть</a:t>
            </a:r>
            <a:r>
              <a:rPr lang="ru-RU" sz="2800" dirty="0" smtClean="0"/>
              <a:t>, тому,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живуть</a:t>
            </a:r>
            <a:r>
              <a:rPr lang="ru-RU" sz="2800" dirty="0" smtClean="0"/>
              <a:t> вони </a:t>
            </a:r>
            <a:r>
              <a:rPr lang="ru-RU" sz="2800" dirty="0" err="1" smtClean="0"/>
              <a:t>ближче</a:t>
            </a:r>
            <a:r>
              <a:rPr lang="ru-RU" sz="2800" dirty="0" smtClean="0"/>
              <a:t> до неба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хмарами</a:t>
            </a:r>
            <a:r>
              <a:rPr lang="ru-RU" sz="2800" dirty="0" smtClean="0"/>
              <a:t>, </a:t>
            </a:r>
            <a:r>
              <a:rPr lang="ru-RU" sz="2800" dirty="0" err="1" smtClean="0"/>
              <a:t>дощами</a:t>
            </a:r>
            <a:r>
              <a:rPr lang="ru-RU" sz="2800" dirty="0" smtClean="0"/>
              <a:t>, </a:t>
            </a:r>
            <a:r>
              <a:rPr lang="ru-RU" sz="2800" dirty="0" err="1" smtClean="0"/>
              <a:t>вітрами</a:t>
            </a:r>
            <a:r>
              <a:rPr lang="ru-RU" sz="2800" dirty="0" smtClean="0"/>
              <a:t>. </a:t>
            </a:r>
            <a:r>
              <a:rPr lang="ru-RU" sz="2800" dirty="0" err="1" smtClean="0"/>
              <a:t>Хто</a:t>
            </a:r>
            <a:r>
              <a:rPr lang="ru-RU" sz="2800" dirty="0" smtClean="0"/>
              <a:t> </a:t>
            </a:r>
            <a:r>
              <a:rPr lang="ru-RU" sz="2800" dirty="0" err="1" smtClean="0"/>
              <a:t>хоча</a:t>
            </a:r>
            <a:r>
              <a:rPr lang="ru-RU" sz="2800" dirty="0" smtClean="0"/>
              <a:t> б раз </a:t>
            </a:r>
            <a:r>
              <a:rPr lang="ru-RU" sz="2800" dirty="0" err="1" smtClean="0"/>
              <a:t>чув</a:t>
            </a:r>
            <a:r>
              <a:rPr lang="ru-RU" sz="2800" dirty="0" smtClean="0"/>
              <a:t> звук </a:t>
            </a:r>
            <a:r>
              <a:rPr lang="ru-RU" sz="2800" dirty="0" err="1" smtClean="0"/>
              <a:t>трембіти</a:t>
            </a:r>
            <a:r>
              <a:rPr lang="ru-RU" sz="2800" dirty="0" smtClean="0"/>
              <a:t>, той </a:t>
            </a:r>
            <a:r>
              <a:rPr lang="ru-RU" sz="2800" dirty="0" err="1" smtClean="0"/>
              <a:t>розуміє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час не </a:t>
            </a:r>
            <a:r>
              <a:rPr lang="ru-RU" sz="2800" dirty="0" err="1" smtClean="0"/>
              <a:t>владний</a:t>
            </a:r>
            <a:r>
              <a:rPr lang="ru-RU" sz="2800" dirty="0" smtClean="0"/>
              <a:t> над </a:t>
            </a:r>
            <a:r>
              <a:rPr lang="ru-RU" sz="2800" dirty="0" err="1" smtClean="0"/>
              <a:t>зеленими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схилами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вічних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Карпатських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гір</a:t>
            </a:r>
            <a:r>
              <a:rPr lang="ru-RU" sz="2800" dirty="0" smtClean="0"/>
              <a:t>. </a:t>
            </a:r>
            <a:r>
              <a:rPr lang="ru-RU" sz="2800" dirty="0" err="1" smtClean="0"/>
              <a:t>Ще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дохристиянських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часів</a:t>
            </a:r>
            <a:r>
              <a:rPr lang="ru-RU" sz="2800" dirty="0" smtClean="0"/>
              <a:t> тут </a:t>
            </a:r>
            <a:r>
              <a:rPr lang="ru-RU" sz="2800" dirty="0" err="1" smtClean="0"/>
              <a:t>складалися</a:t>
            </a:r>
            <a:r>
              <a:rPr lang="ru-RU" sz="2800" dirty="0" smtClean="0"/>
              <a:t> обряди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вірування</a:t>
            </a:r>
            <a:r>
              <a:rPr lang="ru-RU" sz="2800" dirty="0" smtClean="0"/>
              <a:t>, які так </a:t>
            </a:r>
            <a:r>
              <a:rPr lang="ru-RU" sz="2800" dirty="0" err="1" smtClean="0"/>
              <a:t>вдало</a:t>
            </a:r>
            <a:r>
              <a:rPr lang="ru-RU" sz="2800" dirty="0" smtClean="0"/>
              <a:t> передав </a:t>
            </a:r>
            <a:r>
              <a:rPr lang="ru-RU" sz="2800" dirty="0" err="1" smtClean="0"/>
              <a:t>мовою</a:t>
            </a:r>
            <a:r>
              <a:rPr lang="ru-RU" sz="2800" dirty="0" smtClean="0"/>
              <a:t> </a:t>
            </a:r>
            <a:r>
              <a:rPr lang="ru-RU" sz="2800" dirty="0" err="1" smtClean="0"/>
              <a:t>художньої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прози</a:t>
            </a:r>
            <a:r>
              <a:rPr lang="ru-RU" sz="2800" dirty="0" smtClean="0"/>
              <a:t> автор </a:t>
            </a:r>
            <a:r>
              <a:rPr lang="ru-RU" sz="2800" dirty="0" err="1" smtClean="0"/>
              <a:t>повісті</a:t>
            </a:r>
            <a:r>
              <a:rPr lang="ru-RU" sz="2800" dirty="0" smtClean="0"/>
              <a:t> “</a:t>
            </a:r>
            <a:r>
              <a:rPr lang="ru-RU" sz="2800" dirty="0" err="1" smtClean="0"/>
              <a:t>Тіні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забутих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предків</a:t>
            </a:r>
            <a:r>
              <a:rPr lang="ru-RU" sz="2800" dirty="0" smtClean="0"/>
              <a:t>”.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58544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 </a:t>
            </a:r>
            <a:r>
              <a:rPr lang="ru-RU" sz="2800" dirty="0" smtClean="0">
                <a:hlinkClick r:id="rId2" tooltip="1964 в кіно"/>
              </a:rPr>
              <a:t>1964</a:t>
            </a:r>
            <a:r>
              <a:rPr lang="ru-RU" sz="2800" dirty="0" smtClean="0"/>
              <a:t> </a:t>
            </a:r>
            <a:r>
              <a:rPr lang="ru-RU" sz="2800" dirty="0" err="1" smtClean="0"/>
              <a:t>вийшла</a:t>
            </a:r>
            <a:r>
              <a:rPr lang="ru-RU" sz="2800" dirty="0" smtClean="0"/>
              <a:t> </a:t>
            </a:r>
            <a:r>
              <a:rPr lang="ru-RU" sz="2800" dirty="0" err="1" smtClean="0"/>
              <a:t>однойменна</a:t>
            </a:r>
            <a:r>
              <a:rPr lang="ru-RU" sz="2800" dirty="0" smtClean="0"/>
              <a:t> </a:t>
            </a:r>
            <a:r>
              <a:rPr lang="ru-RU" sz="2800" dirty="0" err="1" smtClean="0">
                <a:hlinkClick r:id="rId3" tooltip="Тіні забутих предків (фільм)"/>
              </a:rPr>
              <a:t>екранізація</a:t>
            </a:r>
            <a:r>
              <a:rPr lang="ru-RU" sz="2800" dirty="0" smtClean="0"/>
              <a:t>    </a:t>
            </a:r>
            <a:r>
              <a:rPr lang="ru-RU" sz="2800" u="sng" dirty="0" err="1" smtClean="0">
                <a:hlinkClick r:id="rId4" tooltip="Параджанов Сергій Йосипович"/>
              </a:rPr>
              <a:t>Сергія</a:t>
            </a:r>
            <a:r>
              <a:rPr lang="ru-RU" sz="2800" u="sng" dirty="0" smtClean="0">
                <a:hlinkClick r:id="rId4" tooltip="Параджанов Сергій Йосипович"/>
              </a:rPr>
              <a:t> Параджанова</a:t>
            </a:r>
            <a:r>
              <a:rPr lang="ru-RU" sz="2800" dirty="0" smtClean="0"/>
              <a:t>. 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прочитання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повісті</a:t>
            </a:r>
            <a:r>
              <a:rPr lang="ru-RU" sz="2800" dirty="0" smtClean="0"/>
              <a:t> М. </a:t>
            </a:r>
            <a:r>
              <a:rPr lang="ru-RU" sz="2800" dirty="0" err="1" smtClean="0"/>
              <a:t>Коцюбинського</a:t>
            </a:r>
            <a:r>
              <a:rPr lang="ru-RU" sz="2800" dirty="0" smtClean="0"/>
              <a:t> у Параджанова </a:t>
            </a:r>
            <a:r>
              <a:rPr lang="ru-RU" sz="2800" dirty="0" err="1" smtClean="0"/>
              <a:t>одразу</a:t>
            </a:r>
            <a:r>
              <a:rPr lang="ru-RU" sz="2800" dirty="0" smtClean="0"/>
              <a:t> </a:t>
            </a:r>
            <a:r>
              <a:rPr lang="ru-RU" sz="2800" dirty="0" err="1" smtClean="0"/>
              <a:t>виникло</a:t>
            </a:r>
            <a:r>
              <a:rPr lang="ru-RU" sz="2800" dirty="0" smtClean="0"/>
              <a:t> </a:t>
            </a:r>
            <a:r>
              <a:rPr lang="ru-RU" sz="2800" dirty="0" err="1" smtClean="0"/>
              <a:t>бажання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поставити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5616" y="3068960"/>
          <a:ext cx="7344816" cy="3240360"/>
        </p:xfrm>
        <a:graphic>
          <a:graphicData uri="http://schemas.openxmlformats.org/drawingml/2006/table">
            <a:tbl>
              <a:tblPr/>
              <a:tblGrid>
                <a:gridCol w="7344816"/>
              </a:tblGrid>
              <a:tr h="3240360">
                <a:tc>
                  <a:txBody>
                    <a:bodyPr/>
                    <a:lstStyle/>
                    <a:p>
                      <a:r>
                        <a:rPr lang="ru-RU" i="1" dirty="0"/>
                        <a:t>"Ми </a:t>
                      </a:r>
                      <a:r>
                        <a:rPr lang="ru-RU" i="1" dirty="0" err="1"/>
                        <a:t>хотіли</a:t>
                      </a:r>
                      <a:r>
                        <a:rPr lang="ru-RU" i="1" dirty="0"/>
                        <a:t> </a:t>
                      </a:r>
                      <a:r>
                        <a:rPr lang="ru-RU" i="1" dirty="0" err="1"/>
                        <a:t>зробити</a:t>
                      </a:r>
                      <a:r>
                        <a:rPr lang="ru-RU" i="1" dirty="0"/>
                        <a:t> </a:t>
                      </a:r>
                      <a:r>
                        <a:rPr lang="ru-RU" i="1" dirty="0" err="1"/>
                        <a:t>фільм</a:t>
                      </a:r>
                      <a:r>
                        <a:rPr lang="ru-RU" i="1" dirty="0"/>
                        <a:t> про </a:t>
                      </a:r>
                      <a:r>
                        <a:rPr lang="ru-RU" i="1" dirty="0" err="1"/>
                        <a:t>вільну</a:t>
                      </a:r>
                      <a:r>
                        <a:rPr lang="ru-RU" i="1" dirty="0"/>
                        <a:t> </a:t>
                      </a:r>
                      <a:r>
                        <a:rPr lang="ru-RU" i="1" dirty="0" err="1"/>
                        <a:t>людину</a:t>
                      </a:r>
                      <a:r>
                        <a:rPr lang="ru-RU" i="1" dirty="0"/>
                        <a:t>, </a:t>
                      </a:r>
                      <a:r>
                        <a:rPr lang="ru-RU" i="1" dirty="0" err="1"/>
                        <a:t>про</a:t>
                      </a:r>
                      <a:r>
                        <a:rPr lang="ru-RU" i="1" dirty="0"/>
                        <a:t> </a:t>
                      </a:r>
                      <a:r>
                        <a:rPr lang="ru-RU" i="1" dirty="0" err="1"/>
                        <a:t>серце</a:t>
                      </a:r>
                      <a:r>
                        <a:rPr lang="ru-RU" i="1" dirty="0"/>
                        <a:t>, яке </a:t>
                      </a:r>
                      <a:r>
                        <a:rPr lang="ru-RU" i="1" dirty="0" err="1"/>
                        <a:t>хоче</a:t>
                      </a:r>
                      <a:r>
                        <a:rPr lang="ru-RU" i="1" dirty="0"/>
                        <a:t> </a:t>
                      </a:r>
                      <a:r>
                        <a:rPr lang="ru-RU" i="1" dirty="0" err="1"/>
                        <a:t>вирватися</a:t>
                      </a:r>
                      <a:r>
                        <a:rPr lang="ru-RU" i="1" dirty="0"/>
                        <a:t>, </a:t>
                      </a:r>
                      <a:r>
                        <a:rPr lang="ru-RU" i="1" dirty="0" err="1"/>
                        <a:t>звільнитися</a:t>
                      </a:r>
                      <a:r>
                        <a:rPr lang="ru-RU" i="1" dirty="0"/>
                        <a:t> </a:t>
                      </a:r>
                      <a:r>
                        <a:rPr lang="ru-RU" i="1" dirty="0" err="1"/>
                        <a:t>від</a:t>
                      </a:r>
                      <a:r>
                        <a:rPr lang="ru-RU" i="1" dirty="0"/>
                        <a:t> </a:t>
                      </a:r>
                      <a:r>
                        <a:rPr lang="ru-RU" i="1" dirty="0" err="1"/>
                        <a:t>побуту</a:t>
                      </a:r>
                      <a:r>
                        <a:rPr lang="ru-RU" i="1" dirty="0"/>
                        <a:t>, </a:t>
                      </a:r>
                      <a:r>
                        <a:rPr lang="ru-RU" i="1" dirty="0" err="1"/>
                        <a:t>від</a:t>
                      </a:r>
                      <a:r>
                        <a:rPr lang="ru-RU" i="1" dirty="0"/>
                        <a:t> </a:t>
                      </a:r>
                      <a:r>
                        <a:rPr lang="ru-RU" i="1" dirty="0" err="1"/>
                        <a:t>дрібних</a:t>
                      </a:r>
                      <a:r>
                        <a:rPr lang="ru-RU" i="1" dirty="0"/>
                        <a:t> </a:t>
                      </a:r>
                      <a:r>
                        <a:rPr lang="ru-RU" i="1" dirty="0" err="1"/>
                        <a:t>пристрастей</a:t>
                      </a:r>
                      <a:r>
                        <a:rPr lang="ru-RU" i="1" dirty="0"/>
                        <a:t> і </a:t>
                      </a:r>
                      <a:r>
                        <a:rPr lang="ru-RU" i="1" dirty="0" err="1"/>
                        <a:t>навичок</a:t>
                      </a:r>
                      <a:r>
                        <a:rPr lang="ru-RU" i="1" dirty="0"/>
                        <a:t>... Ми </a:t>
                      </a:r>
                      <a:r>
                        <a:rPr lang="ru-RU" i="1" dirty="0" err="1"/>
                        <a:t>відкривали</a:t>
                      </a:r>
                      <a:r>
                        <a:rPr lang="ru-RU" i="1" dirty="0"/>
                        <a:t> для себе </a:t>
                      </a:r>
                      <a:r>
                        <a:rPr lang="ru-RU" i="1" dirty="0" err="1"/>
                        <a:t>Карпати</a:t>
                      </a:r>
                      <a:r>
                        <a:rPr lang="ru-RU" i="1" dirty="0"/>
                        <a:t> не як </a:t>
                      </a:r>
                      <a:r>
                        <a:rPr lang="ru-RU" i="1" dirty="0" err="1"/>
                        <a:t>етнографічний</a:t>
                      </a:r>
                      <a:r>
                        <a:rPr lang="ru-RU" i="1" dirty="0"/>
                        <a:t> </a:t>
                      </a:r>
                      <a:r>
                        <a:rPr lang="ru-RU" i="1" dirty="0" err="1"/>
                        <a:t>матеріал</a:t>
                      </a:r>
                      <a:r>
                        <a:rPr lang="ru-RU" i="1" dirty="0"/>
                        <a:t>. </a:t>
                      </a:r>
                      <a:r>
                        <a:rPr lang="ru-RU" i="1" dirty="0" err="1"/>
                        <a:t>Любов</a:t>
                      </a:r>
                      <a:r>
                        <a:rPr lang="ru-RU" i="1" dirty="0"/>
                        <a:t>, </a:t>
                      </a:r>
                      <a:r>
                        <a:rPr lang="ru-RU" i="1" dirty="0" err="1"/>
                        <a:t>відчай</a:t>
                      </a:r>
                      <a:r>
                        <a:rPr lang="ru-RU" i="1" dirty="0"/>
                        <a:t>, </a:t>
                      </a:r>
                      <a:r>
                        <a:rPr lang="ru-RU" i="1" dirty="0" err="1"/>
                        <a:t>самотність</a:t>
                      </a:r>
                      <a:r>
                        <a:rPr lang="ru-RU" i="1" dirty="0"/>
                        <a:t>, смерть - ось фрески </a:t>
                      </a:r>
                      <a:r>
                        <a:rPr lang="ru-RU" i="1" dirty="0" err="1"/>
                        <a:t>з</a:t>
                      </a:r>
                      <a:r>
                        <a:rPr lang="ru-RU" i="1" dirty="0"/>
                        <a:t> </a:t>
                      </a:r>
                      <a:r>
                        <a:rPr lang="ru-RU" i="1" dirty="0" err="1"/>
                        <a:t>життя</a:t>
                      </a:r>
                      <a:r>
                        <a:rPr lang="ru-RU" i="1" dirty="0"/>
                        <a:t> </a:t>
                      </a:r>
                      <a:r>
                        <a:rPr lang="ru-RU" i="1" dirty="0" err="1"/>
                        <a:t>людини</a:t>
                      </a:r>
                      <a:r>
                        <a:rPr lang="ru-RU" i="1" dirty="0"/>
                        <a:t>, які ми створили."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601666"/>
          </a:xfrm>
        </p:spPr>
        <p:txBody>
          <a:bodyPr>
            <a:normAutofit/>
          </a:bodyPr>
          <a:lstStyle/>
          <a:p>
            <a:r>
              <a:rPr lang="uk-UA" dirty="0" smtClean="0"/>
              <a:t>Використані джерела: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b="1" i="1" dirty="0" err="1" smtClean="0"/>
              <a:t>Новий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довідник</a:t>
            </a:r>
            <a:r>
              <a:rPr lang="ru-RU" b="1" i="1" dirty="0" smtClean="0"/>
              <a:t>: </a:t>
            </a:r>
            <a:r>
              <a:rPr lang="ru-RU" b="1" i="1" dirty="0" err="1" smtClean="0"/>
              <a:t>Українська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мова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література</a:t>
            </a:r>
            <a:r>
              <a:rPr lang="ru-RU" b="1" i="1" dirty="0" smtClean="0"/>
              <a:t>.</a:t>
            </a:r>
            <a:br>
              <a:rPr lang="ru-RU" b="1" i="1" dirty="0" smtClean="0"/>
            </a:br>
            <a:r>
              <a:rPr lang="en-US" dirty="0" smtClean="0">
                <a:hlinkClick r:id="rId2"/>
              </a:rPr>
              <a:t>http://uk.wikipedia.org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>
                <a:hlinkClick r:id="rId3"/>
              </a:rPr>
              <a:t>http://ukrmpk.blogspot.com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937370"/>
          </a:xfrm>
        </p:spPr>
        <p:txBody>
          <a:bodyPr/>
          <a:lstStyle/>
          <a:p>
            <a:pPr algn="ctr"/>
            <a:r>
              <a:rPr lang="uk-UA" dirty="0" smtClean="0"/>
              <a:t>Виконала</a:t>
            </a:r>
            <a:br>
              <a:rPr lang="uk-UA" dirty="0" smtClean="0"/>
            </a:br>
            <a:r>
              <a:rPr lang="uk-UA" dirty="0" smtClean="0"/>
              <a:t>Апостолова Аліна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5661248"/>
            <a:ext cx="22418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>
                <a:solidFill>
                  <a:schemeClr val="accent2"/>
                </a:solidFill>
              </a:rPr>
              <a:t>10-М</a:t>
            </a:r>
            <a:endParaRPr lang="ru-RU" sz="4400" dirty="0">
              <a:solidFill>
                <a:schemeClr val="accent2"/>
              </a:solidFill>
            </a:endParaRPr>
          </a:p>
        </p:txBody>
      </p:sp>
      <p:pic>
        <p:nvPicPr>
          <p:cNvPr id="25604" name="Picture 4" descr="http://cs416821.userapi.com/v416821693/1579/tdugoZvUfT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1" y="2276872"/>
            <a:ext cx="3240359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388424" cy="33843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Тіні</a:t>
            </a:r>
            <a:r>
              <a:rPr lang="ru-RU" dirty="0" smtClean="0"/>
              <a:t> </a:t>
            </a:r>
            <a:r>
              <a:rPr lang="ru-RU" dirty="0" err="1" smtClean="0"/>
              <a:t>забутих</a:t>
            </a:r>
            <a:r>
              <a:rPr lang="ru-RU" dirty="0" smtClean="0"/>
              <a:t> </a:t>
            </a:r>
            <a:r>
              <a:rPr lang="ru-RU" dirty="0" err="1" smtClean="0"/>
              <a:t>предків</a:t>
            </a:r>
            <a:r>
              <a:rPr lang="ru-RU" dirty="0" smtClean="0"/>
              <a:t>»</a:t>
            </a:r>
            <a:r>
              <a:rPr lang="ru-RU" b="0" dirty="0" smtClean="0"/>
              <a:t>  — </a:t>
            </a:r>
            <a:r>
              <a:rPr lang="ru-RU" b="0" dirty="0" err="1" smtClean="0"/>
              <a:t>повість</a:t>
            </a:r>
            <a:r>
              <a:rPr lang="ru-RU" b="0" dirty="0" smtClean="0"/>
              <a:t> </a:t>
            </a:r>
            <a:r>
              <a:rPr lang="ru-RU" b="0" dirty="0" err="1" smtClean="0"/>
              <a:t>Михайла</a:t>
            </a:r>
            <a:r>
              <a:rPr lang="ru-RU" b="0" dirty="0" smtClean="0"/>
              <a:t> </a:t>
            </a:r>
            <a:r>
              <a:rPr lang="ru-RU" b="0" dirty="0" err="1" smtClean="0"/>
              <a:t>Коцюбинського</a:t>
            </a:r>
            <a:r>
              <a:rPr lang="ru-RU" b="0" dirty="0" smtClean="0"/>
              <a:t>, написана </a:t>
            </a:r>
            <a:r>
              <a:rPr lang="ru-RU" b="0" dirty="0" err="1" smtClean="0"/>
              <a:t>під</a:t>
            </a:r>
            <a:r>
              <a:rPr lang="ru-RU" b="0" dirty="0" smtClean="0"/>
              <a:t> </a:t>
            </a:r>
            <a:r>
              <a:rPr lang="ru-RU" b="0" dirty="0" err="1" smtClean="0"/>
              <a:t>враженням</a:t>
            </a:r>
            <a:r>
              <a:rPr lang="ru-RU" b="0" dirty="0" smtClean="0"/>
              <a:t> </a:t>
            </a:r>
            <a:r>
              <a:rPr lang="ru-RU" b="0" dirty="0" err="1" smtClean="0"/>
              <a:t>його</a:t>
            </a:r>
            <a:r>
              <a:rPr lang="ru-RU" b="0" dirty="0" smtClean="0"/>
              <a:t> </a:t>
            </a:r>
            <a:r>
              <a:rPr lang="ru-RU" b="0" dirty="0" err="1" smtClean="0"/>
              <a:t>перебування</a:t>
            </a:r>
            <a:r>
              <a:rPr lang="ru-RU" b="0" dirty="0" smtClean="0"/>
              <a:t> на </a:t>
            </a:r>
            <a:r>
              <a:rPr lang="ru-RU" b="0" dirty="0" err="1" smtClean="0"/>
              <a:t>Гуцульщині</a:t>
            </a:r>
            <a:r>
              <a:rPr lang="ru-RU" b="0" dirty="0" smtClean="0"/>
              <a:t>. В </a:t>
            </a:r>
            <a:r>
              <a:rPr lang="ru-RU" b="0" dirty="0" err="1" smtClean="0"/>
              <a:t>творі</a:t>
            </a:r>
            <a:r>
              <a:rPr lang="ru-RU" b="0" dirty="0" smtClean="0"/>
              <a:t> </a:t>
            </a:r>
            <a:r>
              <a:rPr lang="ru-RU" b="0" dirty="0" err="1" smtClean="0"/>
              <a:t>розповідається</a:t>
            </a:r>
            <a:r>
              <a:rPr lang="ru-RU" b="0" dirty="0" smtClean="0"/>
              <a:t> про </a:t>
            </a:r>
            <a:r>
              <a:rPr lang="ru-RU" b="0" dirty="0" err="1" smtClean="0"/>
              <a:t>кохання</a:t>
            </a:r>
            <a:r>
              <a:rPr lang="ru-RU" b="0" dirty="0" smtClean="0"/>
              <a:t> </a:t>
            </a:r>
            <a:r>
              <a:rPr lang="ru-RU" b="0" dirty="0" err="1" smtClean="0"/>
              <a:t>Івана</a:t>
            </a:r>
            <a:r>
              <a:rPr lang="ru-RU" b="0" dirty="0" smtClean="0"/>
              <a:t> і </a:t>
            </a:r>
            <a:r>
              <a:rPr lang="ru-RU" b="0" dirty="0" err="1" smtClean="0"/>
              <a:t>Марічки</a:t>
            </a:r>
            <a:r>
              <a:rPr lang="ru-RU" b="0" dirty="0" smtClean="0"/>
              <a:t>, </a:t>
            </a:r>
            <a:r>
              <a:rPr lang="ru-RU" b="0" dirty="0" err="1" smtClean="0"/>
              <a:t>українських</a:t>
            </a:r>
            <a:r>
              <a:rPr lang="ru-RU" b="0" dirty="0" smtClean="0"/>
              <a:t> Ромео і </a:t>
            </a:r>
            <a:r>
              <a:rPr lang="ru-RU" b="0" dirty="0" err="1" smtClean="0"/>
              <a:t>Джульєтти</a:t>
            </a:r>
            <a:r>
              <a:rPr lang="ru-RU" b="0" dirty="0" smtClean="0"/>
              <a:t>. </a:t>
            </a:r>
            <a:endParaRPr lang="ru-RU" dirty="0"/>
          </a:p>
        </p:txBody>
      </p:sp>
      <p:pic>
        <p:nvPicPr>
          <p:cNvPr id="14338" name="Picture 2" descr="Файл:Tini predk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1030" y="3284984"/>
            <a:ext cx="2199438" cy="2999234"/>
          </a:xfrm>
          <a:prstGeom prst="rect">
            <a:avLst/>
          </a:prstGeom>
          <a:noFill/>
        </p:spPr>
      </p:pic>
      <p:pic>
        <p:nvPicPr>
          <p:cNvPr id="14340" name="Picture 4" descr="http://bse.sci-lib.com/a_pictures/14/00/229609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2195524" cy="2907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88158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Марічка та Іван </a:t>
            </a:r>
            <a:r>
              <a:rPr lang="ru-RU" sz="2400" dirty="0" smtClean="0"/>
              <a:t>належали до </a:t>
            </a:r>
            <a:r>
              <a:rPr lang="ru-RU" sz="2400" dirty="0" err="1" smtClean="0"/>
              <a:t>ворогуючих</a:t>
            </a:r>
            <a:r>
              <a:rPr lang="ru-RU" sz="2400" dirty="0" smtClean="0"/>
              <a:t> </a:t>
            </a:r>
            <a:r>
              <a:rPr lang="ru-RU" sz="2400" dirty="0" err="1" smtClean="0"/>
              <a:t>гуцульських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Палійчуків</a:t>
            </a:r>
            <a:r>
              <a:rPr lang="ru-RU" sz="2400" dirty="0" smtClean="0"/>
              <a:t> і </a:t>
            </a:r>
            <a:r>
              <a:rPr lang="ru-RU" sz="2400" dirty="0" err="1" smtClean="0"/>
              <a:t>Гутенюків,боротьба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якими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тривала</a:t>
            </a:r>
            <a:r>
              <a:rPr lang="ru-RU" sz="2400" dirty="0" smtClean="0"/>
              <a:t> уже давно. </a:t>
            </a:r>
            <a:r>
              <a:rPr lang="ru-RU" sz="2400" dirty="0" err="1" smtClean="0"/>
              <a:t>Проте</a:t>
            </a:r>
            <a:r>
              <a:rPr lang="ru-RU" sz="2400" dirty="0" smtClean="0"/>
              <a:t> це не стало на </a:t>
            </a:r>
            <a:r>
              <a:rPr lang="ru-RU" sz="2400" dirty="0" err="1" smtClean="0"/>
              <a:t>заваді</a:t>
            </a:r>
            <a:r>
              <a:rPr lang="ru-RU" sz="2400" dirty="0" smtClean="0"/>
              <a:t> </a:t>
            </a:r>
            <a:r>
              <a:rPr lang="ru-RU" sz="2400" dirty="0" err="1" smtClean="0"/>
              <a:t>їхньому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коханню</a:t>
            </a:r>
            <a:r>
              <a:rPr lang="ru-RU" sz="2400" dirty="0" smtClean="0"/>
              <a:t>. </a:t>
            </a:r>
            <a:r>
              <a:rPr lang="ru-RU" sz="2400" dirty="0" err="1" smtClean="0"/>
              <a:t>Згодом</a:t>
            </a:r>
            <a:r>
              <a:rPr lang="ru-RU" sz="2400" dirty="0" smtClean="0"/>
              <a:t> </a:t>
            </a:r>
            <a:r>
              <a:rPr lang="ru-RU" sz="2400" dirty="0" err="1" smtClean="0"/>
              <a:t>Іван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тривалий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змушений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перебувати</a:t>
            </a:r>
            <a:r>
              <a:rPr lang="ru-RU" sz="2400" dirty="0" smtClean="0"/>
              <a:t> в наймах на </a:t>
            </a:r>
            <a:r>
              <a:rPr lang="ru-RU" sz="2400" dirty="0" err="1" smtClean="0"/>
              <a:t>полонині</a:t>
            </a:r>
            <a:r>
              <a:rPr lang="ru-RU" sz="2400" dirty="0" smtClean="0"/>
              <a:t>, а повернувшись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дізнається</a:t>
            </a:r>
            <a:r>
              <a:rPr lang="ru-RU" sz="2400" dirty="0" smtClean="0"/>
              <a:t> про смерть </a:t>
            </a:r>
            <a:r>
              <a:rPr lang="ru-RU" sz="2400" dirty="0" err="1" smtClean="0"/>
              <a:t>Марічки</a:t>
            </a:r>
            <a:r>
              <a:rPr lang="ru-RU" sz="2400" dirty="0" smtClean="0"/>
              <a:t>. </a:t>
            </a:r>
            <a:r>
              <a:rPr lang="ru-RU" sz="2400" dirty="0" err="1" smtClean="0"/>
              <a:t>Якось</a:t>
            </a:r>
            <a:r>
              <a:rPr lang="ru-RU" sz="2400" dirty="0" smtClean="0"/>
              <a:t> </a:t>
            </a:r>
            <a:r>
              <a:rPr lang="ru-RU" sz="2400" dirty="0" err="1" smtClean="0"/>
              <a:t>хлопець</a:t>
            </a:r>
            <a:r>
              <a:rPr lang="ru-RU" sz="2400" dirty="0" smtClean="0"/>
              <a:t> </a:t>
            </a:r>
            <a:r>
              <a:rPr lang="ru-RU" sz="2400" dirty="0" err="1" smtClean="0"/>
              <a:t>пішов</a:t>
            </a:r>
            <a:r>
              <a:rPr lang="ru-RU" sz="2400" dirty="0" smtClean="0"/>
              <a:t> у гори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почув</a:t>
            </a:r>
            <a:r>
              <a:rPr lang="ru-RU" sz="2400" dirty="0" smtClean="0"/>
              <a:t> там голос  </a:t>
            </a:r>
            <a:r>
              <a:rPr lang="ru-RU" sz="2400" dirty="0" err="1" smtClean="0"/>
              <a:t>коханої</a:t>
            </a:r>
            <a:r>
              <a:rPr lang="ru-RU" sz="2400" dirty="0" smtClean="0"/>
              <a:t>, </a:t>
            </a:r>
            <a:r>
              <a:rPr lang="ru-RU" sz="2400" dirty="0" err="1" smtClean="0"/>
              <a:t>попрямував</a:t>
            </a:r>
            <a:r>
              <a:rPr lang="ru-RU" sz="2400" dirty="0" smtClean="0"/>
              <a:t> за ним і </a:t>
            </a:r>
            <a:r>
              <a:rPr lang="ru-RU" sz="2400" dirty="0" err="1" smtClean="0"/>
              <a:t>зустрів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кохану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нявки</a:t>
            </a:r>
            <a:r>
              <a:rPr lang="ru-RU" sz="2400" dirty="0" smtClean="0"/>
              <a:t>. </a:t>
            </a:r>
            <a:endParaRPr lang="ru-RU" sz="2400" dirty="0"/>
          </a:p>
        </p:txBody>
      </p:sp>
      <p:pic>
        <p:nvPicPr>
          <p:cNvPr id="16386" name="Picture 2" descr="Тени забытых предков (196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4032448" cy="2448272"/>
          </a:xfrm>
          <a:prstGeom prst="rect">
            <a:avLst/>
          </a:prstGeom>
          <a:noFill/>
        </p:spPr>
      </p:pic>
      <p:pic>
        <p:nvPicPr>
          <p:cNvPr id="16388" name="Picture 4" descr="http://t0.gstatic.com/images?q=tbn:ANd9GcSwiDegYJhDgFEhSJUItZNZMJKYf-XOGShTblJJwGgBx0gOJPrannfhYb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77072"/>
            <a:ext cx="381642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186808" cy="4889698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Світ повісті цілком заселений істотами традиційної української міфології, які живуть поряд з людьми, втручаються в їхнє життя. Це такі істоти як нявки, злий арідник, </a:t>
            </a:r>
            <a:r>
              <a:rPr lang="uk-UA" sz="2800" dirty="0" err="1" smtClean="0"/>
              <a:t>чугайстер</a:t>
            </a:r>
            <a:r>
              <a:rPr lang="uk-UA" sz="2800" dirty="0" smtClean="0"/>
              <a:t>, мольфар Юра. </a:t>
            </a:r>
            <a:endParaRPr lang="ru-RU" sz="2800" dirty="0"/>
          </a:p>
        </p:txBody>
      </p:sp>
      <p:pic>
        <p:nvPicPr>
          <p:cNvPr id="15363" name="Picture 3" descr="D:\Фото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0669">
            <a:off x="4725754" y="698872"/>
            <a:ext cx="3714713" cy="4799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Нявка-Марічка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633536"/>
            <a:ext cx="3886200" cy="5224464"/>
          </a:xfrm>
        </p:spPr>
        <p:txBody>
          <a:bodyPr>
            <a:normAutofit/>
          </a:bodyPr>
          <a:lstStyle/>
          <a:p>
            <a:r>
              <a:rPr lang="uk-UA" sz="2400" dirty="0" err="1" smtClean="0">
                <a:solidFill>
                  <a:schemeClr val="accent2"/>
                </a:solidFill>
              </a:rPr>
              <a:t>“Іван</a:t>
            </a:r>
            <a:r>
              <a:rPr lang="uk-UA" sz="2400" dirty="0" smtClean="0">
                <a:solidFill>
                  <a:schemeClr val="accent2"/>
                </a:solidFill>
              </a:rPr>
              <a:t> бачив перед собою Марічку, але йому дивно, бо він разом з тим знає, що то не Марічка, а нявка. Йшов поруч із нею й боявся пустити Марічку вперед, щоб не побачить криваву діру ззаду у неї, де видно серце, утробу і все як у нявки </a:t>
            </a:r>
            <a:r>
              <a:rPr lang="uk-UA" sz="2400" dirty="0" err="1" smtClean="0">
                <a:solidFill>
                  <a:schemeClr val="accent2"/>
                </a:solidFill>
              </a:rPr>
              <a:t>буває.”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17411" name="Picture 3" descr="D:\view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06934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Арідник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007424" cy="1219400"/>
          </a:xfrm>
        </p:spPr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Згадується і про арідника. Як Іван був на полонині, Микола часто розказував йому різні історії, які парубки вважали цілком правдивими: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3561953" cy="32843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499992" y="2867087"/>
            <a:ext cx="388741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Арідник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був здатний до всього,  що надумав-зробив. Поробив  арідник вівці, зробив скрипку і грав, а вівці пасуться. Раз арідник змерз та й, щоб зігрітись, вигадав ватру.»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Щезник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417172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2"/>
                </a:solidFill>
              </a:rPr>
              <a:t>Одного разу Іван зайшов далеко у гори і раптом почув ту жадану тиху музику. Але хто ж грав у цьому безлюдному місці? Іван повернувся і скаменів:</a:t>
            </a:r>
            <a:r>
              <a:rPr lang="uk-UA" dirty="0" err="1" smtClean="0">
                <a:solidFill>
                  <a:schemeClr val="accent2"/>
                </a:solidFill>
              </a:rPr>
              <a:t>”На</a:t>
            </a:r>
            <a:r>
              <a:rPr lang="uk-UA" dirty="0" smtClean="0">
                <a:solidFill>
                  <a:schemeClr val="accent2"/>
                </a:solidFill>
              </a:rPr>
              <a:t> камені, верхи, сидів </a:t>
            </a:r>
            <a:r>
              <a:rPr lang="uk-UA" dirty="0" err="1" smtClean="0">
                <a:solidFill>
                  <a:schemeClr val="accent2"/>
                </a:solidFill>
              </a:rPr>
              <a:t>“той”</a:t>
            </a:r>
            <a:r>
              <a:rPr lang="uk-UA" dirty="0" smtClean="0">
                <a:solidFill>
                  <a:schemeClr val="accent2"/>
                </a:solidFill>
              </a:rPr>
              <a:t> щезник, скривив гостру борідку</a:t>
            </a:r>
            <a:r>
              <a:rPr lang="ru-RU" dirty="0" smtClean="0">
                <a:solidFill>
                  <a:schemeClr val="accent2"/>
                </a:solidFill>
              </a:rPr>
              <a:t>, нагнув </a:t>
            </a:r>
            <a:r>
              <a:rPr lang="ru-RU" dirty="0" err="1" smtClean="0">
                <a:solidFill>
                  <a:schemeClr val="accent2"/>
                </a:solidFill>
              </a:rPr>
              <a:t>ріжки</a:t>
            </a:r>
            <a:r>
              <a:rPr lang="ru-RU" dirty="0" smtClean="0">
                <a:solidFill>
                  <a:schemeClr val="accent2"/>
                </a:solidFill>
              </a:rPr>
              <a:t> і, </a:t>
            </a:r>
            <a:r>
              <a:rPr lang="ru-RU" dirty="0" err="1" smtClean="0">
                <a:solidFill>
                  <a:schemeClr val="accent2"/>
                </a:solidFill>
              </a:rPr>
              <a:t>заплющивши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очі</a:t>
            </a:r>
            <a:r>
              <a:rPr lang="ru-RU" dirty="0" smtClean="0">
                <a:solidFill>
                  <a:schemeClr val="accent2"/>
                </a:solidFill>
              </a:rPr>
              <a:t>, дув у </a:t>
            </a:r>
            <a:r>
              <a:rPr lang="ru-RU" dirty="0" err="1" smtClean="0">
                <a:solidFill>
                  <a:schemeClr val="accent2"/>
                </a:solidFill>
              </a:rPr>
              <a:t>флояру</a:t>
            </a:r>
            <a:r>
              <a:rPr lang="ru-RU" dirty="0" smtClean="0">
                <a:solidFill>
                  <a:schemeClr val="accent2"/>
                </a:solidFill>
              </a:rPr>
              <a:t>.»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355916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Веселий </a:t>
            </a:r>
            <a:r>
              <a:rPr lang="uk-UA" dirty="0" err="1" smtClean="0"/>
              <a:t>чугайстер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0" y="1628800"/>
            <a:ext cx="3886200" cy="48245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«</a:t>
            </a:r>
            <a:r>
              <a:rPr lang="ru-RU" sz="2400" dirty="0" err="1" smtClean="0">
                <a:solidFill>
                  <a:schemeClr val="accent2"/>
                </a:solidFill>
              </a:rPr>
              <a:t>Він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був</a:t>
            </a:r>
            <a:r>
              <a:rPr lang="ru-RU" sz="2400" dirty="0" smtClean="0">
                <a:solidFill>
                  <a:schemeClr val="accent2"/>
                </a:solidFill>
              </a:rPr>
              <a:t> без </a:t>
            </a:r>
            <a:r>
              <a:rPr lang="ru-RU" sz="2400" dirty="0" err="1" smtClean="0">
                <a:solidFill>
                  <a:schemeClr val="accent2"/>
                </a:solidFill>
              </a:rPr>
              <a:t>одежі</a:t>
            </a:r>
            <a:r>
              <a:rPr lang="ru-RU" sz="2400" dirty="0" smtClean="0">
                <a:solidFill>
                  <a:schemeClr val="accent2"/>
                </a:solidFill>
              </a:rPr>
              <a:t>. </a:t>
            </a:r>
            <a:r>
              <a:rPr lang="ru-RU" sz="2400" dirty="0" err="1" smtClean="0">
                <a:solidFill>
                  <a:schemeClr val="accent2"/>
                </a:solidFill>
              </a:rPr>
              <a:t>М'яке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темне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волосся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покривало</a:t>
            </a:r>
            <a:r>
              <a:rPr lang="ru-RU" sz="2400" dirty="0" smtClean="0">
                <a:solidFill>
                  <a:schemeClr val="accent2"/>
                </a:solidFill>
              </a:rPr>
              <a:t> все </a:t>
            </a:r>
            <a:r>
              <a:rPr lang="ru-RU" sz="2400" dirty="0" err="1" smtClean="0">
                <a:solidFill>
                  <a:schemeClr val="accent2"/>
                </a:solidFill>
              </a:rPr>
              <a:t>його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тіло</a:t>
            </a:r>
            <a:r>
              <a:rPr lang="ru-RU" sz="2400" dirty="0" smtClean="0">
                <a:solidFill>
                  <a:schemeClr val="accent2"/>
                </a:solidFill>
              </a:rPr>
              <a:t>, </a:t>
            </a:r>
            <a:r>
              <a:rPr lang="ru-RU" sz="2400" dirty="0" err="1" smtClean="0">
                <a:solidFill>
                  <a:schemeClr val="accent2"/>
                </a:solidFill>
              </a:rPr>
              <a:t>оточало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круглі</a:t>
            </a:r>
            <a:r>
              <a:rPr lang="ru-RU" sz="2400" dirty="0" smtClean="0">
                <a:solidFill>
                  <a:schemeClr val="accent2"/>
                </a:solidFill>
              </a:rPr>
              <a:t> і </a:t>
            </a:r>
            <a:r>
              <a:rPr lang="ru-RU" sz="2400" dirty="0" err="1" smtClean="0">
                <a:solidFill>
                  <a:schemeClr val="accent2"/>
                </a:solidFill>
              </a:rPr>
              <a:t>добрі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очі</a:t>
            </a:r>
            <a:r>
              <a:rPr lang="ru-RU" sz="2400" dirty="0" smtClean="0">
                <a:solidFill>
                  <a:schemeClr val="accent2"/>
                </a:solidFill>
              </a:rPr>
              <a:t>, заклинилось на </a:t>
            </a:r>
            <a:r>
              <a:rPr lang="ru-RU" sz="2400" dirty="0" err="1" smtClean="0">
                <a:solidFill>
                  <a:schemeClr val="accent2"/>
                </a:solidFill>
              </a:rPr>
              <a:t>бороді</a:t>
            </a:r>
            <a:r>
              <a:rPr lang="ru-RU" sz="2400" dirty="0" smtClean="0">
                <a:solidFill>
                  <a:schemeClr val="accent2"/>
                </a:solidFill>
              </a:rPr>
              <a:t> і </a:t>
            </a:r>
            <a:r>
              <a:rPr lang="ru-RU" sz="2400" dirty="0" err="1" smtClean="0">
                <a:solidFill>
                  <a:schemeClr val="accent2"/>
                </a:solidFill>
              </a:rPr>
              <a:t>звисало</a:t>
            </a:r>
            <a:r>
              <a:rPr lang="ru-RU" sz="2400" dirty="0" smtClean="0">
                <a:solidFill>
                  <a:schemeClr val="accent2"/>
                </a:solidFill>
              </a:rPr>
              <a:t> на грудях. Се </a:t>
            </a:r>
            <a:r>
              <a:rPr lang="ru-RU" sz="2400" dirty="0" err="1" smtClean="0">
                <a:solidFill>
                  <a:schemeClr val="accent2"/>
                </a:solidFill>
              </a:rPr>
              <a:t>був</a:t>
            </a:r>
            <a:r>
              <a:rPr lang="ru-RU" sz="2400" dirty="0" smtClean="0">
                <a:solidFill>
                  <a:schemeClr val="accent2"/>
                </a:solidFill>
              </a:rPr>
              <a:t> веселий </a:t>
            </a:r>
            <a:r>
              <a:rPr lang="ru-RU" sz="2400" dirty="0" err="1" smtClean="0">
                <a:solidFill>
                  <a:schemeClr val="accent2"/>
                </a:solidFill>
              </a:rPr>
              <a:t>чугайстер</a:t>
            </a:r>
            <a:r>
              <a:rPr lang="ru-RU" sz="2400" dirty="0" smtClean="0">
                <a:solidFill>
                  <a:schemeClr val="accent2"/>
                </a:solidFill>
              </a:rPr>
              <a:t>, </a:t>
            </a:r>
            <a:r>
              <a:rPr lang="ru-RU" sz="2400" dirty="0" err="1" smtClean="0">
                <a:solidFill>
                  <a:schemeClr val="accent2"/>
                </a:solidFill>
              </a:rPr>
              <a:t>добрий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лісовий</a:t>
            </a:r>
            <a:r>
              <a:rPr lang="ru-RU" sz="2400" dirty="0" smtClean="0">
                <a:solidFill>
                  <a:schemeClr val="accent2"/>
                </a:solidFill>
              </a:rPr>
              <a:t> дух, </a:t>
            </a:r>
            <a:r>
              <a:rPr lang="ru-RU" sz="2400" dirty="0" err="1" smtClean="0">
                <a:solidFill>
                  <a:schemeClr val="accent2"/>
                </a:solidFill>
              </a:rPr>
              <a:t>що</a:t>
            </a:r>
            <a:r>
              <a:rPr lang="ru-RU" sz="2400" dirty="0" smtClean="0">
                <a:solidFill>
                  <a:schemeClr val="accent2"/>
                </a:solidFill>
              </a:rPr>
              <a:t> боронить людей од </a:t>
            </a:r>
            <a:r>
              <a:rPr lang="ru-RU" sz="2400" dirty="0" err="1" smtClean="0">
                <a:solidFill>
                  <a:schemeClr val="accent2"/>
                </a:solidFill>
              </a:rPr>
              <a:t>нявок</a:t>
            </a:r>
            <a:r>
              <a:rPr lang="ru-RU" sz="2400" dirty="0" smtClean="0">
                <a:solidFill>
                  <a:schemeClr val="accent2"/>
                </a:solidFill>
              </a:rPr>
              <a:t>. </a:t>
            </a:r>
            <a:r>
              <a:rPr lang="ru-RU" sz="2400" dirty="0" err="1" smtClean="0">
                <a:solidFill>
                  <a:schemeClr val="accent2"/>
                </a:solidFill>
              </a:rPr>
              <a:t>Він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був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смертю</a:t>
            </a:r>
            <a:r>
              <a:rPr lang="ru-RU" sz="2400" dirty="0" smtClean="0">
                <a:solidFill>
                  <a:schemeClr val="accent2"/>
                </a:solidFill>
              </a:rPr>
              <a:t> для них: </a:t>
            </a:r>
            <a:r>
              <a:rPr lang="ru-RU" sz="2400" dirty="0" err="1" smtClean="0">
                <a:solidFill>
                  <a:schemeClr val="accent2"/>
                </a:solidFill>
              </a:rPr>
              <a:t>зловить</a:t>
            </a:r>
            <a:r>
              <a:rPr lang="ru-RU" sz="2400" dirty="0" smtClean="0">
                <a:solidFill>
                  <a:schemeClr val="accent2"/>
                </a:solidFill>
              </a:rPr>
              <a:t> і </a:t>
            </a:r>
            <a:r>
              <a:rPr lang="ru-RU" sz="2400" dirty="0" err="1" smtClean="0">
                <a:solidFill>
                  <a:schemeClr val="accent2"/>
                </a:solidFill>
              </a:rPr>
              <a:t>роздире</a:t>
            </a:r>
            <a:r>
              <a:rPr lang="ru-RU" sz="2400" dirty="0" smtClean="0">
                <a:solidFill>
                  <a:schemeClr val="accent2"/>
                </a:solidFill>
              </a:rPr>
              <a:t>»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20482" name="Picture 2" descr="D:\viewer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384376" cy="36724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02560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Іван часто зустрічав кохану у вигляді нявки. Одного разу, після короткої розмови, вона зникла, </a:t>
            </a:r>
            <a:r>
              <a:rPr lang="ru-RU" sz="2800" dirty="0" err="1" smtClean="0"/>
              <a:t>натомість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Іван</a:t>
            </a:r>
            <a:r>
              <a:rPr lang="ru-RU" sz="2800" dirty="0" smtClean="0"/>
              <a:t> </a:t>
            </a:r>
            <a:r>
              <a:rPr lang="ru-RU" sz="2800" dirty="0" err="1" smtClean="0"/>
              <a:t>зустрів</a:t>
            </a:r>
            <a:r>
              <a:rPr lang="ru-RU" sz="2800" dirty="0" smtClean="0"/>
              <a:t> </a:t>
            </a:r>
            <a:r>
              <a:rPr lang="ru-RU" sz="2800" dirty="0" err="1" smtClean="0"/>
              <a:t>чугайстра</a:t>
            </a:r>
            <a:r>
              <a:rPr lang="ru-RU" sz="2800" dirty="0" smtClean="0"/>
              <a:t>  і </a:t>
            </a:r>
            <a:r>
              <a:rPr lang="ru-RU" sz="2800" dirty="0" err="1" smtClean="0"/>
              <a:t>спробував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відволікти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, запросивши у </a:t>
            </a:r>
            <a:r>
              <a:rPr lang="ru-RU" sz="2800" dirty="0" err="1" smtClean="0"/>
              <a:t>танок</a:t>
            </a:r>
            <a:r>
              <a:rPr lang="ru-RU" sz="2800" dirty="0" smtClean="0"/>
              <a:t>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Марічка</a:t>
            </a:r>
            <a:r>
              <a:rPr lang="ru-RU" sz="2800" dirty="0" smtClean="0"/>
              <a:t> могла </a:t>
            </a:r>
            <a:r>
              <a:rPr lang="ru-RU" sz="2800" dirty="0" err="1" smtClean="0"/>
              <a:t>якнайдалі</a:t>
            </a:r>
            <a:r>
              <a:rPr lang="ru-RU" sz="2800" dirty="0" smtClean="0"/>
              <a:t> </a:t>
            </a:r>
            <a:r>
              <a:rPr lang="ru-RU" sz="2800" dirty="0" err="1" smtClean="0"/>
              <a:t>утекти</a:t>
            </a:r>
            <a:r>
              <a:rPr lang="ru-RU" sz="2800" dirty="0" smtClean="0"/>
              <a:t>.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танцю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лісовиком</a:t>
            </a:r>
            <a:r>
              <a:rPr lang="ru-RU" sz="2800" dirty="0" smtClean="0"/>
              <a:t> </a:t>
            </a:r>
            <a:r>
              <a:rPr lang="ru-RU" sz="2800" dirty="0" err="1" smtClean="0"/>
              <a:t>головний</a:t>
            </a:r>
            <a:r>
              <a:rPr lang="ru-RU" sz="2800" dirty="0" smtClean="0"/>
              <a:t> герой </a:t>
            </a:r>
            <a:r>
              <a:rPr lang="ru-RU" sz="2800" dirty="0" err="1" smtClean="0"/>
              <a:t>пішов</a:t>
            </a:r>
            <a:r>
              <a:rPr lang="ru-RU" sz="2800" dirty="0" smtClean="0"/>
              <a:t> за голосом </a:t>
            </a:r>
            <a:r>
              <a:rPr lang="ru-RU" sz="2800" dirty="0" err="1" smtClean="0"/>
              <a:t>коханої</a:t>
            </a:r>
            <a:r>
              <a:rPr lang="ru-RU" sz="2800" dirty="0" smtClean="0"/>
              <a:t> і </a:t>
            </a:r>
            <a:r>
              <a:rPr lang="ru-RU" sz="2800" dirty="0" err="1" smtClean="0"/>
              <a:t>зірвався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урвище</a:t>
            </a:r>
            <a:r>
              <a:rPr lang="ru-RU" sz="2800" dirty="0" smtClean="0"/>
              <a:t>. </a:t>
            </a:r>
            <a:endParaRPr lang="ru-RU" sz="2800" dirty="0"/>
          </a:p>
        </p:txBody>
      </p:sp>
      <p:pic>
        <p:nvPicPr>
          <p:cNvPr id="21506" name="Picture 2" descr="http://upload.wikimedia.org/wikipedia/commons/thumb/1/1c/1961_Aurlandsdalen_Sinjarheimsgalden.jpg/200px-1961_Aurlandsdalen_Sinjarheimsgal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293096"/>
            <a:ext cx="2016224" cy="2232248"/>
          </a:xfrm>
          <a:prstGeom prst="rect">
            <a:avLst/>
          </a:prstGeom>
          <a:noFill/>
        </p:spPr>
      </p:pic>
      <p:pic>
        <p:nvPicPr>
          <p:cNvPr id="21508" name="Picture 4" descr="http://mikolajchuk.ucoz.ua/_ph/14/2/286486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2664296" cy="2104794"/>
          </a:xfrm>
          <a:prstGeom prst="rect">
            <a:avLst/>
          </a:prstGeom>
          <a:noFill/>
        </p:spPr>
      </p:pic>
      <p:pic>
        <p:nvPicPr>
          <p:cNvPr id="5" name="Picture 3" descr="D:\Фото\Нов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556">
            <a:off x="3762136" y="4257688"/>
            <a:ext cx="1882030" cy="2431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126</TotalTime>
  <Words>521</Words>
  <Application>Microsoft Office PowerPoint</Application>
  <PresentationFormat>Экран (4:3)</PresentationFormat>
  <Paragraphs>22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Ромео і Джульєтта </vt:lpstr>
      <vt:lpstr>«Тіні забутих предків»  — повість Михайла Коцюбинського, написана під враженням його перебування на Гуцульщині. В творі розповідається про кохання Івана і Марічки, українських Ромео і Джульєтти. </vt:lpstr>
      <vt:lpstr>Марічка та Іван належали до ворогуючих гуцульських родів Палійчуків і Гутенюків,боротьба між якими тривала уже давно. Проте це не стало на заваді їхньому коханню. Згодом Іван тривалий час змушений перебувати в наймах на полонині, а повернувшись він дізнається про смерть Марічки. Якось хлопець пішов у гори й почув там голос  коханої, попрямував за ним і зустрів кохану у вигляді нявки. </vt:lpstr>
      <vt:lpstr>Світ повісті цілком заселений істотами традиційної української міфології, які живуть поряд з людьми, втручаються в їхнє життя. Це такі істоти як нявки, злий арідник, чугайстер, мольфар Юра. </vt:lpstr>
      <vt:lpstr>Нявка-Марічка</vt:lpstr>
      <vt:lpstr>Арідник </vt:lpstr>
      <vt:lpstr>Щезник </vt:lpstr>
      <vt:lpstr>Веселий чугайстер </vt:lpstr>
      <vt:lpstr>Іван часто зустрічав кохану у вигляді нявки. Одного разу, після короткої розмови, вона зникла, натомість Іван зустрів чугайстра  і спробував відволікти його, запросивши у танок, щоб Марічка могла якнайдалі утекти. Після танцю з лісовиком головний герой пішов за голосом коханої і зірвався в урвище. </vt:lpstr>
      <vt:lpstr>Наступного дня його ледь живого знайшли пастухи. Згодом він помер, і його поховали за місцевими звичаєми (з танцями і розвагами).</vt:lpstr>
      <vt:lpstr>Михайлові Коцюбинському вдалося геніально відтворити неповторну й дивну атмосферу життя гуцулів. Усі верховинці не зовсім схожі на своїх рівнинних співвітчизників, мабуть, тому, що живуть вони ближче до неба з його хмарами, дощами, вітрами. Хто хоча б раз чув звук трембіти, той розуміє, що час не владний над зеленими схилами вічних Карпатських гір. Ще з дохристиянських часів тут складалися обряди й вірування, які так вдало передав мовою художньої прози автор повісті “Тіні забутих предків”.</vt:lpstr>
      <vt:lpstr>У 1964 вийшла однойменна екранізація    Сергія Параджанова. Після прочитання повісті М. Коцюбинського у Параджанова одразу виникло бажання її поставити.</vt:lpstr>
      <vt:lpstr>Використані джерела:  Новий довідник: Українська мова та література. http://uk.wikipedia.org http://ukrmpk.blogspot.com</vt:lpstr>
      <vt:lpstr>Виконала Апостолова Аліна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Ромео і Джульєтта</dc:title>
  <dc:creator>Master</dc:creator>
  <cp:lastModifiedBy>Master</cp:lastModifiedBy>
  <cp:revision>14</cp:revision>
  <dcterms:created xsi:type="dcterms:W3CDTF">2013-01-24T15:49:13Z</dcterms:created>
  <dcterms:modified xsi:type="dcterms:W3CDTF">2013-01-24T17:59:24Z</dcterms:modified>
</cp:coreProperties>
</file>