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3" r:id="rId2"/>
  </p:sldMasterIdLst>
  <p:sldIdLst>
    <p:sldId id="257" r:id="rId3"/>
    <p:sldId id="258" r:id="rId4"/>
    <p:sldId id="259" r:id="rId5"/>
    <p:sldId id="265" r:id="rId6"/>
    <p:sldId id="260" r:id="rId7"/>
    <p:sldId id="262" r:id="rId8"/>
    <p:sldId id="261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D5FE-CC75-4B7D-ACE7-A790FD84167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3F7B-E112-4DC3-847A-7614C5D7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7CC5-BB04-4218-820B-38D66C78B03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CDEA-3D65-4815-BF98-73C111AB6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B64C-4A2F-4450-9998-37DAA6E0ABA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60A3-CCB5-45EC-8097-24EB6F62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3F9D-5CB6-4178-9A22-CD84E9A7265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BFBD-A9DC-472D-97C6-D6C9B051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4518-4A59-41C9-8288-01ED5C034E4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AA08-2828-4ED5-9C22-40EBFCB93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F4E1-D727-46BA-B33D-94983738FC0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6FD4-EFFB-46A6-AB14-5F0B9F57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E3FB-8038-4CF9-851C-D97CFA45D78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BFD3-A6D1-4BEC-B372-A26F460F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F0D1-14CD-4079-AD15-88BACF94ABB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BDB8-48D6-45D9-B792-9A3EA4AB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F242-9F1D-4181-BD8C-0ADDA983044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EAE7-FCEA-4FA9-9E61-9AACA86AA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8642-EB45-4197-8482-C4845A2A092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35D7-801B-4DBB-9E47-F769C56B8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A952-4229-4A0C-91AD-CF1A89077EB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76D1-38E8-45A7-AB6C-965B6B24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4C972-C4EB-4A7C-9991-71795268963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BCFE5-68F2-4230-8F71-1BE03124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8;&#1086;&#1076;&#1110;&#1111;%20&#1085;&#1072;%20&#1090;&#1074;&#1110;&#1088;%20&#1042;&#1077;&#1088;&#1075;&#1110;&#1083;&#1110;&#1103;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336757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14752"/>
            <a:ext cx="2457321" cy="293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244" name="WordArt 3"/>
          <p:cNvSpPr>
            <a:spLocks noChangeArrowheads="1" noChangeShapeType="1" noTextEdit="1"/>
          </p:cNvSpPr>
          <p:nvPr/>
        </p:nvSpPr>
        <p:spPr bwMode="auto">
          <a:xfrm>
            <a:off x="4716463" y="5713413"/>
            <a:ext cx="33242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357422" y="1142984"/>
            <a:ext cx="62642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 smtClean="0">
                <a:latin typeface="Alexandra Zeferino Three" pitchFamily="66" charset="0"/>
              </a:rPr>
              <a:t>Іван  Котляревський</a:t>
            </a:r>
          </a:p>
          <a:p>
            <a:pPr algn="ctr"/>
            <a:r>
              <a:rPr lang="uk-UA" sz="3600" b="1" dirty="0" err="1" smtClean="0">
                <a:latin typeface="Alexandra Zeferino Three" pitchFamily="66" charset="0"/>
              </a:rPr>
              <a:t>“Енеїда”</a:t>
            </a:r>
            <a:endParaRPr lang="uk-UA" sz="3600" b="1" dirty="0" smtClean="0">
              <a:latin typeface="Alexandra Zeferino Three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uk-UA" sz="2800" i="1" dirty="0" smtClean="0"/>
              <a:t>                           </a:t>
            </a:r>
            <a:r>
              <a:rPr lang="uk-UA" sz="2800" i="1" dirty="0" err="1" smtClean="0"/>
              <a:t>“</a:t>
            </a:r>
            <a:r>
              <a:rPr lang="uk-UA" sz="2800" b="1" i="1" dirty="0" err="1" smtClean="0">
                <a:latin typeface="Alexandra Zeferino Three" pitchFamily="66" charset="0"/>
              </a:rPr>
              <a:t>Над</a:t>
            </a:r>
            <a:r>
              <a:rPr lang="uk-UA" sz="2800" b="1" i="1" dirty="0" smtClean="0">
                <a:latin typeface="Alexandra Zeferino Three" pitchFamily="66" charset="0"/>
              </a:rPr>
              <a:t> книжкою твоєї </a:t>
            </a:r>
            <a:r>
              <a:rPr lang="en-US" sz="2800" b="1" i="1" dirty="0" smtClean="0">
                <a:latin typeface="Alexandra Zeferino Three" pitchFamily="66" charset="0"/>
              </a:rPr>
              <a:t>“ </a:t>
            </a:r>
            <a:r>
              <a:rPr lang="uk-UA" sz="2800" b="1" i="1" dirty="0" smtClean="0">
                <a:latin typeface="Alexandra Zeferino Three" pitchFamily="66" charset="0"/>
              </a:rPr>
              <a:t>Енеїди </a:t>
            </a:r>
            <a:r>
              <a:rPr lang="en-US" sz="2800" b="1" i="1" dirty="0" smtClean="0">
                <a:latin typeface="Alexandra Zeferino Three" pitchFamily="66" charset="0"/>
              </a:rPr>
              <a:t>“</a:t>
            </a:r>
            <a:endParaRPr lang="uk-UA" sz="2800" b="1" i="1" dirty="0" smtClean="0">
              <a:latin typeface="Alexandra Zeferino Three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uk-UA" sz="2800" b="1" i="1" dirty="0" smtClean="0">
                <a:latin typeface="Alexandra Zeferino Three" pitchFamily="66" charset="0"/>
              </a:rPr>
              <a:t>                                Нащадок схилить радісне </a:t>
            </a:r>
            <a:r>
              <a:rPr lang="uk-UA" sz="2800" b="1" i="1" dirty="0" err="1" smtClean="0">
                <a:latin typeface="Alexandra Zeferino Three" pitchFamily="66" charset="0"/>
              </a:rPr>
              <a:t>чоло.”</a:t>
            </a:r>
            <a:endParaRPr lang="uk-UA" sz="2800" b="1" i="1" dirty="0" smtClean="0">
              <a:latin typeface="Alexandra Zeferino Three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uk-UA" sz="2800" b="1" i="1" dirty="0" smtClean="0">
                <a:latin typeface="Alexandra Zeferino Three" pitchFamily="66" charset="0"/>
              </a:rPr>
              <a:t>                                В.Сосюра</a:t>
            </a:r>
            <a:r>
              <a:rPr lang="en-US" sz="2800" b="1" i="1" dirty="0" smtClean="0">
                <a:latin typeface="Alexandra Zeferino Three" pitchFamily="66" charset="0"/>
              </a:rPr>
              <a:t> </a:t>
            </a:r>
            <a:endParaRPr lang="uk-UA" sz="2800" b="1" i="1" dirty="0" smtClean="0">
              <a:latin typeface="Alexandra Zeferino Three" pitchFamily="66" charset="0"/>
            </a:endParaRPr>
          </a:p>
          <a:p>
            <a:pPr algn="ctr"/>
            <a:endParaRPr lang="ru-RU" sz="2800" b="1" dirty="0">
              <a:latin typeface="Alexandra Zeferino Three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000232" cy="18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57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ntikvar Shadow" pitchFamily="34" charset="0"/>
              </a:rPr>
              <a:t>Сюжет поеми.</a:t>
            </a:r>
            <a:endParaRPr lang="ru-RU" sz="4800" dirty="0">
              <a:latin typeface="Antikvar Shad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071546"/>
            <a:ext cx="6500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ІІІ частина</a:t>
            </a:r>
          </a:p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928794" y="1714488"/>
            <a:ext cx="1643074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1857364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Arbat" pitchFamily="2" charset="0"/>
              </a:rPr>
              <a:t>На  землі Кумській</a:t>
            </a:r>
            <a:endParaRPr lang="ru-RU" sz="1600" b="1" dirty="0">
              <a:latin typeface="Arbat" pitchFamily="2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571868" y="1785926"/>
            <a:ext cx="1643074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868" y="185736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Енея з </a:t>
            </a:r>
            <a:r>
              <a:rPr lang="uk-UA" dirty="0" err="1" smtClean="0"/>
              <a:t>Сівілою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214942" y="1785926"/>
            <a:ext cx="1857388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14942" y="200024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Подорож до пекла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178592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1785926"/>
            <a:ext cx="12858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Зустріч з батьком. Пророкування щодо Енея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314324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І</a:t>
            </a:r>
            <a:r>
              <a:rPr lang="en-US" sz="2800" b="1" dirty="0" smtClean="0"/>
              <a:t>V </a:t>
            </a:r>
            <a:r>
              <a:rPr lang="uk-UA" sz="2800" b="1" dirty="0" smtClean="0"/>
              <a:t>частина</a:t>
            </a:r>
            <a:endParaRPr lang="ru-RU" sz="2800" b="1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928794" y="3714752"/>
            <a:ext cx="1643074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8794" y="371475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bat" pitchFamily="2" charset="0"/>
              </a:rPr>
              <a:t>У Латинській землі</a:t>
            </a:r>
            <a:endParaRPr lang="ru-RU" b="1" dirty="0">
              <a:latin typeface="Arbat" pitchFamily="2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3571868" y="3643314"/>
            <a:ext cx="1714512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00430" y="3643314"/>
            <a:ext cx="12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Вивчення троянцями латинської </a:t>
            </a:r>
            <a:r>
              <a:rPr lang="uk-UA" sz="1600" dirty="0" err="1" smtClean="0"/>
              <a:t>грамитики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3643314"/>
            <a:ext cx="128588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00892" y="371475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Підготовка до війни. Її початок.</a:t>
            </a:r>
            <a:endParaRPr lang="ru-RU" dirty="0"/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5214942" y="3643314"/>
            <a:ext cx="1785950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357818" y="3643314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Обмін подарунками з Латинським царем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49"/>
            <a:ext cx="4286248" cy="41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57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ntikvar Shadow" pitchFamily="34" charset="0"/>
              </a:rPr>
              <a:t>Сюжет поеми.</a:t>
            </a:r>
            <a:endParaRPr lang="ru-RU" sz="4800" dirty="0">
              <a:latin typeface="Antikvar Shad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071546"/>
            <a:ext cx="6500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uk-UA" sz="3200" b="1" dirty="0" smtClean="0"/>
              <a:t> частина</a:t>
            </a:r>
          </a:p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643042" y="1714488"/>
            <a:ext cx="2571768" cy="12858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1714489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bat" pitchFamily="2" charset="0"/>
              </a:rPr>
              <a:t>Війна  між троянцями і рутульцями</a:t>
            </a:r>
            <a:endParaRPr lang="ru-RU" b="1" dirty="0">
              <a:latin typeface="Arba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643050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1643050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Героїчний подвиг </a:t>
            </a:r>
            <a:r>
              <a:rPr lang="uk-UA" dirty="0" err="1" smtClean="0"/>
              <a:t>Низа</a:t>
            </a:r>
            <a:r>
              <a:rPr lang="uk-UA" dirty="0" smtClean="0"/>
              <a:t> та </a:t>
            </a:r>
            <a:r>
              <a:rPr lang="uk-UA" dirty="0" err="1" smtClean="0"/>
              <a:t>Евріала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uk-UA" sz="2800" b="1" dirty="0" smtClean="0"/>
              <a:t>І</a:t>
            </a:r>
            <a:r>
              <a:rPr lang="en-US" sz="2800" b="1" dirty="0" smtClean="0"/>
              <a:t> </a:t>
            </a:r>
            <a:r>
              <a:rPr lang="uk-UA" sz="2800" b="1" dirty="0" smtClean="0"/>
              <a:t>частина</a:t>
            </a:r>
            <a:endParaRPr lang="ru-RU" sz="2800" b="1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928794" y="5214950"/>
            <a:ext cx="1643074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8794" y="535782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bat" pitchFamily="2" charset="0"/>
              </a:rPr>
              <a:t>Продовження війни</a:t>
            </a:r>
            <a:endParaRPr lang="ru-RU" b="1" dirty="0">
              <a:latin typeface="Arbat" pitchFamily="2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3571868" y="5143512"/>
            <a:ext cx="1714512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71868" y="535782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Поєдинок  </a:t>
            </a:r>
            <a:r>
              <a:rPr lang="uk-UA" dirty="0" err="1" smtClean="0"/>
              <a:t>Турна</a:t>
            </a:r>
            <a:r>
              <a:rPr lang="uk-UA" dirty="0" smtClean="0"/>
              <a:t> з Енеєм.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5143512"/>
            <a:ext cx="128588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542926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Перемога Енея.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1268" name="WordArt 3"/>
          <p:cNvSpPr>
            <a:spLocks noChangeArrowheads="1" noChangeShapeType="1" noTextEdit="1"/>
          </p:cNvSpPr>
          <p:nvPr/>
        </p:nvSpPr>
        <p:spPr bwMode="auto">
          <a:xfrm>
            <a:off x="4716463" y="5713413"/>
            <a:ext cx="33242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2051050" y="115888"/>
            <a:ext cx="6913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Monotype Corsiva" pitchFamily="66" charset="0"/>
              </a:rPr>
              <a:t>	</a:t>
            </a:r>
            <a:r>
              <a:rPr lang="uk-UA"/>
              <a:t>.</a:t>
            </a:r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 rot="20694585">
            <a:off x="685800" y="428604"/>
            <a:ext cx="8458200" cy="914400"/>
          </a:xfrm>
        </p:spPr>
        <p:txBody>
          <a:bodyPr/>
          <a:lstStyle/>
          <a:p>
            <a:pPr algn="ctr"/>
            <a:endParaRPr lang="uk-UA" b="1" dirty="0" smtClean="0">
              <a:latin typeface="Alexandra Zeferino Three" pitchFamily="66" charset="0"/>
            </a:endParaRPr>
          </a:p>
          <a:p>
            <a:pPr algn="ctr"/>
            <a:endParaRPr lang="uk-UA" b="1" dirty="0" smtClean="0">
              <a:latin typeface="Alexandra Zeferino Three" pitchFamily="66" charset="0"/>
            </a:endParaRPr>
          </a:p>
          <a:p>
            <a:pPr algn="ctr"/>
            <a:endParaRPr lang="uk-UA" b="1" dirty="0" smtClean="0">
              <a:latin typeface="Alexandra Zeferino Three" pitchFamily="66" charset="0"/>
            </a:endParaRPr>
          </a:p>
          <a:p>
            <a:pPr algn="ctr"/>
            <a:endParaRPr lang="uk-UA" b="1" dirty="0" smtClean="0">
              <a:latin typeface="Alexandra Zeferino Three" pitchFamily="66" charset="0"/>
            </a:endParaRPr>
          </a:p>
          <a:p>
            <a:pPr algn="ctr"/>
            <a:endParaRPr lang="uk-UA" b="1" dirty="0" smtClean="0">
              <a:latin typeface="Alexandra Zeferino Three" pitchFamily="66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428604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lexandra Zeferino Three" pitchFamily="66" charset="0"/>
              </a:rPr>
              <a:t>Історія та джерела написання </a:t>
            </a:r>
            <a:r>
              <a:rPr lang="uk-UA" sz="2000" b="1" dirty="0" err="1" smtClean="0">
                <a:latin typeface="Alexandra Zeferino Three" pitchFamily="66" charset="0"/>
              </a:rPr>
              <a:t>“Енеїди</a:t>
            </a:r>
            <a:r>
              <a:rPr lang="uk-UA" b="1" dirty="0" err="1" smtClean="0">
                <a:latin typeface="Alexandra Zeferino Three" pitchFamily="66" charset="0"/>
              </a:rPr>
              <a:t>”</a:t>
            </a:r>
            <a:endParaRPr lang="ru-RU" b="1" dirty="0">
              <a:latin typeface="Alexandra Zeferino Thre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14298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DA023"/>
              </a:buClr>
            </a:pPr>
            <a:r>
              <a:rPr lang="ru-RU" dirty="0" smtClean="0">
                <a:ln>
                  <a:solidFill>
                    <a:srgbClr val="465E9C"/>
                  </a:solidFill>
                </a:ln>
              </a:rPr>
              <a:t>Взявши за основу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сюжетну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канву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однойменної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поеми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Вергілія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Котляревський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в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традиціях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давнього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українського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бурлеску створив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свій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оригінальний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художній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rgbClr val="465E9C"/>
                  </a:solidFill>
                </a:ln>
              </a:rPr>
              <a:t>твір</a:t>
            </a:r>
            <a:r>
              <a:rPr lang="ru-RU" dirty="0" smtClean="0">
                <a:ln>
                  <a:solidFill>
                    <a:srgbClr val="465E9C"/>
                  </a:solidFill>
                </a:ln>
              </a:rPr>
              <a:t>. </a:t>
            </a:r>
            <a:endParaRPr lang="ru-RU" dirty="0">
              <a:ln>
                <a:solidFill>
                  <a:srgbClr val="465E9C"/>
                </a:solidFill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214422"/>
            <a:ext cx="2155673" cy="285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41011"/>
            <a:ext cx="2244788" cy="401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72066" y="4214818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/>
          </a:p>
          <a:p>
            <a:r>
              <a:rPr lang="uk-UA" b="1" dirty="0" smtClean="0"/>
              <a:t>1798р.- 1-3 частини </a:t>
            </a:r>
            <a:r>
              <a:rPr lang="uk-UA" b="1" dirty="0" err="1" smtClean="0"/>
              <a:t>“Енеїди”</a:t>
            </a:r>
            <a:endParaRPr lang="uk-UA" b="1" dirty="0" smtClean="0"/>
          </a:p>
          <a:p>
            <a:r>
              <a:rPr lang="uk-UA" b="1" dirty="0" smtClean="0"/>
              <a:t>1809р.- 4 частина</a:t>
            </a:r>
          </a:p>
          <a:p>
            <a:r>
              <a:rPr lang="uk-UA" b="1" dirty="0" smtClean="0"/>
              <a:t>1822р.- 5 частина</a:t>
            </a:r>
          </a:p>
          <a:p>
            <a:r>
              <a:rPr lang="uk-UA" b="1" dirty="0" smtClean="0"/>
              <a:t>1842р. -  видано твір повністю.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635798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Для написання твору автор скористався:</a:t>
            </a: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r>
              <a:rPr lang="uk-UA" dirty="0" smtClean="0"/>
              <a:t>-  </a:t>
            </a:r>
            <a:r>
              <a:rPr lang="uk-UA" sz="2400" b="1" i="1" dirty="0" smtClean="0">
                <a:latin typeface="Monotype Corsiva" pitchFamily="66" charset="0"/>
              </a:rPr>
              <a:t>досвідом своїх попередників (</a:t>
            </a:r>
            <a:r>
              <a:rPr lang="uk-UA" sz="2400" i="1" dirty="0" err="1" smtClean="0">
                <a:latin typeface="Monotype Corsiva" pitchFamily="66" charset="0"/>
                <a:hlinkClick r:id="rId3" action="ppaction://hlinkpres?slideindex=1&amp;slidetitle="/>
              </a:rPr>
              <a:t>Скаррона</a:t>
            </a:r>
            <a:r>
              <a:rPr lang="uk-UA" sz="2400" i="1" dirty="0" smtClean="0">
                <a:latin typeface="Monotype Corsiva" pitchFamily="66" charset="0"/>
                <a:hlinkClick r:id="rId3" action="ppaction://hlinkpres?slideindex=1&amp;slidetitle="/>
              </a:rPr>
              <a:t>, Осипова</a:t>
            </a:r>
            <a:r>
              <a:rPr lang="uk-UA" sz="2400" b="1" i="1" dirty="0" smtClean="0">
                <a:latin typeface="Monotype Corsiva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- різдвяними, великодніми віршами мандрівних дяків;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- реальною дійсністю того часу;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- усною народною творчістю;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творчістю Г.Сковороди та бурлескно-сатиричною літературою Х</a:t>
            </a:r>
            <a:r>
              <a:rPr lang="en-US" sz="2400" b="1" i="1" dirty="0" smtClean="0">
                <a:latin typeface="Monotype Corsiva" pitchFamily="66" charset="0"/>
              </a:rPr>
              <a:t>V</a:t>
            </a:r>
            <a:r>
              <a:rPr lang="uk-UA" sz="2400" b="1" i="1" dirty="0" smtClean="0">
                <a:latin typeface="Monotype Corsiva" pitchFamily="66" charset="0"/>
              </a:rPr>
              <a:t>ІІІ ст.;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 матеріалом з епізодами про життя українських козаків, старшин, селянства, міщан, священників, учнів;</a:t>
            </a:r>
          </a:p>
          <a:p>
            <a:pPr>
              <a:buFontTx/>
              <a:buChar char="-"/>
            </a:pPr>
            <a:r>
              <a:rPr lang="uk-UA" sz="2400" b="1" i="1" dirty="0" smtClean="0">
                <a:latin typeface="Monotype Corsiva" pitchFamily="66" charset="0"/>
              </a:rPr>
              <a:t>жартівливими сатиричними віршами, інтермедіями до шкільних драм</a:t>
            </a:r>
            <a:endParaRPr lang="ru-RU" sz="24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400800" cy="4210064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Т.Тассо (Італія)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“Звільнення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Єрусалиму”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(1580р.)</a:t>
            </a:r>
          </a:p>
          <a:p>
            <a:pPr marL="514350" indent="-51435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П.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Ронсар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(Франція)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“Франсіада”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(1572р.)</a:t>
            </a:r>
          </a:p>
          <a:p>
            <a:pPr marL="514350" indent="-514350" algn="l">
              <a:buAutoNum type="arabicPeriod"/>
            </a:pP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Брачоллі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(Італія)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“Насмішки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над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богами”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(1618р.)</a:t>
            </a:r>
          </a:p>
          <a:p>
            <a:pPr marL="514350" indent="-514350" algn="l">
              <a:buAutoNum type="arabicPeriod"/>
            </a:pP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Лаллі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(Італія)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“Перелицьована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Енеїда”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(1633р.)</a:t>
            </a:r>
          </a:p>
          <a:p>
            <a:pPr marL="514350" indent="-514350" algn="l">
              <a:buAutoNum type="arabicPeriod"/>
            </a:pP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Скаррон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(Франція)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“Перелицьований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Вергілій”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(1653р.)</a:t>
            </a:r>
          </a:p>
          <a:p>
            <a:pPr marL="514350" indent="-514350" algn="l">
              <a:buAutoNum type="arabicPeriod"/>
            </a:pP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Блюмауер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(Австрія)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“Вергілієва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Енеїда, або пригоди благочестивого героя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Енея”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(1786р.)</a:t>
            </a:r>
          </a:p>
          <a:p>
            <a:pPr marL="514350" indent="-51435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Микола Осипов та Олександр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Котельницький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(Росія)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“Вергилиева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Энейда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,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вывороченная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Alexandra Zeferino Three" pitchFamily="66" charset="0"/>
              </a:rPr>
              <a:t>наизнанку”</a:t>
            </a:r>
            <a:r>
              <a:rPr lang="uk-UA" sz="2000" dirty="0" smtClean="0">
                <a:solidFill>
                  <a:schemeClr val="tx1"/>
                </a:solidFill>
                <a:latin typeface="Alexandra Zeferino Three" pitchFamily="66" charset="0"/>
              </a:rPr>
              <a:t> (1791-1796р.р</a:t>
            </a:r>
            <a:r>
              <a:rPr lang="uk-UA" sz="2800" dirty="0" smtClean="0">
                <a:solidFill>
                  <a:schemeClr val="tx1"/>
                </a:solidFill>
                <a:latin typeface="Alexandra Zeferino Three" pitchFamily="66" charset="0"/>
              </a:rPr>
              <a:t>.)</a:t>
            </a:r>
            <a:endParaRPr lang="ru-RU" sz="2800" dirty="0">
              <a:solidFill>
                <a:schemeClr val="tx1"/>
              </a:solidFill>
              <a:latin typeface="Alexandra Zeferino Three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940794" cy="106536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Adine Kirnberg" pitchFamily="2" charset="0"/>
              </a:rPr>
              <a:t>Пародії на твір Вергілія:</a:t>
            </a:r>
            <a:endParaRPr lang="ru-RU" sz="3600" b="1" dirty="0">
              <a:latin typeface="Adine Kirnberg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543528" cy="71438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Тема:</a:t>
            </a:r>
            <a:r>
              <a:rPr lang="uk-UA" smtClean="0"/>
              <a:t/>
            </a:r>
            <a:br>
              <a:rPr lang="uk-UA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714356"/>
            <a:ext cx="6786578" cy="5929354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Змалювання життя українського суспільства кінця Х</a:t>
            </a:r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</a:rPr>
              <a:t>V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ІІІ ст. різних верств населення.</a:t>
            </a:r>
          </a:p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</a:rPr>
              <a:t>ІДЕЯ:</a:t>
            </a:r>
          </a:p>
          <a:p>
            <a:pPr>
              <a:buNone/>
            </a:pPr>
            <a:r>
              <a:rPr lang="uk-UA" dirty="0" smtClean="0"/>
              <a:t> 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висміювання українських панів і чиновників, козацьких старшин, їх паразитичного життя, 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обережливості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, пияцтва, нікчемних сварок і водночас уславлення патріотизму, вірності 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обов</a:t>
            </a:r>
            <a:r>
              <a:rPr lang="en-US" sz="2800" b="1" dirty="0" smtClean="0">
                <a:solidFill>
                  <a:schemeClr val="tx1"/>
                </a:solidFill>
                <a:latin typeface="Monotype Corsiva" pitchFamily="66" charset="0"/>
              </a:rPr>
              <a:t>’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язку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, мужності, товариської солідарності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ОСНОВНА ДУМКА: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Засобом сміху викрити і засудити негативні соціальні явища суспільства к. Х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V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ІІІ  ст.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071546"/>
            <a:ext cx="2292646" cy="356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608" y="4929198"/>
            <a:ext cx="166139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14356"/>
            <a:ext cx="6419864" cy="8286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Жанр: </a:t>
            </a:r>
            <a:r>
              <a:rPr lang="uk-UA" sz="2700" b="1" dirty="0" smtClean="0">
                <a:solidFill>
                  <a:schemeClr val="tx1"/>
                </a:solidFill>
              </a:rPr>
              <a:t>Травестійна, бурлескна поема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714356"/>
            <a:ext cx="6705616" cy="4079885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r>
              <a:rPr lang="uk-UA" sz="2000" b="1" dirty="0" smtClean="0"/>
              <a:t>Теорія літератури:</a:t>
            </a:r>
          </a:p>
          <a:p>
            <a:r>
              <a:rPr lang="uk-UA" sz="1800" b="1" dirty="0" smtClean="0"/>
              <a:t>Травестія</a:t>
            </a:r>
            <a:r>
              <a:rPr lang="uk-UA" sz="1800" dirty="0" smtClean="0"/>
              <a:t> (від італ. </a:t>
            </a:r>
            <a:r>
              <a:rPr lang="uk-UA" sz="1800" dirty="0" err="1" smtClean="0"/>
              <a:t>“перевдягати”</a:t>
            </a:r>
            <a:r>
              <a:rPr lang="uk-UA" sz="1800" dirty="0" smtClean="0"/>
              <a:t> – </a:t>
            </a:r>
          </a:p>
          <a:p>
            <a:r>
              <a:rPr lang="uk-UA" sz="1800" dirty="0" smtClean="0"/>
              <a:t>Різновид жартівливої поезії, коли твір із</a:t>
            </a:r>
          </a:p>
          <a:p>
            <a:r>
              <a:rPr lang="uk-UA" sz="1800" dirty="0" smtClean="0"/>
              <a:t> серйозним або героїчним змістом і</a:t>
            </a:r>
          </a:p>
          <a:p>
            <a:r>
              <a:rPr lang="uk-UA" sz="1800" dirty="0" smtClean="0"/>
              <a:t> відповідною формою  переробляється</a:t>
            </a:r>
          </a:p>
          <a:p>
            <a:r>
              <a:rPr lang="uk-UA" sz="1800" dirty="0" smtClean="0"/>
              <a:t> у твір комічного характеру.</a:t>
            </a:r>
          </a:p>
          <a:p>
            <a:r>
              <a:rPr lang="uk-UA" sz="1800" b="1" dirty="0" smtClean="0"/>
              <a:t>Бурлеск </a:t>
            </a:r>
            <a:r>
              <a:rPr lang="uk-UA" sz="1800" dirty="0" smtClean="0"/>
              <a:t>– це жанр гумористичної поезії.</a:t>
            </a:r>
          </a:p>
          <a:p>
            <a:r>
              <a:rPr lang="uk-UA" sz="1800" dirty="0" smtClean="0"/>
              <a:t> Комічний ефект досягається тим, що </a:t>
            </a:r>
          </a:p>
          <a:p>
            <a:r>
              <a:rPr lang="uk-UA" sz="1800" dirty="0" smtClean="0"/>
              <a:t>героїчний зміст зображується в пародійному </a:t>
            </a:r>
          </a:p>
          <a:p>
            <a:r>
              <a:rPr lang="uk-UA" sz="1800" dirty="0" smtClean="0"/>
              <a:t>тоні, або тим, що про буденне говориться</a:t>
            </a:r>
          </a:p>
          <a:p>
            <a:r>
              <a:rPr lang="uk-UA" sz="1800" dirty="0" smtClean="0"/>
              <a:t> піднесено.</a:t>
            </a:r>
          </a:p>
          <a:p>
            <a:r>
              <a:rPr lang="uk-UA" sz="1800" b="1" dirty="0" smtClean="0"/>
              <a:t>Алюзія </a:t>
            </a:r>
            <a:r>
              <a:rPr lang="uk-UA" sz="1800" dirty="0" smtClean="0"/>
              <a:t>– художньо-стилістичний прийом, натяк на</a:t>
            </a:r>
          </a:p>
          <a:p>
            <a:r>
              <a:rPr lang="uk-UA" sz="1800" dirty="0" smtClean="0"/>
              <a:t>певний художній твір, сюжет чи образ.</a:t>
            </a:r>
          </a:p>
          <a:p>
            <a:r>
              <a:rPr lang="uk-UA" sz="1800" b="1" dirty="0" smtClean="0"/>
              <a:t>Пародія</a:t>
            </a:r>
            <a:r>
              <a:rPr lang="uk-UA" sz="1800" dirty="0" smtClean="0"/>
              <a:t> – сатиричний або гумористичний твір, </a:t>
            </a:r>
          </a:p>
          <a:p>
            <a:r>
              <a:rPr lang="uk-UA" sz="1800" dirty="0" smtClean="0"/>
              <a:t>що імітує творчу манеру письменника з метою </a:t>
            </a:r>
          </a:p>
          <a:p>
            <a:r>
              <a:rPr lang="uk-UA" sz="1800" dirty="0" smtClean="0"/>
              <a:t>його висміяти.</a:t>
            </a:r>
            <a:endParaRPr lang="ru-RU" sz="1800" dirty="0"/>
          </a:p>
        </p:txBody>
      </p:sp>
      <p:pic>
        <p:nvPicPr>
          <p:cNvPr id="4" name="Picture 5" descr="Заставка_В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5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6" y="285728"/>
            <a:ext cx="6643734" cy="714380"/>
          </a:xfrm>
        </p:spPr>
        <p:txBody>
          <a:bodyPr/>
          <a:lstStyle/>
          <a:p>
            <a:r>
              <a:rPr lang="uk-UA" dirty="0" smtClean="0"/>
              <a:t>Дійові особи </a:t>
            </a:r>
            <a:r>
              <a:rPr lang="uk-UA" dirty="0" err="1" smtClean="0"/>
              <a:t>“Енеїди”</a:t>
            </a:r>
            <a:endParaRPr lang="ru-RU" dirty="0"/>
          </a:p>
        </p:txBody>
      </p:sp>
      <p:pic>
        <p:nvPicPr>
          <p:cNvPr id="5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1000108"/>
            <a:ext cx="63579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ntikvar Shadow" pitchFamily="34" charset="0"/>
              </a:rPr>
              <a:t>Олімпійські боги: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/>
              <a:t>Зевс</a:t>
            </a:r>
            <a:r>
              <a:rPr lang="uk-UA" dirty="0" smtClean="0"/>
              <a:t> (</a:t>
            </a:r>
            <a:r>
              <a:rPr lang="uk-UA" dirty="0" err="1" smtClean="0"/>
              <a:t>Зевес</a:t>
            </a:r>
            <a:r>
              <a:rPr lang="uk-UA" dirty="0" smtClean="0"/>
              <a:t> або Юпітер) – верховний бог, </a:t>
            </a:r>
            <a:r>
              <a:rPr lang="uk-UA" dirty="0" err="1" smtClean="0"/>
              <a:t>бог</a:t>
            </a:r>
            <a:r>
              <a:rPr lang="uk-UA" dirty="0" smtClean="0"/>
              <a:t> блискавки і грому.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- </a:t>
            </a:r>
            <a:r>
              <a:rPr lang="uk-UA" b="1" dirty="0" err="1" smtClean="0"/>
              <a:t>Юнона</a:t>
            </a:r>
            <a:r>
              <a:rPr lang="uk-UA" dirty="0" smtClean="0"/>
              <a:t> (Гера) – богиня шлюбу, його дружина.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-</a:t>
            </a:r>
            <a:r>
              <a:rPr lang="uk-UA" b="1" dirty="0" smtClean="0"/>
              <a:t> Венера </a:t>
            </a:r>
            <a:r>
              <a:rPr lang="uk-UA" dirty="0" smtClean="0"/>
              <a:t>(</a:t>
            </a:r>
            <a:r>
              <a:rPr lang="uk-UA" dirty="0" err="1" smtClean="0"/>
              <a:t>Афродита</a:t>
            </a:r>
            <a:r>
              <a:rPr lang="uk-UA" dirty="0" smtClean="0"/>
              <a:t>) – </a:t>
            </a:r>
            <a:r>
              <a:rPr lang="uk-UA" dirty="0" err="1" smtClean="0"/>
              <a:t>богиння</a:t>
            </a:r>
            <a:r>
              <a:rPr lang="uk-UA" dirty="0" smtClean="0"/>
              <a:t> кохання, побічна дочка Зевса, мати Енея.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- </a:t>
            </a:r>
            <a:r>
              <a:rPr lang="uk-UA" b="1" dirty="0" err="1" smtClean="0"/>
              <a:t>Еол</a:t>
            </a:r>
            <a:r>
              <a:rPr lang="uk-UA" dirty="0" smtClean="0"/>
              <a:t> </a:t>
            </a:r>
            <a:r>
              <a:rPr lang="uk-UA" dirty="0" err="1" smtClean="0"/>
              <a:t>–бог</a:t>
            </a:r>
            <a:r>
              <a:rPr lang="uk-UA" dirty="0" smtClean="0"/>
              <a:t> вітрів, брат Зевса.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-</a:t>
            </a:r>
            <a:r>
              <a:rPr lang="uk-UA" b="1" dirty="0" smtClean="0"/>
              <a:t> Нептун </a:t>
            </a:r>
            <a:r>
              <a:rPr lang="uk-UA" dirty="0" smtClean="0"/>
              <a:t>– бог моря, брат </a:t>
            </a:r>
            <a:r>
              <a:rPr lang="uk-UA" dirty="0" err="1" smtClean="0"/>
              <a:t>Зевсаю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- </a:t>
            </a:r>
            <a:r>
              <a:rPr lang="uk-UA" b="1" dirty="0" smtClean="0"/>
              <a:t>Вулкан </a:t>
            </a:r>
            <a:r>
              <a:rPr lang="uk-UA" dirty="0" smtClean="0"/>
              <a:t>– бог вогню, покровитель ковалів, чоловік Венери.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</a:t>
            </a:r>
            <a:r>
              <a:rPr lang="uk-UA" b="1" dirty="0" smtClean="0"/>
              <a:t>Меркурій</a:t>
            </a:r>
            <a:r>
              <a:rPr lang="uk-UA" dirty="0" smtClean="0"/>
              <a:t> – бог торгівлі, посланець богів, син Зевса.</a:t>
            </a:r>
          </a:p>
          <a:p>
            <a:pPr>
              <a:buFont typeface="Wingdings" pitchFamily="2" charset="2"/>
              <a:buChar char="§"/>
            </a:pPr>
            <a:endParaRPr lang="uk-UA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00372"/>
            <a:ext cx="3286116" cy="36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14290"/>
            <a:ext cx="5929354" cy="4786346"/>
          </a:xfrm>
        </p:spPr>
        <p:txBody>
          <a:bodyPr/>
          <a:lstStyle/>
          <a:p>
            <a:r>
              <a:rPr lang="uk-UA" b="1" dirty="0" smtClean="0">
                <a:latin typeface="Antikvar Shadow" pitchFamily="34" charset="0"/>
              </a:rPr>
              <a:t>Земні герої: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Еней</a:t>
            </a:r>
            <a:r>
              <a:rPr lang="uk-UA" sz="1800" dirty="0" smtClean="0"/>
              <a:t> – троянський цар, син Венери й </a:t>
            </a:r>
            <a:r>
              <a:rPr lang="uk-UA" sz="1800" dirty="0" err="1" smtClean="0"/>
              <a:t>Анхіза</a:t>
            </a:r>
            <a:endParaRPr lang="uk-UA" sz="1800" dirty="0" smtClean="0"/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Анхіз-</a:t>
            </a:r>
            <a:r>
              <a:rPr lang="uk-UA" sz="1800" dirty="0" smtClean="0"/>
              <a:t> цар Трої, бать Енея.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Низ та </a:t>
            </a:r>
            <a:r>
              <a:rPr lang="uk-UA" sz="1800" b="1" dirty="0" err="1" smtClean="0"/>
              <a:t>Евріал</a:t>
            </a:r>
            <a:r>
              <a:rPr lang="uk-UA" sz="1800" b="1" dirty="0" smtClean="0"/>
              <a:t> </a:t>
            </a:r>
            <a:r>
              <a:rPr lang="uk-UA" sz="1800" dirty="0" smtClean="0"/>
              <a:t>– троянські воїни.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Дідона</a:t>
            </a:r>
            <a:r>
              <a:rPr lang="uk-UA" sz="1800" dirty="0" smtClean="0"/>
              <a:t> – цариця Карфагена.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Латин </a:t>
            </a:r>
            <a:r>
              <a:rPr lang="uk-UA" sz="1800" dirty="0" smtClean="0"/>
              <a:t>– цар Латинської землі.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Амата</a:t>
            </a:r>
            <a:r>
              <a:rPr lang="uk-UA" sz="1800" b="1" dirty="0" smtClean="0"/>
              <a:t> </a:t>
            </a:r>
            <a:r>
              <a:rPr lang="uk-UA" sz="1800" dirty="0" smtClean="0"/>
              <a:t>– його дружина.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Лавінія</a:t>
            </a:r>
            <a:r>
              <a:rPr lang="uk-UA" sz="1800" b="1" dirty="0" smtClean="0"/>
              <a:t> (</a:t>
            </a:r>
            <a:r>
              <a:rPr lang="uk-UA" sz="1800" b="1" dirty="0" err="1" smtClean="0"/>
              <a:t>Лавіся</a:t>
            </a:r>
            <a:r>
              <a:rPr lang="uk-UA" sz="1800" b="1" dirty="0" smtClean="0"/>
              <a:t>) </a:t>
            </a:r>
            <a:r>
              <a:rPr lang="uk-UA" sz="1800" dirty="0" smtClean="0"/>
              <a:t>– їх дочка.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Турн</a:t>
            </a:r>
            <a:r>
              <a:rPr lang="uk-UA" sz="1800" dirty="0" smtClean="0"/>
              <a:t> – цар </a:t>
            </a:r>
            <a:r>
              <a:rPr lang="uk-UA" sz="1800" dirty="0" err="1" smtClean="0"/>
              <a:t>рутульський</a:t>
            </a:r>
            <a:r>
              <a:rPr lang="uk-UA" sz="1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Еванд</a:t>
            </a:r>
            <a:r>
              <a:rPr lang="uk-UA" sz="1800" dirty="0" smtClean="0"/>
              <a:t> – цар аркадський.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Палант</a:t>
            </a:r>
            <a:r>
              <a:rPr lang="uk-UA" sz="1800" dirty="0" smtClean="0"/>
              <a:t> – його син.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err="1" smtClean="0"/>
              <a:t>Сівілла</a:t>
            </a:r>
            <a:r>
              <a:rPr lang="uk-UA" sz="1800" dirty="0" smtClean="0"/>
              <a:t> – жриця бога 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 smtClean="0"/>
              <a:t>сонця Феба.</a:t>
            </a:r>
          </a:p>
          <a:p>
            <a:endParaRPr lang="ru-RU" sz="1800" dirty="0"/>
          </a:p>
        </p:txBody>
      </p:sp>
      <p:pic>
        <p:nvPicPr>
          <p:cNvPr id="4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447303"/>
            <a:ext cx="2500298" cy="24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Заставка_Ви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57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ntikvar Shadow" pitchFamily="34" charset="0"/>
              </a:rPr>
              <a:t>Сюжет поеми.</a:t>
            </a:r>
            <a:endParaRPr lang="ru-RU" sz="4800" dirty="0">
              <a:latin typeface="Antikvar Shad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071546"/>
            <a:ext cx="6500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І частина</a:t>
            </a:r>
          </a:p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214546" y="1714488"/>
            <a:ext cx="1357322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207167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bat" pitchFamily="2" charset="0"/>
              </a:rPr>
              <a:t>Троя</a:t>
            </a:r>
            <a:endParaRPr lang="ru-RU" sz="2000" b="1" dirty="0">
              <a:latin typeface="Arbat" pitchFamily="2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571868" y="1785926"/>
            <a:ext cx="1643074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868" y="1714489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Буря на морі і її втихомирювання</a:t>
            </a:r>
            <a:endParaRPr lang="ru-RU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214942" y="1785926"/>
            <a:ext cx="1857388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57818" y="1857364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Гостювання у Дідони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1785926"/>
            <a:ext cx="135732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1785926"/>
            <a:ext cx="1285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Втеча від Дідони, її самогубство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314324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ІІ частина</a:t>
            </a:r>
            <a:endParaRPr lang="ru-RU" sz="2800" b="1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214546" y="3714752"/>
            <a:ext cx="1500198" cy="12144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143108" y="400050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bat" pitchFamily="2" charset="0"/>
              </a:rPr>
              <a:t>У Сицилії</a:t>
            </a:r>
            <a:endParaRPr lang="ru-RU" b="1" dirty="0">
              <a:latin typeface="Arbat" pitchFamily="2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3714744" y="3643314"/>
            <a:ext cx="1571636" cy="12858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86182" y="378619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Поминки батька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3643314"/>
            <a:ext cx="128588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86380" y="3643314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Пожежа</a:t>
            </a:r>
          </a:p>
          <a:p>
            <a:pPr algn="ctr"/>
            <a:r>
              <a:rPr lang="uk-UA" dirty="0" smtClean="0"/>
              <a:t>(горить троянський флот)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шаблон-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521</TotalTime>
  <Words>681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шаблон-1</vt:lpstr>
      <vt:lpstr>Бумажная</vt:lpstr>
      <vt:lpstr>Слайд 1</vt:lpstr>
      <vt:lpstr>Слайд 2</vt:lpstr>
      <vt:lpstr>Слайд 3</vt:lpstr>
      <vt:lpstr>Пародії на твір Вергілія:</vt:lpstr>
      <vt:lpstr>Тема: </vt:lpstr>
      <vt:lpstr>Жанр: Травестійна, бурлескна поема  </vt:lpstr>
      <vt:lpstr>Дійові особи “Енеїди”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DOK</cp:lastModifiedBy>
  <cp:revision>41</cp:revision>
  <dcterms:created xsi:type="dcterms:W3CDTF">2012-11-28T08:42:26Z</dcterms:created>
  <dcterms:modified xsi:type="dcterms:W3CDTF">2014-12-01T12:44:04Z</dcterms:modified>
</cp:coreProperties>
</file>