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69" r:id="rId4"/>
    <p:sldId id="265" r:id="rId5"/>
    <p:sldId id="266" r:id="rId6"/>
    <p:sldId id="268" r:id="rId7"/>
    <p:sldId id="270" r:id="rId8"/>
    <p:sldId id="267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402" y="-102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1194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ru-RU" smtClean="0"/>
              <a:pPr/>
              <a:t>02.04.2014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ru-RU" smtClean="0"/>
              <a:pPr/>
              <a:t>02.04.2014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ru-RU" smtClean="0"/>
              <a:pPr/>
              <a:t>02.04.2014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64752039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ru-RU" smtClean="0"/>
              <a:pPr/>
              <a:t>02.04.2014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68093585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ru-RU" smtClean="0"/>
              <a:pPr/>
              <a:t>02.04.2014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8244993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ru-RU" smtClean="0"/>
              <a:pPr/>
              <a:t>02.04.2014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2915331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ru-RU" smtClean="0"/>
              <a:pPr/>
              <a:t>02.04.2014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01331266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ru-RU" smtClean="0"/>
              <a:pPr/>
              <a:t>02.04.2014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13709490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ru-RU" smtClean="0"/>
              <a:pPr/>
              <a:t>02.04.2014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00784780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ru-RU" smtClean="0"/>
              <a:pPr/>
              <a:t>02.04.2014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0715860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ru-RU" smtClean="0"/>
              <a:pPr/>
              <a:t>02.04.2014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41531599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ru-RU" smtClean="0"/>
              <a:pPr/>
              <a:t>02.04.2014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01711100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419608276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0FA9E5-6744-4841-888F-9E7CC0C2B7EC}" type="datetimeFigureOut">
              <a:rPr lang="ru-RU" smtClean="0"/>
              <a:pPr/>
              <a:t>02.04.2014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EAE4A8-A6E5-453E-B946-FB774B73F48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8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3852" y="1052736"/>
            <a:ext cx="8341566" cy="2088232"/>
          </a:xfrm>
        </p:spPr>
        <p:txBody>
          <a:bodyPr>
            <a:normAutofit/>
          </a:bodyPr>
          <a:lstStyle/>
          <a:p>
            <a:pPr algn="ctr"/>
            <a:r>
              <a:rPr lang="uk-UA" sz="6600" b="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Олесь Гончар </a:t>
            </a:r>
            <a:br>
              <a:rPr lang="uk-UA" sz="6600" b="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uk-UA" sz="6600" b="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мить щастя</a:t>
            </a:r>
            <a:r>
              <a:rPr lang="en-US" sz="6600" b="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ru-RU" sz="6600" b="0" dirty="0"/>
          </a:p>
        </p:txBody>
      </p:sp>
      <p:pic>
        <p:nvPicPr>
          <p:cNvPr id="5" name="Рисунок 4" descr="art-34_im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949155">
            <a:off x="574186" y="4179973"/>
            <a:ext cx="2819400" cy="20574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14932598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2" y="260648"/>
            <a:ext cx="10429800" cy="720080"/>
          </a:xfrm>
        </p:spPr>
        <p:txBody>
          <a:bodyPr>
            <a:normAutofit/>
          </a:bodyPr>
          <a:lstStyle/>
          <a:p>
            <a:pPr algn="ctr"/>
            <a:r>
              <a:rPr lang="uk-UA" sz="4000" b="0" dirty="0" smtClean="0"/>
              <a:t>Сюжет (</a:t>
            </a:r>
            <a:r>
              <a:rPr lang="uk-UA" sz="4000" b="0" dirty="0" err="1" smtClean="0"/>
              <a:t>дужееее</a:t>
            </a:r>
            <a:r>
              <a:rPr lang="uk-UA" sz="4000" b="0" dirty="0" smtClean="0"/>
              <a:t> стисло)</a:t>
            </a:r>
            <a:endParaRPr lang="ru-RU" sz="4000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28800"/>
            <a:ext cx="11783044" cy="4191000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/>
              <a:t>    </a:t>
            </a:r>
            <a:r>
              <a:rPr lang="ru-RU" sz="2400" dirty="0" smtClean="0"/>
              <a:t>На </a:t>
            </a:r>
            <a:r>
              <a:rPr lang="ru-RU" sz="2400" dirty="0" err="1" smtClean="0"/>
              <a:t>жнив’яному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</a:t>
            </a:r>
            <a:r>
              <a:rPr lang="ru-RU" sz="2400" dirty="0" smtClean="0"/>
              <a:t> </a:t>
            </a:r>
            <a:r>
              <a:rPr lang="ru-RU" sz="2400" dirty="0" err="1" smtClean="0"/>
              <a:t>зустрілися</a:t>
            </a:r>
            <a:r>
              <a:rPr lang="ru-RU" sz="2400" dirty="0" smtClean="0"/>
              <a:t> </a:t>
            </a:r>
            <a:r>
              <a:rPr lang="ru-RU" sz="2400" dirty="0" err="1" smtClean="0"/>
              <a:t>Сашко</a:t>
            </a:r>
            <a:r>
              <a:rPr lang="ru-RU" sz="2400" dirty="0" smtClean="0"/>
              <a:t> </a:t>
            </a:r>
            <a:r>
              <a:rPr lang="ru-RU" sz="2400" dirty="0" err="1" smtClean="0"/>
              <a:t>Діденко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мадярка</a:t>
            </a:r>
            <a:r>
              <a:rPr lang="ru-RU" sz="2400" dirty="0" smtClean="0"/>
              <a:t> Лариса,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охопило</a:t>
            </a:r>
            <a:r>
              <a:rPr lang="ru-RU" sz="2400" dirty="0" smtClean="0"/>
              <a:t> </a:t>
            </a:r>
            <a:r>
              <a:rPr lang="ru-RU" sz="2400" dirty="0" err="1" smtClean="0"/>
              <a:t>неймовірне</a:t>
            </a:r>
            <a:r>
              <a:rPr lang="ru-RU" sz="2400" dirty="0" smtClean="0"/>
              <a:t> </a:t>
            </a:r>
            <a:r>
              <a:rPr lang="ru-RU" sz="2400" dirty="0" err="1" smtClean="0"/>
              <a:t>почуття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кохання</a:t>
            </a:r>
            <a:r>
              <a:rPr lang="ru-RU" sz="2400" dirty="0" smtClean="0"/>
              <a:t>. </a:t>
            </a:r>
            <a:r>
              <a:rPr lang="ru-RU" sz="2400" dirty="0" err="1" smtClean="0"/>
              <a:t>Молоді</a:t>
            </a:r>
            <a:r>
              <a:rPr lang="ru-RU" sz="2400" dirty="0" smtClean="0"/>
              <a:t> люди </a:t>
            </a:r>
            <a:r>
              <a:rPr lang="ru-RU" sz="2400" dirty="0" err="1" smtClean="0"/>
              <a:t>віддалися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пристрасному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бажанню</a:t>
            </a:r>
            <a:r>
              <a:rPr lang="en-US" sz="2400" dirty="0" smtClean="0"/>
              <a:t>,</a:t>
            </a:r>
            <a:r>
              <a:rPr lang="ru-RU" sz="2400" dirty="0" smtClean="0"/>
              <a:t> </a:t>
            </a:r>
            <a:r>
              <a:rPr lang="ru-RU" sz="2400" dirty="0" err="1" smtClean="0"/>
              <a:t>несподівано</a:t>
            </a:r>
            <a:r>
              <a:rPr lang="ru-RU" sz="2400" dirty="0" smtClean="0"/>
              <a:t> </a:t>
            </a:r>
            <a:r>
              <a:rPr lang="ru-RU" sz="2400" dirty="0" err="1" smtClean="0"/>
              <a:t>з’явився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розлючений</a:t>
            </a:r>
            <a:r>
              <a:rPr lang="ru-RU" sz="2400" dirty="0" smtClean="0"/>
              <a:t>,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гострим</a:t>
            </a:r>
            <a:r>
              <a:rPr lang="ru-RU" sz="2400" dirty="0" smtClean="0"/>
              <a:t> серпом у </a:t>
            </a:r>
            <a:r>
              <a:rPr lang="ru-RU" sz="2400" dirty="0" err="1" smtClean="0"/>
              <a:t>руці</a:t>
            </a:r>
            <a:r>
              <a:rPr lang="ru-RU" sz="2400" dirty="0" smtClean="0"/>
              <a:t> </a:t>
            </a:r>
            <a:r>
              <a:rPr lang="ru-RU" sz="2400" dirty="0" err="1" smtClean="0"/>
              <a:t>чоловік</a:t>
            </a:r>
            <a:r>
              <a:rPr lang="ru-RU" sz="2400" dirty="0" smtClean="0"/>
              <a:t> </a:t>
            </a:r>
            <a:r>
              <a:rPr lang="ru-RU" sz="2400" dirty="0" err="1" smtClean="0"/>
              <a:t>Лариси</a:t>
            </a:r>
            <a:r>
              <a:rPr lang="ru-RU" sz="2400" dirty="0" smtClean="0"/>
              <a:t>, </a:t>
            </a:r>
            <a:r>
              <a:rPr lang="ru-RU" sz="2400" dirty="0" err="1" smtClean="0"/>
              <a:t>хотів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накинутися</a:t>
            </a:r>
            <a:r>
              <a:rPr lang="ru-RU" sz="2400" dirty="0" smtClean="0"/>
              <a:t> на них,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Сашко</a:t>
            </a:r>
            <a:r>
              <a:rPr lang="ru-RU" sz="2400" dirty="0" smtClean="0"/>
              <a:t> </a:t>
            </a:r>
            <a:r>
              <a:rPr lang="ru-RU" sz="2400" dirty="0" err="1" smtClean="0"/>
              <a:t>зупинив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смертельним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пострілом</a:t>
            </a:r>
            <a:r>
              <a:rPr lang="uk-UA" sz="2400" dirty="0" smtClean="0"/>
              <a:t>. </a:t>
            </a:r>
            <a:r>
              <a:rPr lang="ru-RU" sz="2400" dirty="0" err="1" smtClean="0"/>
              <a:t>Діденка</a:t>
            </a:r>
            <a:r>
              <a:rPr lang="ru-RU" sz="2400" dirty="0" smtClean="0"/>
              <a:t> посадили на гауптвахту —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досі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перебуває</a:t>
            </a:r>
            <a:r>
              <a:rPr lang="ru-RU" sz="2400" dirty="0" smtClean="0"/>
              <a:t> в </a:t>
            </a:r>
            <a:r>
              <a:rPr lang="ru-RU" sz="2400" dirty="0" err="1" smtClean="0"/>
              <a:t>полоні</a:t>
            </a:r>
            <a:r>
              <a:rPr lang="ru-RU" sz="2400" dirty="0" smtClean="0"/>
              <a:t> </a:t>
            </a:r>
            <a:r>
              <a:rPr lang="ru-RU" sz="2400" dirty="0" err="1" smtClean="0"/>
              <a:t>щасливої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миті</a:t>
            </a:r>
            <a:r>
              <a:rPr lang="ru-RU" sz="2400" dirty="0" smtClean="0"/>
              <a:t>, Лариса ж </a:t>
            </a:r>
            <a:r>
              <a:rPr lang="ru-RU" sz="2400" dirty="0" err="1" smtClean="0"/>
              <a:t>інтуїтивно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передчуває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трагічну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розв’язку</a:t>
            </a:r>
            <a:r>
              <a:rPr lang="ru-RU" sz="2400" dirty="0" smtClean="0"/>
              <a:t> — </a:t>
            </a:r>
            <a:r>
              <a:rPr lang="ru-RU" sz="2400" dirty="0" err="1" smtClean="0"/>
              <a:t>військовий</a:t>
            </a:r>
            <a:r>
              <a:rPr lang="ru-RU" sz="2400" dirty="0" smtClean="0"/>
              <a:t> трибунал, </a:t>
            </a:r>
            <a:r>
              <a:rPr lang="ru-RU" sz="2400" dirty="0" err="1" smtClean="0"/>
              <a:t>зважаючи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міжнародний</a:t>
            </a:r>
            <a:r>
              <a:rPr lang="ru-RU" sz="2400" dirty="0" smtClean="0"/>
              <a:t> резонанс </a:t>
            </a:r>
            <a:r>
              <a:rPr lang="ru-RU" sz="2400" dirty="0" err="1" smtClean="0"/>
              <a:t>Діденкової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справи</a:t>
            </a:r>
            <a:r>
              <a:rPr lang="ru-RU" sz="2400" dirty="0" smtClean="0"/>
              <a:t>, не </a:t>
            </a:r>
            <a:r>
              <a:rPr lang="ru-RU" sz="2400" dirty="0" err="1" smtClean="0"/>
              <a:t>переймається</a:t>
            </a:r>
            <a:r>
              <a:rPr lang="ru-RU" sz="2400" dirty="0" smtClean="0"/>
              <a:t> долею </a:t>
            </a:r>
            <a:r>
              <a:rPr lang="ru-RU" sz="2400" dirty="0" err="1" smtClean="0"/>
              <a:t>зовсім</a:t>
            </a:r>
            <a:r>
              <a:rPr lang="ru-RU" sz="2400" dirty="0" smtClean="0"/>
              <a:t> молодого Сашка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виносить</a:t>
            </a:r>
            <a:r>
              <a:rPr lang="ru-RU" sz="2400" dirty="0" smtClean="0"/>
              <a:t> </a:t>
            </a:r>
            <a:r>
              <a:rPr lang="ru-RU" sz="2400" dirty="0" err="1" smtClean="0"/>
              <a:t>смертний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вирок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065212" y="0"/>
            <a:ext cx="10645824" cy="90872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Паспорт </a:t>
            </a:r>
            <a:r>
              <a:rPr lang="ru-RU" sz="4400" dirty="0" err="1" smtClean="0"/>
              <a:t>твору</a:t>
            </a:r>
            <a:endParaRPr lang="ru-RU" sz="4400" dirty="0"/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0" y="1124744"/>
            <a:ext cx="12188825" cy="5733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400" dirty="0" smtClean="0"/>
              <a:t>У 1964 р. </a:t>
            </a:r>
            <a:r>
              <a:rPr lang="ru-RU" sz="2400" dirty="0" err="1" smtClean="0"/>
              <a:t>з’явився</a:t>
            </a:r>
            <a:r>
              <a:rPr lang="ru-RU" sz="2400" dirty="0" smtClean="0"/>
              <a:t> </a:t>
            </a:r>
            <a:r>
              <a:rPr lang="ru-RU" sz="2400" dirty="0" err="1" smtClean="0"/>
              <a:t>цей</a:t>
            </a:r>
            <a:r>
              <a:rPr lang="ru-RU" sz="2400" dirty="0" smtClean="0"/>
              <a:t> маленький шедевр О. Гончара. У </a:t>
            </a:r>
            <a:r>
              <a:rPr lang="ru-RU" sz="2400" dirty="0" err="1" smtClean="0"/>
              <a:t>новелі</a:t>
            </a:r>
            <a:r>
              <a:rPr lang="ru-RU" sz="2400" dirty="0" smtClean="0"/>
              <a:t> </a:t>
            </a:r>
            <a:r>
              <a:rPr lang="ru-RU" sz="2400" dirty="0" err="1" smtClean="0"/>
              <a:t>йому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високому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художньому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вдалося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показати</a:t>
            </a:r>
            <a:r>
              <a:rPr lang="ru-RU" sz="2400" dirty="0" smtClean="0"/>
              <a:t> красу </a:t>
            </a:r>
            <a:r>
              <a:rPr lang="ru-RU" sz="2400" dirty="0" err="1" smtClean="0"/>
              <a:t>і</a:t>
            </a:r>
            <a:r>
              <a:rPr lang="ru-RU" sz="2400" dirty="0" smtClean="0"/>
              <a:t> силу </a:t>
            </a:r>
            <a:r>
              <a:rPr lang="ru-RU" sz="2400" dirty="0" err="1" smtClean="0"/>
              <a:t>почуття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кохання</a:t>
            </a:r>
            <a:r>
              <a:rPr lang="ru-RU" sz="2400" dirty="0" smtClean="0"/>
              <a:t>.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найулюбленіша</a:t>
            </a:r>
            <a:r>
              <a:rPr lang="ru-RU" sz="2400" dirty="0" smtClean="0"/>
              <a:t> тема </a:t>
            </a:r>
            <a:r>
              <a:rPr lang="ru-RU" sz="2400" dirty="0" err="1" smtClean="0"/>
              <a:t>митця</a:t>
            </a:r>
            <a:r>
              <a:rPr lang="ru-RU" sz="2400" dirty="0" smtClean="0"/>
              <a:t>.</a:t>
            </a:r>
          </a:p>
          <a:p>
            <a:r>
              <a:rPr lang="ru-RU" sz="2400" b="1" dirty="0" err="1" smtClean="0"/>
              <a:t>Літературний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рід</a:t>
            </a:r>
            <a:r>
              <a:rPr lang="ru-RU" sz="2400" b="1" dirty="0" smtClean="0"/>
              <a:t>:</a:t>
            </a:r>
            <a:r>
              <a:rPr lang="ru-RU" sz="2400" dirty="0" smtClean="0"/>
              <a:t> </a:t>
            </a:r>
            <a:r>
              <a:rPr lang="ru-RU" sz="2400" dirty="0" err="1" smtClean="0"/>
              <a:t>епос</a:t>
            </a:r>
            <a:r>
              <a:rPr lang="ru-RU" sz="2400" dirty="0" smtClean="0"/>
              <a:t>.</a:t>
            </a:r>
          </a:p>
          <a:p>
            <a:r>
              <a:rPr lang="ru-RU" sz="2400" b="1" dirty="0" smtClean="0"/>
              <a:t>Жанр:</a:t>
            </a:r>
            <a:r>
              <a:rPr lang="ru-RU" sz="2400" dirty="0" smtClean="0"/>
              <a:t> новела.</a:t>
            </a:r>
          </a:p>
          <a:p>
            <a:r>
              <a:rPr lang="ru-RU" sz="2400" b="1" dirty="0" err="1" smtClean="0"/>
              <a:t>Стильовий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напрям</a:t>
            </a:r>
            <a:r>
              <a:rPr lang="ru-RU" sz="2400" b="1" dirty="0" smtClean="0"/>
              <a:t>:</a:t>
            </a:r>
            <a:r>
              <a:rPr lang="ru-RU" sz="2400" dirty="0" smtClean="0"/>
              <a:t> романтизм.</a:t>
            </a:r>
          </a:p>
          <a:p>
            <a:r>
              <a:rPr lang="ru-RU" sz="2400" b="1" dirty="0" smtClean="0"/>
              <a:t>Тема:</a:t>
            </a:r>
            <a:r>
              <a:rPr lang="ru-RU" sz="2400" dirty="0" smtClean="0"/>
              <a:t> </a:t>
            </a:r>
            <a:r>
              <a:rPr lang="ru-RU" sz="2400" dirty="0" err="1" smtClean="0"/>
              <a:t>зображення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кохання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першого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погляду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страшної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розплати</a:t>
            </a:r>
            <a:r>
              <a:rPr lang="ru-RU" sz="2400" dirty="0" smtClean="0"/>
              <a:t> за </a:t>
            </a:r>
            <a:r>
              <a:rPr lang="ru-RU" sz="2400" dirty="0" err="1" smtClean="0"/>
              <a:t>мить</a:t>
            </a:r>
            <a:r>
              <a:rPr lang="ru-RU" sz="2400" dirty="0" smtClean="0"/>
              <a:t> </a:t>
            </a:r>
            <a:r>
              <a:rPr lang="ru-RU" sz="2400" dirty="0" err="1" smtClean="0"/>
              <a:t>щастя</a:t>
            </a:r>
            <a:r>
              <a:rPr lang="ru-RU" sz="2400" dirty="0" smtClean="0"/>
              <a:t>.</a:t>
            </a:r>
          </a:p>
          <a:p>
            <a:r>
              <a:rPr lang="ru-RU" sz="2400" b="1" dirty="0" smtClean="0"/>
              <a:t>Головна </a:t>
            </a:r>
            <a:r>
              <a:rPr lang="ru-RU" sz="2400" b="1" dirty="0" err="1" smtClean="0"/>
              <a:t>ідея</a:t>
            </a:r>
            <a:r>
              <a:rPr lang="ru-RU" sz="2400" b="1" dirty="0" smtClean="0"/>
              <a:t>:</a:t>
            </a:r>
            <a:r>
              <a:rPr lang="ru-RU" sz="2400" dirty="0" smtClean="0"/>
              <a:t> </a:t>
            </a:r>
            <a:r>
              <a:rPr lang="ru-RU" sz="2400" dirty="0" err="1" smtClean="0"/>
              <a:t>оспівування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краси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сили</a:t>
            </a:r>
            <a:r>
              <a:rPr lang="ru-RU" sz="2400" dirty="0" smtClean="0"/>
              <a:t> </a:t>
            </a:r>
            <a:r>
              <a:rPr lang="ru-RU" sz="2400" dirty="0" err="1" smtClean="0"/>
              <a:t>почуття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кохання</a:t>
            </a:r>
            <a:r>
              <a:rPr lang="ru-RU" sz="2400" dirty="0" smtClean="0"/>
              <a:t>.</a:t>
            </a:r>
          </a:p>
          <a:p>
            <a:r>
              <a:rPr lang="ru-RU" sz="2400" b="1" dirty="0" err="1" smtClean="0"/>
              <a:t>Головні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герої</a:t>
            </a:r>
            <a:r>
              <a:rPr lang="ru-RU" sz="2400" b="1" dirty="0" smtClean="0"/>
              <a:t>:</a:t>
            </a:r>
            <a:r>
              <a:rPr lang="ru-RU" sz="2400" dirty="0" smtClean="0"/>
              <a:t> </a:t>
            </a:r>
            <a:r>
              <a:rPr lang="ru-RU" sz="2400" dirty="0" err="1" smtClean="0"/>
              <a:t>артилерист</a:t>
            </a:r>
            <a:r>
              <a:rPr lang="ru-RU" sz="2400" dirty="0" smtClean="0"/>
              <a:t> </a:t>
            </a:r>
            <a:r>
              <a:rPr lang="ru-RU" sz="2400" dirty="0" err="1" smtClean="0"/>
              <a:t>Сашко</a:t>
            </a:r>
            <a:r>
              <a:rPr lang="ru-RU" sz="2400" dirty="0" smtClean="0"/>
              <a:t> </a:t>
            </a:r>
            <a:r>
              <a:rPr lang="ru-RU" sz="2400" dirty="0" err="1" smtClean="0"/>
              <a:t>Діденко</a:t>
            </a:r>
            <a:r>
              <a:rPr lang="ru-RU" sz="2400" dirty="0" smtClean="0"/>
              <a:t>, </a:t>
            </a:r>
            <a:r>
              <a:rPr lang="ru-RU" sz="2400" dirty="0" err="1" smtClean="0"/>
              <a:t>мадярка</a:t>
            </a:r>
            <a:r>
              <a:rPr lang="ru-RU" sz="2400" dirty="0" smtClean="0"/>
              <a:t> </a:t>
            </a:r>
            <a:r>
              <a:rPr lang="ru-RU" sz="2400" dirty="0" err="1" smtClean="0"/>
              <a:t>Лорі</a:t>
            </a:r>
            <a:r>
              <a:rPr lang="ru-RU" sz="2400" dirty="0" smtClean="0"/>
              <a:t> (Лариса),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чоловік</a:t>
            </a:r>
            <a:r>
              <a:rPr lang="ru-RU" sz="2400" dirty="0" smtClean="0"/>
              <a:t>, комбат </a:t>
            </a:r>
            <a:r>
              <a:rPr lang="ru-RU" sz="2400" dirty="0" err="1" smtClean="0"/>
              <a:t>Шадура</a:t>
            </a:r>
            <a:r>
              <a:rPr lang="ru-RU" sz="2400" dirty="0" smtClean="0"/>
              <a:t>.</a:t>
            </a:r>
          </a:p>
          <a:p>
            <a:r>
              <a:rPr lang="ru-RU" sz="2400" b="1" dirty="0" smtClean="0"/>
              <a:t>Час </a:t>
            </a:r>
            <a:r>
              <a:rPr lang="ru-RU" sz="2400" b="1" dirty="0" err="1" smtClean="0"/>
              <a:t>дії</a:t>
            </a:r>
            <a:r>
              <a:rPr lang="ru-RU" sz="2400" b="1" dirty="0" smtClean="0"/>
              <a:t>: </a:t>
            </a:r>
            <a:r>
              <a:rPr lang="ru-RU" sz="2400" dirty="0" err="1" smtClean="0"/>
              <a:t>одразу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перемоги у </a:t>
            </a:r>
            <a:r>
              <a:rPr lang="ru-RU" sz="2400" dirty="0" err="1" smtClean="0"/>
              <a:t>Другій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світовій</a:t>
            </a:r>
            <a:r>
              <a:rPr lang="ru-RU" sz="2400" dirty="0" smtClean="0"/>
              <a:t>, коли </a:t>
            </a:r>
            <a:r>
              <a:rPr lang="ru-RU" sz="2400" dirty="0" err="1" smtClean="0"/>
              <a:t>війська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ще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залишалися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звільнених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фашистів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територіях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37231395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3772" y="332656"/>
            <a:ext cx="11593288" cy="5687144"/>
          </a:xfrm>
        </p:spPr>
        <p:txBody>
          <a:bodyPr/>
          <a:lstStyle/>
          <a:p>
            <a:pPr fontAlgn="base">
              <a:buNone/>
            </a:pPr>
            <a:r>
              <a:rPr lang="ru-RU" b="1" dirty="0" smtClean="0"/>
              <a:t>    </a:t>
            </a:r>
            <a:r>
              <a:rPr lang="ru-RU" sz="2400" b="1" dirty="0" err="1" smtClean="0"/>
              <a:t>Мотиви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твору</a:t>
            </a:r>
            <a:r>
              <a:rPr lang="ru-RU" sz="2400" b="1" dirty="0" smtClean="0"/>
              <a:t>:</a:t>
            </a:r>
            <a:endParaRPr lang="ru-RU" sz="2400" dirty="0" smtClean="0"/>
          </a:p>
          <a:p>
            <a:pPr fontAlgn="base"/>
            <a:r>
              <a:rPr lang="ru-RU" sz="2400" dirty="0" smtClean="0"/>
              <a:t>Престиж </a:t>
            </a:r>
            <a:r>
              <a:rPr lang="ru-RU" sz="2400" dirty="0" err="1" smtClean="0"/>
              <a:t>держави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вище</a:t>
            </a:r>
            <a:r>
              <a:rPr lang="ru-RU" sz="2400" dirty="0" smtClean="0"/>
              <a:t> </a:t>
            </a:r>
            <a:r>
              <a:rPr lang="ru-RU" sz="2400" dirty="0" err="1" smtClean="0"/>
              <a:t>всякої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гуманності</a:t>
            </a:r>
            <a:r>
              <a:rPr lang="ru-RU" sz="2400" dirty="0" smtClean="0"/>
              <a:t>;</a:t>
            </a:r>
          </a:p>
          <a:p>
            <a:pPr fontAlgn="base"/>
            <a:r>
              <a:rPr lang="ru-RU" sz="2400" dirty="0" err="1" smtClean="0"/>
              <a:t>Пристрасть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кохання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першого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погляду</a:t>
            </a:r>
            <a:r>
              <a:rPr lang="ru-RU" sz="2400" dirty="0" smtClean="0"/>
              <a:t>;</a:t>
            </a:r>
          </a:p>
          <a:p>
            <a:pPr fontAlgn="base"/>
            <a:r>
              <a:rPr lang="ru-RU" sz="2400" dirty="0" err="1" smtClean="0"/>
              <a:t>Солдатська</a:t>
            </a:r>
            <a:r>
              <a:rPr lang="ru-RU" sz="2400" dirty="0" smtClean="0"/>
              <a:t> дружба </a:t>
            </a:r>
            <a:r>
              <a:rPr lang="ru-RU" sz="2400" dirty="0" err="1" smtClean="0"/>
              <a:t>і</a:t>
            </a:r>
            <a:r>
              <a:rPr lang="ru-RU" sz="2400" dirty="0" smtClean="0"/>
              <a:t> моральна </a:t>
            </a:r>
            <a:r>
              <a:rPr lang="ru-RU" sz="2400" dirty="0" err="1" smtClean="0"/>
              <a:t>підтримка</a:t>
            </a:r>
            <a:r>
              <a:rPr lang="ru-RU" sz="2400" dirty="0" smtClean="0"/>
              <a:t>;</a:t>
            </a:r>
          </a:p>
          <a:p>
            <a:pPr fontAlgn="base"/>
            <a:r>
              <a:rPr lang="ru-RU" sz="2400" dirty="0" err="1" smtClean="0"/>
              <a:t>Філософська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сутність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щастя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.</a:t>
            </a:r>
          </a:p>
          <a:p>
            <a:pPr fontAlgn="base">
              <a:buNone/>
            </a:pPr>
            <a:endParaRPr lang="ru-RU" dirty="0" smtClean="0"/>
          </a:p>
          <a:p>
            <a:pPr algn="ctr" fontAlgn="base"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Новела "За </a:t>
            </a:r>
            <a:r>
              <a:rPr lang="ru-RU" sz="2400" dirty="0" err="1" smtClean="0">
                <a:solidFill>
                  <a:srgbClr val="FF0000"/>
                </a:solidFill>
              </a:rPr>
              <a:t>мить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щастя</a:t>
            </a:r>
            <a:r>
              <a:rPr lang="ru-RU" sz="2400" dirty="0" smtClean="0">
                <a:solidFill>
                  <a:srgbClr val="FF0000"/>
                </a:solidFill>
              </a:rPr>
              <a:t>" </a:t>
            </a:r>
            <a:r>
              <a:rPr lang="ru-RU" sz="2400" dirty="0" err="1" smtClean="0">
                <a:solidFill>
                  <a:srgbClr val="FF0000"/>
                </a:solidFill>
              </a:rPr>
              <a:t>нагадує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новелу</a:t>
            </a:r>
            <a:r>
              <a:rPr lang="ru-RU" sz="2400" dirty="0" smtClean="0">
                <a:solidFill>
                  <a:srgbClr val="FF0000"/>
                </a:solidFill>
              </a:rPr>
              <a:t> В. </a:t>
            </a:r>
            <a:r>
              <a:rPr lang="ru-RU" sz="2400" dirty="0" err="1" smtClean="0">
                <a:solidFill>
                  <a:srgbClr val="FF0000"/>
                </a:solidFill>
              </a:rPr>
              <a:t>Винниченка</a:t>
            </a:r>
            <a:r>
              <a:rPr lang="ru-RU" sz="2400" dirty="0" smtClean="0">
                <a:solidFill>
                  <a:srgbClr val="FF0000"/>
                </a:solidFill>
              </a:rPr>
              <a:t> "Момент".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2" y="0"/>
            <a:ext cx="8686801" cy="836712"/>
          </a:xfrm>
        </p:spPr>
        <p:txBody>
          <a:bodyPr/>
          <a:lstStyle/>
          <a:p>
            <a:pPr algn="ctr"/>
            <a:r>
              <a:rPr lang="uk-UA" dirty="0" smtClean="0"/>
              <a:t>Проблематика: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1764" y="1196752"/>
            <a:ext cx="11593288" cy="5328592"/>
          </a:xfrm>
        </p:spPr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uk-UA" sz="2400" dirty="0" smtClean="0"/>
              <a:t>Життя і смерті.</a:t>
            </a:r>
          </a:p>
          <a:p>
            <a:pPr marL="502920" indent="-457200">
              <a:buFont typeface="+mj-lt"/>
              <a:buAutoNum type="arabicPeriod"/>
            </a:pPr>
            <a:r>
              <a:rPr lang="uk-UA" sz="2400" dirty="0" smtClean="0"/>
              <a:t>Життя як найвищої цінності.</a:t>
            </a:r>
          </a:p>
          <a:p>
            <a:pPr marL="502920" indent="-457200">
              <a:buFont typeface="+mj-lt"/>
              <a:buAutoNum type="arabicPeriod"/>
            </a:pPr>
            <a:r>
              <a:rPr lang="uk-UA" sz="2400" dirty="0" smtClean="0"/>
              <a:t>Відповідальності за свої вчинки.</a:t>
            </a:r>
          </a:p>
          <a:p>
            <a:pPr marL="502920" indent="-457200">
              <a:buFont typeface="+mj-lt"/>
              <a:buAutoNum type="arabicPeriod"/>
            </a:pPr>
            <a:r>
              <a:rPr lang="uk-UA" sz="2400" dirty="0" smtClean="0"/>
              <a:t>Краси кохання.</a:t>
            </a:r>
          </a:p>
          <a:p>
            <a:pPr marL="502920" indent="-457200">
              <a:buFont typeface="+mj-lt"/>
              <a:buAutoNum type="arabicPeriod"/>
            </a:pPr>
            <a:r>
              <a:rPr lang="uk-UA" sz="2400" dirty="0" smtClean="0"/>
              <a:t>Справжніх життєвих цінностей.</a:t>
            </a:r>
          </a:p>
          <a:p>
            <a:pPr marL="502920" indent="-457200">
              <a:buFont typeface="+mj-lt"/>
              <a:buAutoNum type="arabicPeriod"/>
            </a:pPr>
            <a:r>
              <a:rPr lang="uk-UA" sz="2400" dirty="0" smtClean="0"/>
              <a:t>Права кожної людини на щастя.</a:t>
            </a:r>
          </a:p>
          <a:p>
            <a:pPr marL="502920" indent="-457200">
              <a:buFont typeface="+mj-lt"/>
              <a:buAutoNum type="arabicPeriod"/>
            </a:pPr>
            <a:r>
              <a:rPr lang="uk-UA" sz="2400" dirty="0" smtClean="0"/>
              <a:t>Миті щастя.</a:t>
            </a:r>
          </a:p>
          <a:p>
            <a:pPr marL="502920" indent="-457200">
              <a:buFont typeface="+mj-lt"/>
              <a:buAutoNum type="arabicPeriod"/>
            </a:pPr>
            <a:r>
              <a:rPr lang="uk-UA" sz="2400" dirty="0" smtClean="0"/>
              <a:t>Відповідальності держави за долю її громадян.</a:t>
            </a:r>
          </a:p>
          <a:p>
            <a:pPr marL="502920" indent="-457200">
              <a:buFont typeface="+mj-lt"/>
              <a:buAutoNum type="arabicPeriod"/>
            </a:pPr>
            <a:r>
              <a:rPr lang="uk-UA" sz="2400" dirty="0" smtClean="0"/>
              <a:t>Дружби та </a:t>
            </a:r>
            <a:r>
              <a:rPr lang="uk-UA" sz="2400" dirty="0" err="1" smtClean="0"/>
              <a:t>товаристських</a:t>
            </a:r>
            <a:r>
              <a:rPr lang="uk-UA" sz="2400" dirty="0" smtClean="0"/>
              <a:t> стосунків.</a:t>
            </a:r>
            <a:endParaRPr lang="ru-RU" sz="2400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2" y="332656"/>
            <a:ext cx="8686801" cy="72008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Увага !!! Є на ЗНО 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3772" y="1268760"/>
            <a:ext cx="11593288" cy="4751040"/>
          </a:xfrm>
        </p:spPr>
        <p:txBody>
          <a:bodyPr/>
          <a:lstStyle/>
          <a:p>
            <a:pPr marL="502920" indent="-457200">
              <a:buFont typeface="+mj-lt"/>
              <a:buAutoNum type="arabicParenR"/>
            </a:pPr>
            <a:r>
              <a:rPr lang="ru-RU" sz="2800" dirty="0" err="1" smtClean="0"/>
              <a:t>Задум</a:t>
            </a:r>
            <a:r>
              <a:rPr lang="ru-RU" sz="2800" dirty="0" smtClean="0"/>
              <a:t> </a:t>
            </a:r>
            <a:r>
              <a:rPr lang="ru-RU" sz="2800" dirty="0" err="1" smtClean="0"/>
              <a:t>твору</a:t>
            </a:r>
            <a:r>
              <a:rPr lang="ru-RU" sz="2800" dirty="0" smtClean="0"/>
              <a:t> </a:t>
            </a:r>
            <a:r>
              <a:rPr lang="ru-RU" sz="2800" dirty="0" err="1" smtClean="0"/>
              <a:t>виник</a:t>
            </a:r>
            <a:r>
              <a:rPr lang="ru-RU" sz="2800" dirty="0" smtClean="0"/>
              <a:t> у </a:t>
            </a:r>
            <a:r>
              <a:rPr lang="ru-RU" sz="2800" dirty="0" err="1" smtClean="0"/>
              <a:t>далекій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Бірмі</a:t>
            </a:r>
            <a:r>
              <a:rPr lang="en-US" sz="2800" dirty="0" smtClean="0"/>
              <a:t>, </a:t>
            </a:r>
            <a:r>
              <a:rPr lang="uk-UA" sz="2800" dirty="0" smtClean="0"/>
              <a:t>у місті Рангуні.</a:t>
            </a:r>
          </a:p>
          <a:p>
            <a:pPr marL="502920" indent="-457200">
              <a:buFont typeface="+mj-lt"/>
              <a:buAutoNum type="arabicParenR"/>
            </a:pPr>
            <a:r>
              <a:rPr lang="uk-UA" sz="2800" dirty="0" smtClean="0"/>
              <a:t>У творі автор використав </a:t>
            </a:r>
            <a:r>
              <a:rPr lang="uk-UA" sz="2800" dirty="0" err="1" smtClean="0"/>
              <a:t>архетипні</a:t>
            </a:r>
            <a:r>
              <a:rPr lang="uk-UA" sz="2800" dirty="0" smtClean="0"/>
              <a:t> образи: сонячних жнив</a:t>
            </a:r>
            <a:r>
              <a:rPr lang="en-US" sz="2800" dirty="0" smtClean="0"/>
              <a:t>,</a:t>
            </a:r>
            <a:r>
              <a:rPr lang="uk-UA" sz="2800" dirty="0" smtClean="0"/>
              <a:t> снопів та </a:t>
            </a:r>
            <a:r>
              <a:rPr lang="uk-UA" sz="2800" dirty="0" err="1" smtClean="0"/>
              <a:t>полупків</a:t>
            </a:r>
            <a:r>
              <a:rPr lang="uk-UA" sz="2800" dirty="0" smtClean="0"/>
              <a:t>.</a:t>
            </a:r>
          </a:p>
          <a:p>
            <a:pPr marL="502920" indent="-457200">
              <a:buFont typeface="+mj-lt"/>
              <a:buAutoNum type="arabicParenR"/>
            </a:pPr>
            <a:r>
              <a:rPr lang="uk-UA" sz="2800" dirty="0" smtClean="0"/>
              <a:t>Закінчується твір словами: </a:t>
            </a:r>
            <a:r>
              <a:rPr lang="en-US" sz="2800" dirty="0" smtClean="0"/>
              <a:t>“</a:t>
            </a:r>
            <a:r>
              <a:rPr lang="uk-UA" sz="2800" dirty="0" smtClean="0"/>
              <a:t>Сталося все</a:t>
            </a:r>
            <a:r>
              <a:rPr lang="en-US" sz="2800" dirty="0" smtClean="0"/>
              <a:t>,</a:t>
            </a:r>
            <a:r>
              <a:rPr lang="uk-UA" sz="2800" dirty="0" smtClean="0"/>
              <a:t> що мусило статись</a:t>
            </a:r>
            <a:r>
              <a:rPr lang="en-US" sz="2800" dirty="0" smtClean="0"/>
              <a:t>”</a:t>
            </a:r>
            <a:r>
              <a:rPr lang="uk-UA" sz="2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3772" y="260648"/>
            <a:ext cx="11665296" cy="864096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/>
              <a:t>Отже…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9796" y="1828800"/>
            <a:ext cx="11233248" cy="41910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В </a:t>
            </a:r>
            <a:r>
              <a:rPr lang="ru-RU" sz="2800" dirty="0" err="1" smtClean="0"/>
              <a:t>оповіданні</a:t>
            </a:r>
            <a:r>
              <a:rPr lang="ru-RU" sz="2800" dirty="0" smtClean="0"/>
              <a:t> О. Гончара «За </a:t>
            </a:r>
            <a:r>
              <a:rPr lang="ru-RU" sz="2800" dirty="0" err="1" smtClean="0"/>
              <a:t>мить</a:t>
            </a:r>
            <a:r>
              <a:rPr lang="ru-RU" sz="2800" dirty="0" smtClean="0"/>
              <a:t> </a:t>
            </a:r>
            <a:r>
              <a:rPr lang="ru-RU" sz="2800" dirty="0" err="1" smtClean="0"/>
              <a:t>щастя</a:t>
            </a:r>
            <a:r>
              <a:rPr lang="ru-RU" sz="2800" dirty="0" smtClean="0"/>
              <a:t>» </a:t>
            </a:r>
            <a:r>
              <a:rPr lang="ru-RU" sz="2800" dirty="0" err="1" smtClean="0"/>
              <a:t>художньо</a:t>
            </a:r>
            <a:r>
              <a:rPr lang="ru-RU" sz="2800" dirty="0" smtClean="0"/>
              <a:t> </a:t>
            </a:r>
            <a:r>
              <a:rPr lang="ru-RU" sz="2800" dirty="0" err="1" smtClean="0"/>
              <a:t>осмислюється</a:t>
            </a:r>
            <a:r>
              <a:rPr lang="ru-RU" sz="2800" dirty="0" smtClean="0"/>
              <a:t> краса </a:t>
            </a:r>
            <a:r>
              <a:rPr lang="ru-RU" sz="2800" dirty="0" err="1" smtClean="0"/>
              <a:t>і</a:t>
            </a:r>
            <a:r>
              <a:rPr lang="ru-RU" sz="2800" dirty="0" smtClean="0"/>
              <a:t> сила </a:t>
            </a:r>
            <a:r>
              <a:rPr lang="ru-RU" sz="2800" dirty="0" err="1" smtClean="0"/>
              <a:t>кохання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подається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узагальнений</a:t>
            </a:r>
            <a:r>
              <a:rPr lang="ru-RU" sz="2800" dirty="0" smtClean="0"/>
              <a:t> образ </a:t>
            </a:r>
            <a:r>
              <a:rPr lang="ru-RU" sz="2800" dirty="0" err="1" smtClean="0"/>
              <a:t>миті</a:t>
            </a:r>
            <a:r>
              <a:rPr lang="ru-RU" sz="2800" dirty="0" smtClean="0"/>
              <a:t>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, </a:t>
            </a:r>
            <a:r>
              <a:rPr lang="ru-RU" sz="2800" dirty="0" err="1" smtClean="0"/>
              <a:t>філософія</a:t>
            </a:r>
            <a:r>
              <a:rPr lang="ru-RU" sz="2800" dirty="0" smtClean="0"/>
              <a:t> героя говорить про те,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людське</a:t>
            </a:r>
            <a:r>
              <a:rPr lang="ru-RU" sz="2800" dirty="0" smtClean="0"/>
              <a:t> </a:t>
            </a:r>
            <a:r>
              <a:rPr lang="ru-RU" sz="2800" dirty="0" err="1" smtClean="0"/>
              <a:t>щастя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відносне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короткочасне</a:t>
            </a:r>
            <a:r>
              <a:rPr lang="ru-RU" sz="2800" dirty="0" smtClean="0"/>
              <a:t>. </a:t>
            </a:r>
            <a:r>
              <a:rPr lang="ru-RU" sz="2800" dirty="0" err="1" smtClean="0"/>
              <a:t>Можливо</a:t>
            </a:r>
            <a:r>
              <a:rPr lang="ru-RU" sz="2800" dirty="0" smtClean="0"/>
              <a:t>, </a:t>
            </a:r>
            <a:r>
              <a:rPr lang="ru-RU" sz="2800" dirty="0" err="1" smtClean="0"/>
              <a:t>людина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живе</a:t>
            </a:r>
            <a:r>
              <a:rPr lang="ru-RU" sz="2800" dirty="0" smtClean="0"/>
              <a:t> на </a:t>
            </a:r>
            <a:r>
              <a:rPr lang="ru-RU" sz="2800" dirty="0" err="1" smtClean="0"/>
              <a:t>землі</a:t>
            </a:r>
            <a:r>
              <a:rPr lang="ru-RU" sz="2800" dirty="0" smtClean="0"/>
              <a:t> </a:t>
            </a:r>
            <a:r>
              <a:rPr lang="ru-RU" sz="2800" dirty="0" err="1" smtClean="0"/>
              <a:t>заради</a:t>
            </a:r>
            <a:r>
              <a:rPr lang="ru-RU" sz="2800" dirty="0" smtClean="0"/>
              <a:t> </a:t>
            </a:r>
            <a:r>
              <a:rPr lang="ru-RU" sz="2800" dirty="0" err="1" smtClean="0"/>
              <a:t>цієї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прекрасної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миті</a:t>
            </a:r>
            <a:r>
              <a:rPr lang="ru-RU" sz="2800" dirty="0" smtClean="0"/>
              <a:t>, </a:t>
            </a:r>
            <a:r>
              <a:rPr lang="ru-RU" sz="2800" dirty="0" err="1" smtClean="0"/>
              <a:t>хоч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платить часто </a:t>
            </a:r>
            <a:r>
              <a:rPr lang="ru-RU" sz="2800" dirty="0" err="1" smtClean="0"/>
              <a:t>дуже</a:t>
            </a:r>
            <a:r>
              <a:rPr lang="ru-RU" sz="2800" dirty="0" smtClean="0"/>
              <a:t> </a:t>
            </a:r>
            <a:r>
              <a:rPr lang="ru-RU" sz="2800" dirty="0" err="1" smtClean="0"/>
              <a:t>високу</a:t>
            </a:r>
            <a:r>
              <a:rPr lang="ru-RU" sz="2800" dirty="0" smtClean="0"/>
              <a:t> </a:t>
            </a:r>
            <a:r>
              <a:rPr lang="ru-RU" sz="2800" dirty="0" err="1" smtClean="0"/>
              <a:t>ціну</a:t>
            </a:r>
            <a:r>
              <a:rPr lang="ru-RU" sz="2800" dirty="0" smtClean="0"/>
              <a:t>. </a:t>
            </a: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S102895266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Рабочий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Рабочий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Рабочий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Рабочий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Рабочий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D182A0E-7F17-4A86-A7C5-8846F54E43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TS102895266</Template>
  <TotalTime>0</TotalTime>
  <Words>324</Words>
  <Application>Microsoft Office PowerPoint</Application>
  <PresentationFormat>Произвольный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TS102895266</vt:lpstr>
      <vt:lpstr>Олесь Гончар  “За мить щастя”</vt:lpstr>
      <vt:lpstr>Сюжет (дужееее стисло)</vt:lpstr>
      <vt:lpstr>Паспорт твору</vt:lpstr>
      <vt:lpstr>Слайд 4</vt:lpstr>
      <vt:lpstr>Проблематика:</vt:lpstr>
      <vt:lpstr>Увага !!! Є на ЗНО !!!</vt:lpstr>
      <vt:lpstr>Отже…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2014-04-02T14:40:25Z</dcterms:created>
  <dcterms:modified xsi:type="dcterms:W3CDTF">2014-04-02T15:26:13Z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TC028952669991</vt:lpwstr>
  </property>
</Properties>
</file>