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5" autoAdjust="0"/>
    <p:restoredTop sz="94638" autoAdjust="0"/>
  </p:normalViewPr>
  <p:slideViewPr>
    <p:cSldViewPr>
      <p:cViewPr>
        <p:scale>
          <a:sx n="98" d="100"/>
          <a:sy n="98" d="100"/>
        </p:scale>
        <p:origin x="-24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44C4-4C27-4426-8078-CFB3976BBD55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FDED-36A2-4917-ABC5-0B9DC4810E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FDED-36A2-4917-ABC5-0B9DC4810E6E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1295400"/>
            <a:ext cx="5791200" cy="2286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“Франко </a:t>
            </a:r>
            <a:r>
              <a:rPr lang="ru-RU" sz="3000" dirty="0" err="1" smtClean="0"/>
              <a:t>стоїть</a:t>
            </a:r>
            <a:r>
              <a:rPr lang="ru-RU" sz="3000" dirty="0" smtClean="0"/>
              <a:t> </a:t>
            </a:r>
            <a:r>
              <a:rPr lang="ru-RU" sz="3000" dirty="0" err="1" smtClean="0"/>
              <a:t>серед</a:t>
            </a:r>
            <a:r>
              <a:rPr lang="ru-RU" sz="3000" dirty="0" smtClean="0"/>
              <a:t> тих великих </a:t>
            </a:r>
            <a:r>
              <a:rPr lang="ru-RU" sz="3000" dirty="0" err="1" smtClean="0"/>
              <a:t>попередників</a:t>
            </a:r>
            <a:r>
              <a:rPr lang="ru-RU" sz="3000" dirty="0" smtClean="0"/>
              <a:t>, </a:t>
            </a:r>
            <a:r>
              <a:rPr lang="ru-RU" sz="3000" dirty="0" err="1" smtClean="0"/>
              <a:t>мислителів-гуманістів</a:t>
            </a:r>
            <a:r>
              <a:rPr lang="ru-RU" sz="3000" dirty="0" smtClean="0"/>
              <a:t>, до </a:t>
            </a:r>
            <a:r>
              <a:rPr lang="ru-RU" sz="3000" dirty="0" err="1" smtClean="0"/>
              <a:t>яких</a:t>
            </a:r>
            <a:r>
              <a:rPr lang="ru-RU" sz="3000" dirty="0" smtClean="0"/>
              <a:t> </a:t>
            </a:r>
            <a:r>
              <a:rPr lang="ru-RU" sz="3000" dirty="0" err="1" smtClean="0"/>
              <a:t>людство</a:t>
            </a:r>
            <a:r>
              <a:rPr lang="ru-RU" sz="3000" dirty="0" smtClean="0"/>
              <a:t> </a:t>
            </a:r>
            <a:r>
              <a:rPr lang="ru-RU" sz="3000" dirty="0" err="1" smtClean="0"/>
              <a:t>завжди</a:t>
            </a:r>
            <a:r>
              <a:rPr lang="ru-RU" sz="3000" dirty="0" smtClean="0"/>
              <a:t> буде </a:t>
            </a:r>
            <a:r>
              <a:rPr lang="ru-RU" sz="3000" dirty="0" err="1" smtClean="0"/>
              <a:t>звертатись</a:t>
            </a:r>
            <a:r>
              <a:rPr lang="ru-RU" sz="3000" dirty="0" smtClean="0"/>
              <a:t>”. </a:t>
            </a:r>
            <a:endParaRPr lang="uk-UA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696200" cy="2743200"/>
          </a:xfrm>
        </p:spPr>
        <p:txBody>
          <a:bodyPr/>
          <a:lstStyle/>
          <a:p>
            <a:r>
              <a:rPr lang="uk-UA" dirty="0" smtClean="0"/>
              <a:t>	</a:t>
            </a:r>
            <a:r>
              <a:rPr lang="uk-UA" sz="2000" dirty="0" smtClean="0"/>
              <a:t>Олесь Гончар</a:t>
            </a:r>
            <a:endParaRPr lang="uk-UA" sz="2000" dirty="0"/>
          </a:p>
        </p:txBody>
      </p:sp>
      <p:pic>
        <p:nvPicPr>
          <p:cNvPr id="4" name="Рисунок 3" descr="eae5acc5-0644-4078-9477-89c9abe0dda9_large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2209799"/>
            <a:ext cx="2895600" cy="4092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4102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</a:t>
            </a:r>
            <a:r>
              <a:rPr lang="uk-UA" i="1" dirty="0" smtClean="0"/>
              <a:t>Підготувала </a:t>
            </a:r>
            <a:endParaRPr lang="uk-UA" i="1" dirty="0" smtClean="0"/>
          </a:p>
          <a:p>
            <a:r>
              <a:rPr lang="uk-UA" i="1" dirty="0" smtClean="0"/>
              <a:t>          учениця  10-А класу</a:t>
            </a:r>
          </a:p>
          <a:p>
            <a:r>
              <a:rPr lang="uk-UA" i="1" dirty="0" smtClean="0"/>
              <a:t>          </a:t>
            </a:r>
            <a:r>
              <a:rPr lang="uk-UA" i="1" dirty="0" err="1" smtClean="0"/>
              <a:t>Бутрак</a:t>
            </a:r>
            <a:r>
              <a:rPr lang="uk-UA" i="1" dirty="0" smtClean="0"/>
              <a:t> Анастасія</a:t>
            </a:r>
            <a:endParaRPr lang="uk-UA" i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uk-UA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Прозова творчість</a:t>
            </a:r>
            <a:endParaRPr lang="uk-UA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935480"/>
            <a:ext cx="4724400" cy="4389120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Проза Франка охоплює понад 100 оповідань, новел та десять повістей і романів. Вона починається з так званого «бориславського циклу» (від 1877 р.), в якому Франко подає жахливий образ і глибокий аналіз соціального зла в тогочасній Галичині. Зубожіння й пролетаризація галицького села лягли в основу його збірки «В поті чола» (1890 р.) і «Галицькі образки» (1897 р.), до яких належать автобіографічні оповідання «Малий Мирон», «Грицева шкільна наука», «Олівець», «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Schönschreiben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 інші.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Вершиною прози Франка є повість «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Boa constrictor» (1878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р.) і соціальний роман «Борислав сміється» (1882 р.). У них уперше відображені початкові форми революційної боротьби робітництва та стихійне пробудження його класової свідомості.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2133600" cy="285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uk-UA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Драматургія</a:t>
            </a:r>
            <a:endParaRPr lang="uk-UA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драматургії Франко виявив себе майстром соціально-психологічної та історичної драми й комедії. Перші його спроби на цьому полі походять ще з гімназії: «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Юґурта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(1873 р.), «Три князі на один престол» (1874 р.) та інші. Найбільше п'єс Франко написав у дев'яностих роках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Визначніші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них —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соціально-психологічна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драма «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Украдене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щастя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(1893 р.)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віршована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історична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драма «Сон князя Святослава» (1895 р.).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09111123172540308_f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526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sz="3300" dirty="0" smtClean="0"/>
              <a:t>Музеї Франка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67200"/>
            <a:ext cx="8001000" cy="2057400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Побачити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доторкнутися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аутентичних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речей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будинку-музеї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селищі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Криворівня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Верховинського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району.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цьомі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будинку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окрім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на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довгий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зупинялися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Леся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Українка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Михайло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Грушевський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один музей Франка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знаходиться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Лолин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місті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Калуш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відкритий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Музей–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оселя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родини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Франка.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Львові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діє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Національний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літературно-меморіальний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музей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(в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будинку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письменника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629px-Івана_Франка_буди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88260" cy="2464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971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Будинок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Івана</a:t>
            </a:r>
            <a:r>
              <a:rPr lang="ru-RU" sz="1600" i="1" dirty="0" smtClean="0"/>
              <a:t> Франка у </a:t>
            </a:r>
            <a:r>
              <a:rPr lang="ru-RU" sz="1600" i="1" dirty="0" err="1" smtClean="0"/>
              <a:t>Львові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" name="Рисунок 5" descr="800px-Museum_ivan_fra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194149" cy="2537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1066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Музей в с. </a:t>
            </a:r>
            <a:r>
              <a:rPr lang="uk-UA" sz="1600" i="1" dirty="0" err="1" smtClean="0"/>
              <a:t>Криворівня</a:t>
            </a:r>
            <a:r>
              <a:rPr lang="uk-UA" sz="1600" i="1" dirty="0" smtClean="0"/>
              <a:t>.</a:t>
            </a:r>
            <a:endParaRPr lang="uk-UA" sz="16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Франко і кінематограф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його творами поставлено фільми: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«Борислав сміється» (1926),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«Якби каміння говорило» (1957),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«Украдене щастя» (фільм-спектакль, 1952), телефільм (1986) і чотирисерійний стилізований фільм (2003),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Альманах «До світла» (1967. «До світла», «Каменяр», «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Панталаха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Мультиплікаційна стрічка «Заєць та їжак» (1963),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Художня кінокартина «Захар Беркут» (1971),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Телесеріали О.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Бійми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«Пастка» (1995) та «Злочин з багатьма невідомими» (1993).</a:t>
            </a:r>
          </a:p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П'ятисерійний мультфільм «Лис Микита» (2005)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dirty="0" smtClean="0"/>
              <a:t>Визнання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честь І. Я. Франка 1962 року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місто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Станіслав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перейменовано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Івано-Франківськ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селище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міського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типу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Янів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перейменовано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Івано-Франкове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вшанування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названо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вулиці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багатьох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містах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зокрема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Івано-Франківську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Києві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Львові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Тернополі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Черкасах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Хмельницькому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та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декількох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пунктах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Росії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ru:Улица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Ивана Франко (Москва),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ru:Улица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Ивана Франко (Липецк)), Казахстану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Канади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честь названо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астероїд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2428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Каменяр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20-Hryvnia-2000-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2743200" cy="136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00px-20-Hryvnia-2003-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257800"/>
            <a:ext cx="2743200" cy="144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7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86200"/>
            <a:ext cx="1600200" cy="113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257800"/>
            <a:ext cx="2057400" cy="14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ranko_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58140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20px-Franko_A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334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uk-UA" sz="3000" i="1" dirty="0" smtClean="0"/>
              <a:t>Ранні роки</a:t>
            </a:r>
            <a:endParaRPr lang="uk-UA" sz="3000" i="1" dirty="0"/>
          </a:p>
        </p:txBody>
      </p:sp>
      <p:pic>
        <p:nvPicPr>
          <p:cNvPr id="4" name="Содержимое 3" descr="PH7522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457200"/>
            <a:ext cx="18260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21336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Якович Франко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народився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серпня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1856 року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Нагуєвичі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Дрогобицького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повіту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родині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селянина-коваля.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Навчався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спочатку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села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Ясениця-Сільна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(1862—1864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потім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так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званій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нормальній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василіанському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монастирі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Дрогобичі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(1864—1867). 1875 року 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закінчив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Дрогобицьку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гімназію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нині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Педагогічний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Восени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1875 р. Франко став студентом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філософського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факультету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Львівського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DSC_0070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00600" y="3810000"/>
            <a:ext cx="4038600" cy="269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315200" y="6477000"/>
            <a:ext cx="1676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с</a:t>
            </a:r>
            <a:r>
              <a:rPr lang="uk-UA" sz="1600" i="1" dirty="0" smtClean="0"/>
              <a:t>. Нагуєвичі</a:t>
            </a:r>
            <a:endParaRPr lang="uk-UA" sz="1600" i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8580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Перші літературні твори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935480"/>
            <a:ext cx="4191000" cy="438912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Перші літературні твори Франка — вірш «Народна пісня» (1874) і повість «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Петрії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Довбущуки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(1875) були надруковані в студентському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часописі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«Друг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Активна громадсько-політична й видавнича діяльність та листування з Михайлом Драгомановим спричинили арешт письменника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Після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відбутого ув'язнення співпрацює з польською газетою «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Praca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знайомиться з працями Карла Маркса й Фрідріха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Енґельса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разом з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М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Павликом засновує 1878 р. часопис «Громадський Друг», який після конфіскації виходив під назвами «Дзвін» і «Молот</a:t>
            </a:r>
            <a:r>
              <a:rPr lang="uk-UA" sz="1600" dirty="0" smtClean="0"/>
              <a:t>».</a:t>
            </a:r>
            <a:endParaRPr lang="uk-UA" sz="1600" dirty="0" smtClean="0"/>
          </a:p>
        </p:txBody>
      </p:sp>
      <p:pic>
        <p:nvPicPr>
          <p:cNvPr id="4" name="Рисунок 3" descr="fr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4504">
            <a:off x="375334" y="1648122"/>
            <a:ext cx="1676400" cy="241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593">
            <a:off x="2209801" y="1828800"/>
            <a:ext cx="2133600" cy="245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4851">
            <a:off x="735942" y="3929041"/>
            <a:ext cx="1855539" cy="280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r>
              <a:rPr lang="uk-UA" sz="3000" dirty="0" smtClean="0"/>
              <a:t>Перший період творчості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Перший період творчості Франка визначають його політичні поезії, своєрідні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народні гімни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«Каменярі» (1878), «Вічний революціонер» (1880), «Не пора…» (1880) та ін., а також повісті «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Boa constrictor» (1881), «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Борислав сміється» (1881),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«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Захар Беркут» (1882) та низка літературознавчих і публіцистичних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статей.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Києві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1885 і 1886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рр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він зустрічався з визначними громадсько-культурними діячами, зокрема М. Лисенком, М. Старицьким, Є.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Трегубовим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П. Житецьким та ін.; познайомився зі своєю майбутньою дружиною О.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Хоружинською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в травні 1886 р. взяв з нею шлюб у </a:t>
            </a:r>
            <a:r>
              <a:rPr lang="uk-UA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Павлівській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церкві Колегії Павла 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Галагана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fr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4800"/>
            <a:ext cx="1676400" cy="246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r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86200"/>
            <a:ext cx="1828800" cy="281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908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Франко І. </a:t>
            </a:r>
            <a:endParaRPr lang="uk-UA" sz="1600" i="1" dirty="0" smtClean="0"/>
          </a:p>
          <a:p>
            <a:r>
              <a:rPr lang="uk-UA" sz="1600" i="1" dirty="0" smtClean="0"/>
              <a:t>Захар </a:t>
            </a:r>
            <a:r>
              <a:rPr lang="uk-UA" sz="1600" i="1" dirty="0" smtClean="0"/>
              <a:t>Беркут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6019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Франко </a:t>
            </a:r>
            <a:r>
              <a:rPr lang="uk-UA" sz="1600" i="1" dirty="0" smtClean="0"/>
              <a:t>І.Я. Борислав сміється</a:t>
            </a:r>
            <a:endParaRPr lang="uk-UA" sz="1600" i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r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4078939" cy="383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Політична діяльність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81200"/>
            <a:ext cx="3657600" cy="438912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1888 р. Франко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деякий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працював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часописі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«Правда».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Зв'язки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наддніпрянцями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спричинили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арешт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(1889)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письменника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1890 р. за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підтримки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М.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Драгоманова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стає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співзасновником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Русько-Української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Радикаль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Партії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підготувавши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та разом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М. Павликом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видає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півмісячник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«Народ» (1890—1895).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Іванові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Франку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належить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ініціатива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ширшого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вживання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Галичині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назви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замість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русини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— так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традиційно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називали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себе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корінні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галичани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І. Франко(в </a:t>
            </a:r>
            <a:r>
              <a:rPr lang="ru-RU" sz="1600" i="1" dirty="0" err="1" smtClean="0"/>
              <a:t>центрі</a:t>
            </a:r>
            <a:r>
              <a:rPr lang="ru-RU" sz="1600" i="1" dirty="0" smtClean="0"/>
              <a:t>)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М. </a:t>
            </a:r>
            <a:r>
              <a:rPr lang="ru-RU" sz="1600" i="1" dirty="0" err="1" smtClean="0"/>
              <a:t>Коцюбинським</a:t>
            </a:r>
            <a:r>
              <a:rPr lang="ru-RU" sz="1600" i="1" dirty="0" smtClean="0"/>
              <a:t> та В.Гнатюком. </a:t>
            </a:r>
            <a:r>
              <a:rPr lang="ru-RU" sz="1600" i="1" dirty="0" err="1" smtClean="0"/>
              <a:t>Львів</a:t>
            </a:r>
            <a:r>
              <a:rPr lang="ru-RU" sz="1600" i="1" dirty="0" smtClean="0"/>
              <a:t>, 1905р.</a:t>
            </a:r>
            <a:endParaRPr lang="uk-UA" sz="1600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14306 L 0.01042 -0.1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Останні роки життя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 1908 р. стан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здоров'я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значно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погіршився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однак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він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продовжував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працювати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кінця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свого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життя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Період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останнього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десятиліття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життя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Франка —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дуже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складний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За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розповідями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сина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Андрія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«у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цей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період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батька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переслідував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дух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померлого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дідуся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бив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золотим молотом по руках…». </a:t>
            </a:r>
          </a:p>
          <a:p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Помер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Іван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Франко 28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травня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1916 р. у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Львові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Через два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відбулося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кількатисячне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урочисте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прощання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Личаківському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цвинтарі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Спочатку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письменника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поховали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чужому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склепі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лише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через 10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років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останки Франка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перенесені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окрему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могилу,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відому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своїм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пам'ятником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споруджено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1933 р.), на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якому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Франко-каменяр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лупає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сю</a:t>
            </a:r>
            <a:r>
              <a:rPr lang="ru-RU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скалу».</a:t>
            </a:r>
          </a:p>
          <a:p>
            <a:endParaRPr lang="uk-UA" dirty="0"/>
          </a:p>
        </p:txBody>
      </p:sp>
      <p:pic>
        <p:nvPicPr>
          <p:cNvPr id="4" name="Рисунок 3" descr="Могила_Ивана_Фра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05170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>
            <a:normAutofit/>
          </a:bodyPr>
          <a:lstStyle/>
          <a:p>
            <a:endParaRPr lang="ru-RU" sz="2000" i="1" dirty="0" smtClean="0"/>
          </a:p>
          <a:p>
            <a:r>
              <a:rPr lang="ru-RU" sz="2000" b="1" i="1" dirty="0" smtClean="0"/>
              <a:t>«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Леонардо да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Вінчі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живописцем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скульптором, так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Франко на те,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темпераменту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талану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спрямувати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якимось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річищем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Франко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прозаїком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ученим-дослідником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громадським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діячем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Рильський </a:t>
            </a: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Творча спадщина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Усебічно обдарований, енциклопедично освічений і надзвичайно працьовитий, Франко виявив себе на багатьох ділянках української культури. Він був поетом, прозаїком, драматургом, критиком й істориком літератури, перекладачем і видавцем. Сюжети для своїх творів Франко черпав з життя і боротьби рідного народу, але також з першоджерел людської культури — зі Сходу, античної доби й Ренесансу. Він був «золотим мостом» між українською і світовими літературами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fr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68680"/>
            <a:ext cx="4648200" cy="429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0" y="51054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i="1" dirty="0" err="1" smtClean="0"/>
              <a:t>Будинок-музей</a:t>
            </a:r>
            <a:endParaRPr lang="ru-RU" sz="1600" i="1" dirty="0" smtClean="0"/>
          </a:p>
          <a:p>
            <a:r>
              <a:rPr lang="ru-RU" sz="1600" i="1" dirty="0" smtClean="0"/>
              <a:t> </a:t>
            </a:r>
            <a:r>
              <a:rPr lang="ru-RU" sz="1600" i="1" dirty="0" smtClean="0"/>
              <a:t>І. Франка у </a:t>
            </a:r>
            <a:r>
              <a:rPr lang="ru-RU" sz="1600" i="1" dirty="0" err="1" smtClean="0"/>
              <a:t>Львові</a:t>
            </a:r>
            <a:r>
              <a:rPr lang="ru-RU" sz="1600" i="1" dirty="0" smtClean="0"/>
              <a:t>.</a:t>
            </a:r>
            <a:endParaRPr lang="uk-UA" sz="1600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Поезія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0980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За стилем Франко належить до перших реалістів в українській літературі. Він — найвизначніший поет </a:t>
            </a:r>
            <a:r>
              <a:rPr lang="uk-UA" sz="1600" dirty="0" err="1" smtClean="0"/>
              <a:t>пошевченківської</a:t>
            </a:r>
            <a:r>
              <a:rPr lang="uk-UA" sz="1600" dirty="0" smtClean="0"/>
              <a:t> доби. Новаторською була вже його друга збірка «З вершин і низин» </a:t>
            </a:r>
            <a:r>
              <a:rPr lang="uk-UA" sz="1600" dirty="0" smtClean="0"/>
              <a:t>охоплювала </a:t>
            </a:r>
            <a:r>
              <a:rPr lang="uk-UA" sz="1600" dirty="0" smtClean="0"/>
              <a:t>головні твори його суспільної лірики </a:t>
            </a:r>
            <a:r>
              <a:rPr lang="uk-UA" sz="1600" dirty="0" smtClean="0"/>
              <a:t>Вона </a:t>
            </a:r>
            <a:r>
              <a:rPr lang="uk-UA" sz="1600" dirty="0" smtClean="0"/>
              <a:t>революціонізувала молоде покоління, через що в Росії була заборонена. Вершиною інтимної лірики Франка є його «Зів'яле листя» (1896 р.). У збірці «Мій </a:t>
            </a:r>
            <a:r>
              <a:rPr lang="uk-UA" sz="1600" dirty="0" err="1" smtClean="0"/>
              <a:t>Ізмарагд</a:t>
            </a:r>
            <a:r>
              <a:rPr lang="uk-UA" sz="1600" dirty="0" smtClean="0"/>
              <a:t>» (1897 р.) переважають філософські мотиви: рефлексії поета про добро й зло, красу і вірність, обов'язок і зміст людського життя.</a:t>
            </a:r>
            <a:endParaRPr lang="uk-UA" sz="1600" dirty="0"/>
          </a:p>
        </p:txBody>
      </p:sp>
      <p:pic>
        <p:nvPicPr>
          <p:cNvPr id="4" name="Рисунок 3" descr="fr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57600"/>
            <a:ext cx="2133600" cy="308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0-2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05200"/>
            <a:ext cx="3200400" cy="312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1266</Words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“Франко стоїть серед тих великих попередників, мислителів-гуманістів, до яких людство завжди буде звертатись”. </vt:lpstr>
      <vt:lpstr>Ранні роки</vt:lpstr>
      <vt:lpstr>Перші літературні твори</vt:lpstr>
      <vt:lpstr>Перший період творчості</vt:lpstr>
      <vt:lpstr>Політична діяльність</vt:lpstr>
      <vt:lpstr>Останні роки життя</vt:lpstr>
      <vt:lpstr>Слайд 7</vt:lpstr>
      <vt:lpstr>Творча спадщина</vt:lpstr>
      <vt:lpstr>Поезія</vt:lpstr>
      <vt:lpstr>Прозова творчість</vt:lpstr>
      <vt:lpstr>Драматургія</vt:lpstr>
      <vt:lpstr>Музеї Франка </vt:lpstr>
      <vt:lpstr>Франко і кінематограф</vt:lpstr>
      <vt:lpstr>Визнання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</dc:creator>
  <cp:lastModifiedBy>Nastia B.</cp:lastModifiedBy>
  <cp:revision>30</cp:revision>
  <dcterms:created xsi:type="dcterms:W3CDTF">2012-10-09T12:36:26Z</dcterms:created>
  <dcterms:modified xsi:type="dcterms:W3CDTF">2012-10-09T16:00:22Z</dcterms:modified>
</cp:coreProperties>
</file>