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0" autoAdjust="0"/>
    <p:restoredTop sz="94717" autoAdjust="0"/>
  </p:normalViewPr>
  <p:slideViewPr>
    <p:cSldViewPr>
      <p:cViewPr varScale="1">
        <p:scale>
          <a:sx n="89" d="100"/>
          <a:sy n="89" d="100"/>
        </p:scale>
        <p:origin x="-102" y="-396"/>
      </p:cViewPr>
      <p:guideLst>
        <p:guide orient="horz" pos="2160"/>
        <p:guide pos="2880"/>
      </p:guideLst>
    </p:cSldViewPr>
  </p:slideViewPr>
  <p:outlineViewPr>
    <p:cViewPr>
      <p:scale>
        <a:sx n="33" d="100"/>
        <a:sy n="33" d="100"/>
      </p:scale>
      <p:origin x="48" y="721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EDD5657-87BE-495C-A713-C52FB371E469}" type="slidenum">
              <a:rPr lang="ru-RU"/>
              <a:pPr>
                <a:defRPr/>
              </a:pPr>
              <a:t>‹#›</a:t>
            </a:fld>
            <a:endParaRPr lang="ru-RU"/>
          </a:p>
        </p:txBody>
      </p:sp>
    </p:spTree>
  </p:cSld>
  <p:clrMapOvr>
    <a:masterClrMapping/>
  </p:clrMapOvr>
  <p:transition spd="med">
    <p:split orient="vert"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DBDCF776-AF55-4A62-8B14-1F9FCC70B506}" type="slidenum">
              <a:rPr lang="ru-RU"/>
              <a:pPr>
                <a:defRPr/>
              </a:pPr>
              <a:t>‹#›</a:t>
            </a:fld>
            <a:endParaRPr lang="ru-RU"/>
          </a:p>
        </p:txBody>
      </p:sp>
    </p:spTree>
  </p:cSld>
  <p:clrMapOvr>
    <a:masterClrMapping/>
  </p:clrMapOvr>
  <p:transition spd="med">
    <p:split orient="ver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014D33C-99ED-46E5-9346-542FBA76E02C}" type="slidenum">
              <a:rPr lang="ru-RU"/>
              <a:pPr>
                <a:defRPr/>
              </a:pPr>
              <a:t>‹#›</a:t>
            </a:fld>
            <a:endParaRPr lang="ru-RU"/>
          </a:p>
        </p:txBody>
      </p:sp>
    </p:spTree>
  </p:cSld>
  <p:clrMapOvr>
    <a:masterClrMapping/>
  </p:clrMapOvr>
  <p:transition spd="med">
    <p:split orient="vert"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74638"/>
            <a:ext cx="8229600" cy="5851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B58C30AA-ACB7-45C1-B088-DC93787C250B}" type="slidenum">
              <a:rPr lang="ru-RU"/>
              <a:pPr>
                <a:defRPr/>
              </a:pPr>
              <a:t>‹#›</a:t>
            </a:fld>
            <a:endParaRPr lang="ru-RU"/>
          </a:p>
        </p:txBody>
      </p:sp>
    </p:spTree>
  </p:cSld>
  <p:clrMapOvr>
    <a:masterClrMapping/>
  </p:clrMapOvr>
  <p:transition spd="med">
    <p:split orient="vert" dir="in"/>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Obj" preserve="1">
  <p:cSld name="Заголовок, 2 маленьких объекта и 1 большой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57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half" idx="3"/>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4"/>
          <p:cNvSpPr>
            <a:spLocks noGrp="1" noChangeArrowheads="1"/>
          </p:cNvSpPr>
          <p:nvPr>
            <p:ph type="dt" sz="half" idx="10"/>
          </p:nvPr>
        </p:nvSpPr>
        <p:spPr>
          <a:ln/>
        </p:spPr>
        <p:txBody>
          <a:bodyPr/>
          <a:lstStyle>
            <a:lvl1pPr>
              <a:defRPr/>
            </a:lvl1pPr>
          </a:lstStyle>
          <a:p>
            <a:pPr>
              <a:defRPr/>
            </a:pPr>
            <a:endParaRPr lang="ru-RU"/>
          </a:p>
        </p:txBody>
      </p:sp>
      <p:sp>
        <p:nvSpPr>
          <p:cNvPr id="7" name="Rectangle 5"/>
          <p:cNvSpPr>
            <a:spLocks noGrp="1" noChangeArrowheads="1"/>
          </p:cNvSpPr>
          <p:nvPr>
            <p:ph type="ftr" sz="quarter" idx="11"/>
          </p:nvPr>
        </p:nvSpPr>
        <p:spPr>
          <a:ln/>
        </p:spPr>
        <p:txBody>
          <a:bodyPr/>
          <a:lstStyle>
            <a:lvl1pPr>
              <a:defRPr/>
            </a:lvl1pPr>
          </a:lstStyle>
          <a:p>
            <a:pPr>
              <a:defRPr/>
            </a:pPr>
            <a:endParaRPr lang="ru-RU"/>
          </a:p>
        </p:txBody>
      </p:sp>
      <p:sp>
        <p:nvSpPr>
          <p:cNvPr id="8" name="Rectangle 6"/>
          <p:cNvSpPr>
            <a:spLocks noGrp="1" noChangeArrowheads="1"/>
          </p:cNvSpPr>
          <p:nvPr>
            <p:ph type="sldNum" sz="quarter" idx="12"/>
          </p:nvPr>
        </p:nvSpPr>
        <p:spPr>
          <a:ln/>
        </p:spPr>
        <p:txBody>
          <a:bodyPr/>
          <a:lstStyle>
            <a:lvl1pPr>
              <a:defRPr/>
            </a:lvl1pPr>
          </a:lstStyle>
          <a:p>
            <a:pPr>
              <a:defRPr/>
            </a:pPr>
            <a:fld id="{13332765-29B4-45EB-A34A-76FA12ACCF1E}" type="slidenum">
              <a:rPr lang="ru-RU"/>
              <a:pPr>
                <a:defRPr/>
              </a:pPr>
              <a:t>‹#›</a:t>
            </a:fld>
            <a:endParaRPr lang="ru-RU"/>
          </a:p>
        </p:txBody>
      </p:sp>
    </p:spTree>
  </p:cSld>
  <p:clrMapOvr>
    <a:masterClrMapping/>
  </p:clrMapOvr>
  <p:transition spd="med">
    <p:split orient="ver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60C23A3-FF5F-496A-802A-B982E133458E}" type="slidenum">
              <a:rPr lang="ru-RU"/>
              <a:pPr>
                <a:defRPr/>
              </a:pPr>
              <a:t>‹#›</a:t>
            </a:fld>
            <a:endParaRPr lang="ru-RU"/>
          </a:p>
        </p:txBody>
      </p:sp>
    </p:spTree>
  </p:cSld>
  <p:clrMapOvr>
    <a:masterClrMapping/>
  </p:clrMapOvr>
  <p:transition spd="med">
    <p:split orient="ver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C90B97A-9F07-4163-8A29-CA64EC9453FC}" type="slidenum">
              <a:rPr lang="ru-RU"/>
              <a:pPr>
                <a:defRPr/>
              </a:pPr>
              <a:t>‹#›</a:t>
            </a:fld>
            <a:endParaRPr lang="ru-RU"/>
          </a:p>
        </p:txBody>
      </p:sp>
    </p:spTree>
  </p:cSld>
  <p:clrMapOvr>
    <a:masterClrMapping/>
  </p:clrMapOvr>
  <p:transition spd="med">
    <p:split orient="ver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2BDEED9-89E4-4F41-945A-4042BBCF41E3}" type="slidenum">
              <a:rPr lang="ru-RU"/>
              <a:pPr>
                <a:defRPr/>
              </a:pPr>
              <a:t>‹#›</a:t>
            </a:fld>
            <a:endParaRPr lang="ru-RU"/>
          </a:p>
        </p:txBody>
      </p:sp>
    </p:spTree>
  </p:cSld>
  <p:clrMapOvr>
    <a:masterClrMapping/>
  </p:clrMapOvr>
  <p:transition spd="med">
    <p:split orient="ver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BBD35176-1F94-41BB-9BB2-38B7532CA710}" type="slidenum">
              <a:rPr lang="ru-RU"/>
              <a:pPr>
                <a:defRPr/>
              </a:pPr>
              <a:t>‹#›</a:t>
            </a:fld>
            <a:endParaRPr lang="ru-RU"/>
          </a:p>
        </p:txBody>
      </p:sp>
    </p:spTree>
  </p:cSld>
  <p:clrMapOvr>
    <a:masterClrMapping/>
  </p:clrMapOvr>
  <p:transition spd="med">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F56D491F-6EFF-4795-9795-CE45E19DCF8E}" type="slidenum">
              <a:rPr lang="ru-RU"/>
              <a:pPr>
                <a:defRPr/>
              </a:pPr>
              <a:t>‹#›</a:t>
            </a:fld>
            <a:endParaRPr lang="ru-RU"/>
          </a:p>
        </p:txBody>
      </p:sp>
    </p:spTree>
  </p:cSld>
  <p:clrMapOvr>
    <a:masterClrMapping/>
  </p:clrMapOvr>
  <p:transition spd="med">
    <p:split orient="ver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9A9A7F24-1D3A-41F0-918A-FC29B1332666}" type="slidenum">
              <a:rPr lang="ru-RU"/>
              <a:pPr>
                <a:defRPr/>
              </a:pPr>
              <a:t>‹#›</a:t>
            </a:fld>
            <a:endParaRPr lang="ru-RU"/>
          </a:p>
        </p:txBody>
      </p:sp>
    </p:spTree>
  </p:cSld>
  <p:clrMapOvr>
    <a:masterClrMapping/>
  </p:clrMapOvr>
  <p:transition spd="med">
    <p:split orient="ver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9ABFA677-320F-4869-992A-149D4EEE4CF1}" type="slidenum">
              <a:rPr lang="ru-RU"/>
              <a:pPr>
                <a:defRPr/>
              </a:pPr>
              <a:t>‹#›</a:t>
            </a:fld>
            <a:endParaRPr lang="ru-RU"/>
          </a:p>
        </p:txBody>
      </p:sp>
    </p:spTree>
  </p:cSld>
  <p:clrMapOvr>
    <a:masterClrMapping/>
  </p:clrMapOvr>
  <p:transition spd="med">
    <p:split orient="ver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6B497066-E247-4CBA-91B5-92FA1F8AFAD0}" type="slidenum">
              <a:rPr lang="ru-RU"/>
              <a:pPr>
                <a:defRPr/>
              </a:pPr>
              <a:t>‹#›</a:t>
            </a:fld>
            <a:endParaRPr lang="ru-RU"/>
          </a:p>
        </p:txBody>
      </p:sp>
    </p:spTree>
  </p:cSld>
  <p:clrMapOvr>
    <a:masterClrMapping/>
  </p:clrMapOvr>
  <p:transition spd="med">
    <p:split orient="ver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04E5FD8-1EA2-42BB-978B-4419CA596A5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ransition spd="med">
    <p:split orient="vert" dir="in"/>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javascrip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javascrip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javascript:" TargetMode="External"/><Relationship Id="rId1" Type="http://schemas.openxmlformats.org/officeDocument/2006/relationships/slideLayout" Target="../slideLayouts/slideLayout12.xml"/><Relationship Id="rId4" Type="http://schemas.openxmlformats.org/officeDocument/2006/relationships/image" Target="../media/image20.jpeg"/></Relationships>
</file>

<file path=ppt/slides/_rels/slide1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javascript:" TargetMode="External"/><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1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hyperlink" Target="javascrip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javascrip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uk.wikipedia.org/wiki/%D0%A4%D0%B0%D0%B9%D0%BB:Dovzhenko_Student_1911.jp" TargetMode="Externa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3.xml"/><Relationship Id="rId5" Type="http://schemas.openxmlformats.org/officeDocument/2006/relationships/image" Target="../media/image11.jpe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javascript:" TargetMode="Externa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javascript:" TargetMode="External"/><Relationship Id="rId1" Type="http://schemas.openxmlformats.org/officeDocument/2006/relationships/slideLayout" Target="../slideLayouts/slideLayout12.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javascript:"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755650" y="4437063"/>
            <a:ext cx="7772400" cy="1470025"/>
          </a:xfrm>
        </p:spPr>
        <p:txBody>
          <a:bodyPr/>
          <a:lstStyle/>
          <a:p>
            <a:pPr eaLnBrk="1" hangingPunct="1"/>
            <a:r>
              <a:rPr lang="uk-UA" dirty="0" smtClean="0"/>
              <a:t>О. П. Довженко</a:t>
            </a:r>
            <a:endParaRPr lang="ru-RU" dirty="0" smtClean="0"/>
          </a:p>
        </p:txBody>
      </p:sp>
      <p:pic>
        <p:nvPicPr>
          <p:cNvPr id="2053" name="Picture 5" descr="1E3AA894-AB1F-4FA3-8EC6-0D9524AF62E4_w203_s"/>
          <p:cNvPicPr>
            <a:picLocks noGrp="1" noChangeAspect="1" noChangeArrowheads="1"/>
          </p:cNvPicPr>
          <p:nvPr>
            <p:ph/>
          </p:nvPr>
        </p:nvPicPr>
        <p:blipFill>
          <a:blip r:embed="rId3" cstate="print"/>
          <a:srcRect/>
          <a:stretch>
            <a:fillRect/>
          </a:stretch>
        </p:blipFill>
        <p:spPr>
          <a:xfrm>
            <a:off x="2843213" y="549275"/>
            <a:ext cx="3654425" cy="4176713"/>
          </a:xfrm>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050"/>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050"/>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050"/>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7" presetClass="entr" presetSubtype="0" fill="hold" nodeType="afterEffect">
                                  <p:stCondLst>
                                    <p:cond delay="0"/>
                                  </p:stCondLst>
                                  <p:childTnLst>
                                    <p:set>
                                      <p:cBhvr>
                                        <p:cTn id="13" dur="1" fill="hold">
                                          <p:stCondLst>
                                            <p:cond delay="0"/>
                                          </p:stCondLst>
                                        </p:cTn>
                                        <p:tgtEl>
                                          <p:spTgt spid="2053"/>
                                        </p:tgtEl>
                                        <p:attrNameLst>
                                          <p:attrName>style.visibility</p:attrName>
                                        </p:attrNameLst>
                                      </p:cBhvr>
                                      <p:to>
                                        <p:strVal val="visible"/>
                                      </p:to>
                                    </p:set>
                                    <p:animEffect transition="in" filter="fade">
                                      <p:cBhvr>
                                        <p:cTn id="14" dur="1000"/>
                                        <p:tgtEl>
                                          <p:spTgt spid="2053"/>
                                        </p:tgtEl>
                                      </p:cBhvr>
                                    </p:animEffect>
                                    <p:anim calcmode="lin" valueType="num">
                                      <p:cBhvr>
                                        <p:cTn id="15" dur="1000" fill="hold"/>
                                        <p:tgtEl>
                                          <p:spTgt spid="2053"/>
                                        </p:tgtEl>
                                        <p:attrNameLst>
                                          <p:attrName>ppt_x</p:attrName>
                                        </p:attrNameLst>
                                      </p:cBhvr>
                                      <p:tavLst>
                                        <p:tav tm="0">
                                          <p:val>
                                            <p:strVal val="#ppt_x"/>
                                          </p:val>
                                        </p:tav>
                                        <p:tav tm="100000">
                                          <p:val>
                                            <p:strVal val="#ppt_x"/>
                                          </p:val>
                                        </p:tav>
                                      </p:tavLst>
                                    </p:anim>
                                    <p:anim calcmode="lin" valueType="num">
                                      <p:cBhvr>
                                        <p:cTn id="16" dur="900" decel="100000" fill="hold"/>
                                        <p:tgtEl>
                                          <p:spTgt spid="2053"/>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05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3348038" y="404664"/>
            <a:ext cx="5688012" cy="4968552"/>
          </a:xfrm>
          <a:solidFill>
            <a:schemeClr val="accent3">
              <a:lumMod val="65000"/>
            </a:schemeClr>
          </a:solidFill>
          <a:ln w="57150">
            <a:solidFill>
              <a:schemeClr val="bg1">
                <a:lumMod val="95000"/>
              </a:schemeClr>
            </a:solidFill>
          </a:ln>
        </p:spPr>
        <p:txBody>
          <a:bodyPr/>
          <a:lstStyle/>
          <a:p>
            <a:pPr eaLnBrk="1" hangingPunct="1">
              <a:lnSpc>
                <a:spcPct val="80000"/>
              </a:lnSpc>
              <a:buFontTx/>
              <a:buNone/>
            </a:pPr>
            <a:r>
              <a:rPr lang="ru-RU" sz="2000" dirty="0" smtClean="0"/>
              <a:t>    </a:t>
            </a:r>
            <a:r>
              <a:rPr lang="uk-UA" sz="2000" dirty="0" smtClean="0"/>
              <a:t> 	   </a:t>
            </a:r>
            <a:r>
              <a:rPr lang="uk-UA" sz="2400" dirty="0" smtClean="0"/>
              <a:t>Остання німа картина Довженка – легендарна </a:t>
            </a:r>
            <a:r>
              <a:rPr lang="uk-UA" sz="2400" dirty="0" err="1" smtClean="0"/>
              <a:t>„Земля”</a:t>
            </a:r>
            <a:r>
              <a:rPr lang="uk-UA" sz="2400" dirty="0" smtClean="0"/>
              <a:t>, яка обійшла кіноекрани всього світу. Кажуть, хто не бачив яблук у фільмі </a:t>
            </a:r>
            <a:r>
              <a:rPr lang="uk-UA" sz="2400" dirty="0" err="1" smtClean="0"/>
              <a:t>„Земля”</a:t>
            </a:r>
            <a:r>
              <a:rPr lang="uk-UA" sz="2400" dirty="0" smtClean="0"/>
              <a:t>, той ніколи в житті їх не бачив. Згодом яблука, омиті росою, та соняшники, повернуті до сонця, з’являлися у фільмах різних європейських режисерів. Але, як твердять кінознавці, нікому ще не вдавалося витримати порівняння з Довженком.  Поетична </a:t>
            </a:r>
            <a:r>
              <a:rPr lang="uk-UA" sz="2400" dirty="0" err="1" smtClean="0"/>
              <a:t>„Земля”</a:t>
            </a:r>
            <a:r>
              <a:rPr lang="uk-UA" sz="2400" dirty="0" smtClean="0"/>
              <a:t> не сподобалася Йосипу Сталіну. Довженка звинуватили в націоналізмі та обожнюванні природи. </a:t>
            </a:r>
          </a:p>
        </p:txBody>
      </p:sp>
      <p:pic>
        <p:nvPicPr>
          <p:cNvPr id="17412" name="photo1" descr="http://www.imena.tv/images/dovzhenko/10p.jpg">
            <a:hlinkClick r:id="rId2"/>
          </p:cNvPr>
          <p:cNvPicPr>
            <a:picLocks noChangeAspect="1" noChangeArrowheads="1"/>
          </p:cNvPicPr>
          <p:nvPr/>
        </p:nvPicPr>
        <p:blipFill>
          <a:blip r:embed="rId3" cstate="print"/>
          <a:srcRect/>
          <a:stretch>
            <a:fillRect/>
          </a:stretch>
        </p:blipFill>
        <p:spPr bwMode="auto">
          <a:xfrm rot="-148022">
            <a:off x="318215" y="1625058"/>
            <a:ext cx="3240088" cy="3168650"/>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5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41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7411">
                                            <p:txEl>
                                              <p:pRg st="0" end="0"/>
                                            </p:txEl>
                                          </p:spTgt>
                                        </p:tgtEl>
                                      </p:cBhvr>
                                    </p:animEffect>
                                  </p:childTnLst>
                                </p:cTn>
                              </p:par>
                            </p:childTnLst>
                          </p:cTn>
                        </p:par>
                        <p:par>
                          <p:cTn id="10" fill="hold">
                            <p:stCondLst>
                              <p:cond delay="500"/>
                            </p:stCondLst>
                            <p:childTnLst>
                              <p:par>
                                <p:cTn id="11" presetID="31" presetClass="entr" presetSubtype="0" fill="hold" nodeType="afterEffect">
                                  <p:stCondLst>
                                    <p:cond delay="0"/>
                                  </p:stCondLst>
                                  <p:iterate type="lt">
                                    <p:tmPct val="5000"/>
                                  </p:iterate>
                                  <p:childTnLst>
                                    <p:set>
                                      <p:cBhvr>
                                        <p:cTn id="12" dur="1" fill="hold">
                                          <p:stCondLst>
                                            <p:cond delay="0"/>
                                          </p:stCondLst>
                                        </p:cTn>
                                        <p:tgtEl>
                                          <p:spTgt spid="17412"/>
                                        </p:tgtEl>
                                        <p:attrNameLst>
                                          <p:attrName>style.visibility</p:attrName>
                                        </p:attrNameLst>
                                      </p:cBhvr>
                                      <p:to>
                                        <p:strVal val="visible"/>
                                      </p:to>
                                    </p:set>
                                    <p:anim calcmode="lin" valueType="num">
                                      <p:cBhvr>
                                        <p:cTn id="13" dur="1000" fill="hold"/>
                                        <p:tgtEl>
                                          <p:spTgt spid="17412"/>
                                        </p:tgtEl>
                                        <p:attrNameLst>
                                          <p:attrName>ppt_w</p:attrName>
                                        </p:attrNameLst>
                                      </p:cBhvr>
                                      <p:tavLst>
                                        <p:tav tm="0">
                                          <p:val>
                                            <p:fltVal val="0"/>
                                          </p:val>
                                        </p:tav>
                                        <p:tav tm="100000">
                                          <p:val>
                                            <p:strVal val="#ppt_w"/>
                                          </p:val>
                                        </p:tav>
                                      </p:tavLst>
                                    </p:anim>
                                    <p:anim calcmode="lin" valueType="num">
                                      <p:cBhvr>
                                        <p:cTn id="14" dur="1000" fill="hold"/>
                                        <p:tgtEl>
                                          <p:spTgt spid="17412"/>
                                        </p:tgtEl>
                                        <p:attrNameLst>
                                          <p:attrName>ppt_h</p:attrName>
                                        </p:attrNameLst>
                                      </p:cBhvr>
                                      <p:tavLst>
                                        <p:tav tm="0">
                                          <p:val>
                                            <p:fltVal val="0"/>
                                          </p:val>
                                        </p:tav>
                                        <p:tav tm="100000">
                                          <p:val>
                                            <p:strVal val="#ppt_h"/>
                                          </p:val>
                                        </p:tav>
                                      </p:tavLst>
                                    </p:anim>
                                    <p:anim calcmode="lin" valueType="num">
                                      <p:cBhvr>
                                        <p:cTn id="15" dur="1000" fill="hold"/>
                                        <p:tgtEl>
                                          <p:spTgt spid="17412"/>
                                        </p:tgtEl>
                                        <p:attrNameLst>
                                          <p:attrName>style.rotation</p:attrName>
                                        </p:attrNameLst>
                                      </p:cBhvr>
                                      <p:tavLst>
                                        <p:tav tm="0">
                                          <p:val>
                                            <p:fltVal val="90"/>
                                          </p:val>
                                        </p:tav>
                                        <p:tav tm="100000">
                                          <p:val>
                                            <p:fltVal val="0"/>
                                          </p:val>
                                        </p:tav>
                                      </p:tavLst>
                                    </p:anim>
                                    <p:animEffect transition="in" filter="fade">
                                      <p:cBhvr>
                                        <p:cTn id="16" dur="1000"/>
                                        <p:tgtEl>
                                          <p:spTgt spid="17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2843213" y="188913"/>
            <a:ext cx="6048375" cy="6335712"/>
          </a:xfrm>
        </p:spPr>
        <p:txBody>
          <a:bodyPr/>
          <a:lstStyle/>
          <a:p>
            <a:pPr eaLnBrk="1" hangingPunct="1">
              <a:lnSpc>
                <a:spcPct val="80000"/>
              </a:lnSpc>
              <a:buFontTx/>
              <a:buNone/>
            </a:pPr>
            <a:r>
              <a:rPr lang="uk-UA" sz="2000" b="1" dirty="0" smtClean="0"/>
              <a:t>	   П</a:t>
            </a:r>
            <a:r>
              <a:rPr lang="uk-UA" sz="2000" dirty="0" smtClean="0"/>
              <a:t>ерша звукова картина Олександра Довженка – </a:t>
            </a:r>
            <a:r>
              <a:rPr lang="uk-UA" sz="2000" dirty="0" err="1" smtClean="0"/>
              <a:t>„Іван”</a:t>
            </a:r>
            <a:r>
              <a:rPr lang="uk-UA" sz="2000" dirty="0" smtClean="0"/>
              <a:t>. Про героїв Дніпрельстану. </a:t>
            </a:r>
            <a:r>
              <a:rPr lang="uk-UA" sz="2000" dirty="0" err="1" smtClean="0"/>
              <a:t>„Іван”</a:t>
            </a:r>
            <a:r>
              <a:rPr lang="uk-UA" sz="2000" dirty="0" smtClean="0"/>
              <a:t> був фільмом цілковито новаторським. Щоб показати грандіозність радянської новобудови, Довженко поставив камеру на платформу поїзда, який їхав. І перед глядачем ніби пропливала вся велична панорама Дніпрельстану.   </a:t>
            </a:r>
            <a:r>
              <a:rPr lang="uk-UA" sz="2000" dirty="0" err="1" smtClean="0"/>
              <a:t>„</a:t>
            </a:r>
            <a:r>
              <a:rPr lang="uk-UA" sz="2000" dirty="0" err="1" smtClean="0"/>
              <a:t>Іван”</a:t>
            </a:r>
            <a:r>
              <a:rPr lang="uk-UA" sz="2000" dirty="0" smtClean="0"/>
              <a:t> вийшов на екрани </a:t>
            </a:r>
            <a:r>
              <a:rPr lang="uk-UA" sz="2000" dirty="0" smtClean="0"/>
              <a:t>6 </a:t>
            </a:r>
            <a:r>
              <a:rPr lang="uk-UA" sz="2000" dirty="0" smtClean="0"/>
              <a:t>листопада </a:t>
            </a:r>
            <a:r>
              <a:rPr lang="uk-UA" sz="2000" dirty="0" smtClean="0"/>
              <a:t>тридцять другого року. Але для цього, як записав Довженко в щоденнику, йому довелося без перерви просидіти за монтажним столом вісімдесят п’ять годин.      </a:t>
            </a:r>
            <a:r>
              <a:rPr lang="uk-UA" sz="2000" b="1" dirty="0" smtClean="0"/>
              <a:t>Р</a:t>
            </a:r>
            <a:r>
              <a:rPr lang="uk-UA" sz="2000" dirty="0" smtClean="0"/>
              <a:t>адянська критика фільм не прийняла. Довженкові закидали поверховість образів та хаотичність сценарію. В Олександра Петровича знову почалися неприємності: його усунули від викладання в кіноінституті та звільнили з керівних посад на кіностудії. Щоб відволіктися від неприємних думок, Юлія та Олександр поїхали відпочивати на Кавказ. </a:t>
            </a:r>
          </a:p>
        </p:txBody>
      </p:sp>
      <p:pic>
        <p:nvPicPr>
          <p:cNvPr id="18436" name="photo1" descr="http://www.imena.tv/images/dovzhenko/11p.jpg">
            <a:hlinkClick r:id="rId2"/>
          </p:cNvPr>
          <p:cNvPicPr>
            <a:picLocks noChangeAspect="1" noChangeArrowheads="1"/>
          </p:cNvPicPr>
          <p:nvPr/>
        </p:nvPicPr>
        <p:blipFill>
          <a:blip r:embed="rId3" cstate="print"/>
          <a:srcRect/>
          <a:stretch>
            <a:fillRect/>
          </a:stretch>
        </p:blipFill>
        <p:spPr bwMode="auto">
          <a:xfrm rot="-179460">
            <a:off x="179388" y="1916113"/>
            <a:ext cx="2735262" cy="2557462"/>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1" presetClass="entr" presetSubtype="0" fill="hold" nodeType="afterEffect">
                                  <p:stCondLst>
                                    <p:cond delay="0"/>
                                  </p:stCondLst>
                                  <p:iterate type="lt">
                                    <p:tmPct val="5000"/>
                                  </p:iterate>
                                  <p:childTnLst>
                                    <p:set>
                                      <p:cBhvr>
                                        <p:cTn id="12" dur="1" fill="hold">
                                          <p:stCondLst>
                                            <p:cond delay="0"/>
                                          </p:stCondLst>
                                        </p:cTn>
                                        <p:tgtEl>
                                          <p:spTgt spid="18436"/>
                                        </p:tgtEl>
                                        <p:attrNameLst>
                                          <p:attrName>style.visibility</p:attrName>
                                        </p:attrNameLst>
                                      </p:cBhvr>
                                      <p:to>
                                        <p:strVal val="visible"/>
                                      </p:to>
                                    </p:set>
                                    <p:anim calcmode="lin" valueType="num">
                                      <p:cBhvr>
                                        <p:cTn id="13" dur="1000" fill="hold"/>
                                        <p:tgtEl>
                                          <p:spTgt spid="18436"/>
                                        </p:tgtEl>
                                        <p:attrNameLst>
                                          <p:attrName>ppt_w</p:attrName>
                                        </p:attrNameLst>
                                      </p:cBhvr>
                                      <p:tavLst>
                                        <p:tav tm="0">
                                          <p:val>
                                            <p:fltVal val="0"/>
                                          </p:val>
                                        </p:tav>
                                        <p:tav tm="100000">
                                          <p:val>
                                            <p:strVal val="#ppt_w"/>
                                          </p:val>
                                        </p:tav>
                                      </p:tavLst>
                                    </p:anim>
                                    <p:anim calcmode="lin" valueType="num">
                                      <p:cBhvr>
                                        <p:cTn id="14" dur="1000" fill="hold"/>
                                        <p:tgtEl>
                                          <p:spTgt spid="18436"/>
                                        </p:tgtEl>
                                        <p:attrNameLst>
                                          <p:attrName>ppt_h</p:attrName>
                                        </p:attrNameLst>
                                      </p:cBhvr>
                                      <p:tavLst>
                                        <p:tav tm="0">
                                          <p:val>
                                            <p:fltVal val="0"/>
                                          </p:val>
                                        </p:tav>
                                        <p:tav tm="100000">
                                          <p:val>
                                            <p:strVal val="#ppt_h"/>
                                          </p:val>
                                        </p:tav>
                                      </p:tavLst>
                                    </p:anim>
                                    <p:anim calcmode="lin" valueType="num">
                                      <p:cBhvr>
                                        <p:cTn id="15" dur="1000" fill="hold"/>
                                        <p:tgtEl>
                                          <p:spTgt spid="18436"/>
                                        </p:tgtEl>
                                        <p:attrNameLst>
                                          <p:attrName>style.rotation</p:attrName>
                                        </p:attrNameLst>
                                      </p:cBhvr>
                                      <p:tavLst>
                                        <p:tav tm="0">
                                          <p:val>
                                            <p:fltVal val="90"/>
                                          </p:val>
                                        </p:tav>
                                        <p:tav tm="100000">
                                          <p:val>
                                            <p:fltVal val="0"/>
                                          </p:val>
                                        </p:tav>
                                      </p:tavLst>
                                    </p:anim>
                                    <p:animEffect transition="in" filter="fade">
                                      <p:cBhvr>
                                        <p:cTn id="16" dur="10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4294967295"/>
          </p:nvPr>
        </p:nvSpPr>
        <p:spPr>
          <a:xfrm>
            <a:off x="2555875" y="115889"/>
            <a:ext cx="6337300" cy="4033192"/>
          </a:xfrm>
          <a:solidFill>
            <a:schemeClr val="bg1"/>
          </a:solidFill>
          <a:ln w="57150">
            <a:solidFill>
              <a:schemeClr val="tx1"/>
            </a:solidFill>
          </a:ln>
        </p:spPr>
        <p:txBody>
          <a:bodyPr/>
          <a:lstStyle/>
          <a:p>
            <a:pPr eaLnBrk="1" hangingPunct="1">
              <a:lnSpc>
                <a:spcPct val="80000"/>
              </a:lnSpc>
              <a:buFontTx/>
              <a:buNone/>
            </a:pPr>
            <a:r>
              <a:rPr lang="uk-UA" sz="2000" b="1" dirty="0" smtClean="0"/>
              <a:t>	   М</a:t>
            </a:r>
            <a:r>
              <a:rPr lang="uk-UA" sz="2000" dirty="0" smtClean="0"/>
              <a:t>айже рік працював Олександр Петрович над сценарієм </a:t>
            </a:r>
            <a:r>
              <a:rPr lang="uk-UA" sz="2000" dirty="0" err="1" smtClean="0"/>
              <a:t>„Щорса”</a:t>
            </a:r>
            <a:r>
              <a:rPr lang="uk-UA" sz="2000" dirty="0" smtClean="0"/>
              <a:t>. Спеціально для зйомок картини на Київській кіностудії будували величезний павільйон. Музику до фільму писав відомий радянський композитор Дмитро </a:t>
            </a:r>
            <a:r>
              <a:rPr lang="uk-UA" sz="2000" dirty="0" err="1" smtClean="0"/>
              <a:t>Кабалевський</a:t>
            </a:r>
            <a:r>
              <a:rPr lang="uk-UA" sz="2000" dirty="0" smtClean="0"/>
              <a:t>. Але найскладнішим виявилося підібрати актора на головну роль.      </a:t>
            </a:r>
            <a:r>
              <a:rPr lang="uk-UA" sz="2000" b="1" dirty="0" smtClean="0"/>
              <a:t>К</a:t>
            </a:r>
            <a:r>
              <a:rPr lang="uk-UA" sz="2000" dirty="0" smtClean="0"/>
              <a:t>ажуть, на роль Щорса Євгена </a:t>
            </a:r>
            <a:r>
              <a:rPr lang="uk-UA" sz="2000" dirty="0" err="1" smtClean="0"/>
              <a:t>Самойлова</a:t>
            </a:r>
            <a:r>
              <a:rPr lang="uk-UA" sz="2000" dirty="0" smtClean="0"/>
              <a:t> затверджував сам Сталін.   </a:t>
            </a:r>
            <a:r>
              <a:rPr lang="uk-UA" sz="2000" b="1" dirty="0" smtClean="0"/>
              <a:t>У</a:t>
            </a:r>
            <a:r>
              <a:rPr lang="uk-UA" sz="2000" dirty="0" smtClean="0"/>
              <a:t> </a:t>
            </a:r>
            <a:r>
              <a:rPr lang="uk-UA" sz="2000" dirty="0" smtClean="0"/>
              <a:t>фільм </a:t>
            </a:r>
            <a:r>
              <a:rPr lang="uk-UA" sz="2000" dirty="0" err="1" smtClean="0"/>
              <a:t>„Щорс”</a:t>
            </a:r>
            <a:r>
              <a:rPr lang="uk-UA" sz="2000" dirty="0" smtClean="0"/>
              <a:t> Олександр Довженко вклав усі свої знання та досвід. Першим глядачем стрічки став Всеволод Мейєрхольд, який був від картини в захваті. Тридцять дев’ятого року </a:t>
            </a:r>
            <a:r>
              <a:rPr lang="uk-UA" sz="2000" dirty="0" err="1" smtClean="0"/>
              <a:t>„Щорс”</a:t>
            </a:r>
            <a:r>
              <a:rPr lang="uk-UA" sz="2000" dirty="0" smtClean="0"/>
              <a:t> посів друге місце в радянському кінопрокаті. Чи не вперше у творчості Довженка його фільм однаково сподобався і глядачам і кінознавцям </a:t>
            </a:r>
          </a:p>
        </p:txBody>
      </p:sp>
      <p:pic>
        <p:nvPicPr>
          <p:cNvPr id="19460" name="photo1" descr="http://www.imena.tv/images/dovzhenko/13p.jpg">
            <a:hlinkClick r:id="rId2"/>
          </p:cNvPr>
          <p:cNvPicPr>
            <a:picLocks noChangeAspect="1" noChangeArrowheads="1"/>
          </p:cNvPicPr>
          <p:nvPr/>
        </p:nvPicPr>
        <p:blipFill>
          <a:blip r:embed="rId3" cstate="print"/>
          <a:srcRect/>
          <a:stretch>
            <a:fillRect/>
          </a:stretch>
        </p:blipFill>
        <p:spPr bwMode="auto">
          <a:xfrm rot="-334211">
            <a:off x="5972673" y="4131074"/>
            <a:ext cx="2707585" cy="2285491"/>
          </a:xfrm>
          <a:prstGeom prst="rect">
            <a:avLst/>
          </a:prstGeom>
          <a:noFill/>
          <a:ln w="9525">
            <a:noFill/>
            <a:miter lim="800000"/>
            <a:headEnd/>
            <a:tailEnd/>
          </a:ln>
        </p:spPr>
      </p:pic>
      <p:pic>
        <p:nvPicPr>
          <p:cNvPr id="19462" name="Picture 6" descr="52a37bdbbd0b244da4debf8e8652"/>
          <p:cNvPicPr>
            <a:picLocks noGrp="1" noChangeAspect="1" noChangeArrowheads="1"/>
          </p:cNvPicPr>
          <p:nvPr>
            <p:ph/>
          </p:nvPr>
        </p:nvPicPr>
        <p:blipFill>
          <a:blip r:embed="rId4" cstate="print"/>
          <a:srcRect/>
          <a:stretch>
            <a:fillRect/>
          </a:stretch>
        </p:blipFill>
        <p:spPr>
          <a:xfrm rot="21306152">
            <a:off x="324472" y="2230782"/>
            <a:ext cx="2443761" cy="3500431"/>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19459">
                                            <p:bg/>
                                          </p:spTgt>
                                        </p:tgtEl>
                                        <p:attrNameLst>
                                          <p:attrName>style.visibility</p:attrName>
                                        </p:attrNameLst>
                                      </p:cBhvr>
                                      <p:to>
                                        <p:strVal val="visible"/>
                                      </p:to>
                                    </p:set>
                                    <p:anim calcmode="lin" valueType="num">
                                      <p:cBhvr>
                                        <p:cTn id="7" dur="1000" fill="hold"/>
                                        <p:tgtEl>
                                          <p:spTgt spid="19459">
                                            <p:bg/>
                                          </p:spTgt>
                                        </p:tgtEl>
                                        <p:attrNameLst>
                                          <p:attrName>ppt_w</p:attrName>
                                        </p:attrNameLst>
                                      </p:cBhvr>
                                      <p:tavLst>
                                        <p:tav tm="0">
                                          <p:val>
                                            <p:strVal val="#ppt_w+.3"/>
                                          </p:val>
                                        </p:tav>
                                        <p:tav tm="100000">
                                          <p:val>
                                            <p:strVal val="#ppt_w"/>
                                          </p:val>
                                        </p:tav>
                                      </p:tavLst>
                                    </p:anim>
                                    <p:anim calcmode="lin" valueType="num">
                                      <p:cBhvr>
                                        <p:cTn id="8" dur="1000" fill="hold"/>
                                        <p:tgtEl>
                                          <p:spTgt spid="19459">
                                            <p:bg/>
                                          </p:spTgt>
                                        </p:tgtEl>
                                        <p:attrNameLst>
                                          <p:attrName>ppt_h</p:attrName>
                                        </p:attrNameLst>
                                      </p:cBhvr>
                                      <p:tavLst>
                                        <p:tav tm="0">
                                          <p:val>
                                            <p:strVal val="#ppt_h"/>
                                          </p:val>
                                        </p:tav>
                                        <p:tav tm="100000">
                                          <p:val>
                                            <p:strVal val="#ppt_h"/>
                                          </p:val>
                                        </p:tav>
                                      </p:tavLst>
                                    </p:anim>
                                    <p:animEffect transition="in" filter="fade">
                                      <p:cBhvr>
                                        <p:cTn id="9" dur="1000"/>
                                        <p:tgtEl>
                                          <p:spTgt spid="19459">
                                            <p:bg/>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19459">
                                            <p:txEl>
                                              <p:pRg st="0" end="0"/>
                                            </p:txEl>
                                          </p:spTgt>
                                        </p:tgtEl>
                                        <p:attrNameLst>
                                          <p:attrName>style.visibility</p:attrName>
                                        </p:attrNameLst>
                                      </p:cBhvr>
                                      <p:to>
                                        <p:strVal val="visible"/>
                                      </p:to>
                                    </p:set>
                                    <p:anim calcmode="lin" valueType="num">
                                      <p:cBhvr>
                                        <p:cTn id="13" dur="1000" fill="hold"/>
                                        <p:tgtEl>
                                          <p:spTgt spid="19459">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19459">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19459">
                                            <p:txEl>
                                              <p:pRg st="0" end="0"/>
                                            </p:txEl>
                                          </p:spTgt>
                                        </p:tgtEl>
                                      </p:cBhvr>
                                    </p:animEffect>
                                  </p:childTnLst>
                                </p:cTn>
                              </p:par>
                            </p:childTnLst>
                          </p:cTn>
                        </p:par>
                        <p:par>
                          <p:cTn id="16" fill="hold">
                            <p:stCondLst>
                              <p:cond delay="2000"/>
                            </p:stCondLst>
                            <p:childTnLst>
                              <p:par>
                                <p:cTn id="17" presetID="17" presetClass="entr" presetSubtype="10" fill="hold" nodeType="afterEffect">
                                  <p:stCondLst>
                                    <p:cond delay="0"/>
                                  </p:stCondLst>
                                  <p:childTnLst>
                                    <p:set>
                                      <p:cBhvr>
                                        <p:cTn id="18" dur="1" fill="hold">
                                          <p:stCondLst>
                                            <p:cond delay="0"/>
                                          </p:stCondLst>
                                        </p:cTn>
                                        <p:tgtEl>
                                          <p:spTgt spid="19462"/>
                                        </p:tgtEl>
                                        <p:attrNameLst>
                                          <p:attrName>style.visibility</p:attrName>
                                        </p:attrNameLst>
                                      </p:cBhvr>
                                      <p:to>
                                        <p:strVal val="visible"/>
                                      </p:to>
                                    </p:set>
                                    <p:anim calcmode="lin" valueType="num">
                                      <p:cBhvr>
                                        <p:cTn id="19" dur="500" fill="hold"/>
                                        <p:tgtEl>
                                          <p:spTgt spid="19462"/>
                                        </p:tgtEl>
                                        <p:attrNameLst>
                                          <p:attrName>ppt_w</p:attrName>
                                        </p:attrNameLst>
                                      </p:cBhvr>
                                      <p:tavLst>
                                        <p:tav tm="0">
                                          <p:val>
                                            <p:fltVal val="0"/>
                                          </p:val>
                                        </p:tav>
                                        <p:tav tm="100000">
                                          <p:val>
                                            <p:strVal val="#ppt_w"/>
                                          </p:val>
                                        </p:tav>
                                      </p:tavLst>
                                    </p:anim>
                                    <p:anim calcmode="lin" valueType="num">
                                      <p:cBhvr>
                                        <p:cTn id="20" dur="500" fill="hold"/>
                                        <p:tgtEl>
                                          <p:spTgt spid="19462"/>
                                        </p:tgtEl>
                                        <p:attrNameLst>
                                          <p:attrName>ppt_h</p:attrName>
                                        </p:attrNameLst>
                                      </p:cBhvr>
                                      <p:tavLst>
                                        <p:tav tm="0">
                                          <p:val>
                                            <p:strVal val="#ppt_h"/>
                                          </p:val>
                                        </p:tav>
                                        <p:tav tm="100000">
                                          <p:val>
                                            <p:strVal val="#ppt_h"/>
                                          </p:val>
                                        </p:tav>
                                      </p:tavLst>
                                    </p:anim>
                                  </p:childTnLst>
                                </p:cTn>
                              </p:par>
                            </p:childTnLst>
                          </p:cTn>
                        </p:par>
                        <p:par>
                          <p:cTn id="21" fill="hold">
                            <p:stCondLst>
                              <p:cond delay="2500"/>
                            </p:stCondLst>
                            <p:childTnLst>
                              <p:par>
                                <p:cTn id="22" presetID="52" presetClass="entr" presetSubtype="0" fill="hold" nodeType="afterEffect">
                                  <p:stCondLst>
                                    <p:cond delay="0"/>
                                  </p:stCondLst>
                                  <p:childTnLst>
                                    <p:set>
                                      <p:cBhvr>
                                        <p:cTn id="23" dur="1" fill="hold">
                                          <p:stCondLst>
                                            <p:cond delay="0"/>
                                          </p:stCondLst>
                                        </p:cTn>
                                        <p:tgtEl>
                                          <p:spTgt spid="19460"/>
                                        </p:tgtEl>
                                        <p:attrNameLst>
                                          <p:attrName>style.visibility</p:attrName>
                                        </p:attrNameLst>
                                      </p:cBhvr>
                                      <p:to>
                                        <p:strVal val="visible"/>
                                      </p:to>
                                    </p:set>
                                    <p:animScale>
                                      <p:cBhvr>
                                        <p:cTn id="24" dur="1000" decel="50000" fill="hold">
                                          <p:stCondLst>
                                            <p:cond delay="0"/>
                                          </p:stCondLst>
                                        </p:cTn>
                                        <p:tgtEl>
                                          <p:spTgt spid="1946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19460"/>
                                        </p:tgtEl>
                                        <p:attrNameLst>
                                          <p:attrName>ppt_x</p:attrName>
                                          <p:attrName>ppt_y</p:attrName>
                                        </p:attrNameLst>
                                      </p:cBhvr>
                                    </p:animMotion>
                                    <p:animEffect transition="in" filter="fade">
                                      <p:cBhvr>
                                        <p:cTn id="26" dur="1000"/>
                                        <p:tgtEl>
                                          <p:spTgt spid="19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3635896" y="476250"/>
            <a:ext cx="5050904" cy="6049094"/>
          </a:xfrm>
          <a:solidFill>
            <a:schemeClr val="bg1"/>
          </a:solidFill>
          <a:ln w="57150">
            <a:solidFill>
              <a:schemeClr val="tx1"/>
            </a:solidFill>
          </a:ln>
        </p:spPr>
        <p:txBody>
          <a:bodyPr/>
          <a:lstStyle/>
          <a:p>
            <a:pPr eaLnBrk="1" hangingPunct="1">
              <a:lnSpc>
                <a:spcPct val="80000"/>
              </a:lnSpc>
              <a:buFontTx/>
              <a:buNone/>
            </a:pPr>
            <a:r>
              <a:rPr lang="uk-UA" sz="1800" dirty="0" smtClean="0"/>
              <a:t>	   Двадцять другого червня почалася Велика Вітчизняна...      </a:t>
            </a:r>
            <a:r>
              <a:rPr lang="uk-UA" sz="1800" b="1" dirty="0" smtClean="0"/>
              <a:t>В</a:t>
            </a:r>
            <a:r>
              <a:rPr lang="uk-UA" sz="1800" dirty="0" smtClean="0"/>
              <a:t> окупованому німцями Києві замерз батько Олександра Петровича. Зникла бібліотека, яку Довженко збирав понад двадцять років. </a:t>
            </a:r>
            <a:r>
              <a:rPr lang="uk-UA" sz="1800" b="1" dirty="0" smtClean="0"/>
              <a:t>У</a:t>
            </a:r>
            <a:r>
              <a:rPr lang="uk-UA" sz="1800" dirty="0" smtClean="0"/>
              <a:t>весь свій біль і всю тугу за Батьківщиною Олександр Петрович вклав у сценарій фільму </a:t>
            </a:r>
            <a:r>
              <a:rPr lang="uk-UA" sz="1800" dirty="0" err="1" smtClean="0"/>
              <a:t>„Україна</a:t>
            </a:r>
            <a:r>
              <a:rPr lang="uk-UA" sz="1800" dirty="0" smtClean="0"/>
              <a:t> в </a:t>
            </a:r>
            <a:r>
              <a:rPr lang="uk-UA" sz="1800" dirty="0" err="1" smtClean="0"/>
              <a:t>огні”</a:t>
            </a:r>
            <a:r>
              <a:rPr lang="uk-UA" sz="1800" dirty="0" smtClean="0"/>
              <a:t>. Незважаючи на застереження деяких колег, що сценарій є ідеологічно неправильним і націоналістичним, Довженко надіслав його Сталіну. У той час Йосип Віссаріонович особисто контролював увесь </a:t>
            </a:r>
            <a:r>
              <a:rPr lang="uk-UA" sz="1800" dirty="0" err="1" smtClean="0"/>
              <a:t>кінопроцес</a:t>
            </a:r>
            <a:r>
              <a:rPr lang="uk-UA" sz="1800" dirty="0" smtClean="0"/>
              <a:t>. Тридцятого січня сорок четвертого року Олександра Петровича викликали в Кремль на нараду Політбюро. На порядку денному стояло тільки одне питання – обговорення сценарію </a:t>
            </a:r>
            <a:r>
              <a:rPr lang="uk-UA" sz="1800" dirty="0" err="1" smtClean="0"/>
              <a:t>„Україна</a:t>
            </a:r>
            <a:r>
              <a:rPr lang="uk-UA" sz="1800" dirty="0" smtClean="0"/>
              <a:t> в </a:t>
            </a:r>
            <a:r>
              <a:rPr lang="uk-UA" sz="1800" dirty="0" err="1" smtClean="0"/>
              <a:t>огні”</a:t>
            </a:r>
            <a:r>
              <a:rPr lang="uk-UA" sz="1800" dirty="0" smtClean="0"/>
              <a:t>.      </a:t>
            </a:r>
            <a:r>
              <a:rPr lang="uk-UA" sz="1800" b="1" dirty="0" smtClean="0"/>
              <a:t>О</a:t>
            </a:r>
            <a:r>
              <a:rPr lang="uk-UA" sz="1800" dirty="0" smtClean="0"/>
              <a:t>лександра Довженка виключили із Всеслов’янського комітету та з комітету зі Сталінських премій. Але, мабуть, найболючіше його вразила звістка з України. Хрущов, з яким Довженко колись був у таких добрих стосунках, звільнив його з посади керівника Київської кіностудії. </a:t>
            </a:r>
          </a:p>
        </p:txBody>
      </p:sp>
      <p:pic>
        <p:nvPicPr>
          <p:cNvPr id="20484" name="photo1" descr="http://www.imena.tv/images/dovzhenko/15p.jpg">
            <a:hlinkClick r:id="rId2"/>
          </p:cNvPr>
          <p:cNvPicPr>
            <a:picLocks noChangeAspect="1" noChangeArrowheads="1"/>
          </p:cNvPicPr>
          <p:nvPr/>
        </p:nvPicPr>
        <p:blipFill>
          <a:blip r:embed="rId3" cstate="print"/>
          <a:srcRect/>
          <a:stretch>
            <a:fillRect/>
          </a:stretch>
        </p:blipFill>
        <p:spPr bwMode="auto">
          <a:xfrm rot="-465136">
            <a:off x="264013" y="606788"/>
            <a:ext cx="3168650" cy="2535237"/>
          </a:xfrm>
          <a:prstGeom prst="rect">
            <a:avLst/>
          </a:prstGeom>
          <a:noFill/>
          <a:ln w="9525">
            <a:noFill/>
            <a:miter lim="800000"/>
            <a:headEnd/>
            <a:tailEnd/>
          </a:ln>
        </p:spPr>
      </p:pic>
      <p:pic>
        <p:nvPicPr>
          <p:cNvPr id="20485" name="photo1" descr="http://www.imena.tv/images/dovzhenko/16p.jpg">
            <a:hlinkClick r:id="rId2"/>
          </p:cNvPr>
          <p:cNvPicPr>
            <a:picLocks noChangeAspect="1" noChangeArrowheads="1"/>
          </p:cNvPicPr>
          <p:nvPr/>
        </p:nvPicPr>
        <p:blipFill>
          <a:blip r:embed="rId4" cstate="print"/>
          <a:srcRect/>
          <a:stretch>
            <a:fillRect/>
          </a:stretch>
        </p:blipFill>
        <p:spPr bwMode="auto">
          <a:xfrm rot="-447390">
            <a:off x="251702" y="3687008"/>
            <a:ext cx="3024187" cy="2419350"/>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0"/>
                                  </p:stCondLst>
                                  <p:childTnLst>
                                    <p:set>
                                      <p:cBhvr>
                                        <p:cTn id="6" dur="1" fill="hold">
                                          <p:stCondLst>
                                            <p:cond delay="0"/>
                                          </p:stCondLst>
                                        </p:cTn>
                                        <p:tgtEl>
                                          <p:spTgt spid="20484"/>
                                        </p:tgtEl>
                                        <p:attrNameLst>
                                          <p:attrName>style.visibility</p:attrName>
                                        </p:attrNameLst>
                                      </p:cBhvr>
                                      <p:to>
                                        <p:strVal val="visible"/>
                                      </p:to>
                                    </p:set>
                                    <p:animScale>
                                      <p:cBhvr>
                                        <p:cTn id="7" dur="1000" decel="50000" fill="hold">
                                          <p:stCondLst>
                                            <p:cond delay="0"/>
                                          </p:stCondLst>
                                        </p:cTn>
                                        <p:tgtEl>
                                          <p:spTgt spid="2048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0484"/>
                                        </p:tgtEl>
                                        <p:attrNameLst>
                                          <p:attrName>ppt_x</p:attrName>
                                          <p:attrName>ppt_y</p:attrName>
                                        </p:attrNameLst>
                                      </p:cBhvr>
                                    </p:animMotion>
                                    <p:animEffect transition="in" filter="fade">
                                      <p:cBhvr>
                                        <p:cTn id="9" dur="1000"/>
                                        <p:tgtEl>
                                          <p:spTgt spid="20484"/>
                                        </p:tgtEl>
                                      </p:cBhvr>
                                    </p:animEffect>
                                  </p:childTnLst>
                                </p:cTn>
                              </p:par>
                            </p:childTnLst>
                          </p:cTn>
                        </p:par>
                        <p:par>
                          <p:cTn id="10" fill="hold">
                            <p:stCondLst>
                              <p:cond delay="1000"/>
                            </p:stCondLst>
                            <p:childTnLst>
                              <p:par>
                                <p:cTn id="11" presetID="15" presetClass="entr" presetSubtype="0" fill="hold" grpId="0" nodeType="afterEffect">
                                  <p:stCondLst>
                                    <p:cond delay="0"/>
                                  </p:stCondLst>
                                  <p:childTnLst>
                                    <p:set>
                                      <p:cBhvr>
                                        <p:cTn id="12" dur="1" fill="hold">
                                          <p:stCondLst>
                                            <p:cond delay="0"/>
                                          </p:stCondLst>
                                        </p:cTn>
                                        <p:tgtEl>
                                          <p:spTgt spid="20483">
                                            <p:bg/>
                                          </p:spTgt>
                                        </p:tgtEl>
                                        <p:attrNameLst>
                                          <p:attrName>style.visibility</p:attrName>
                                        </p:attrNameLst>
                                      </p:cBhvr>
                                      <p:to>
                                        <p:strVal val="visible"/>
                                      </p:to>
                                    </p:set>
                                    <p:anim calcmode="lin" valueType="num">
                                      <p:cBhvr>
                                        <p:cTn id="13" dur="1000" fill="hold"/>
                                        <p:tgtEl>
                                          <p:spTgt spid="20483">
                                            <p:bg/>
                                          </p:spTgt>
                                        </p:tgtEl>
                                        <p:attrNameLst>
                                          <p:attrName>ppt_w</p:attrName>
                                        </p:attrNameLst>
                                      </p:cBhvr>
                                      <p:tavLst>
                                        <p:tav tm="0">
                                          <p:val>
                                            <p:fltVal val="0"/>
                                          </p:val>
                                        </p:tav>
                                        <p:tav tm="100000">
                                          <p:val>
                                            <p:strVal val="#ppt_w"/>
                                          </p:val>
                                        </p:tav>
                                      </p:tavLst>
                                    </p:anim>
                                    <p:anim calcmode="lin" valueType="num">
                                      <p:cBhvr>
                                        <p:cTn id="14" dur="1000" fill="hold"/>
                                        <p:tgtEl>
                                          <p:spTgt spid="20483">
                                            <p:bg/>
                                          </p:spTgt>
                                        </p:tgtEl>
                                        <p:attrNameLst>
                                          <p:attrName>ppt_h</p:attrName>
                                        </p:attrNameLst>
                                      </p:cBhvr>
                                      <p:tavLst>
                                        <p:tav tm="0">
                                          <p:val>
                                            <p:fltVal val="0"/>
                                          </p:val>
                                        </p:tav>
                                        <p:tav tm="100000">
                                          <p:val>
                                            <p:strVal val="#ppt_h"/>
                                          </p:val>
                                        </p:tav>
                                      </p:tavLst>
                                    </p:anim>
                                    <p:anim calcmode="lin" valueType="num">
                                      <p:cBhvr>
                                        <p:cTn id="15" dur="1000" fill="hold"/>
                                        <p:tgtEl>
                                          <p:spTgt spid="20483">
                                            <p:bg/>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0483">
                                            <p:bg/>
                                          </p:spTgt>
                                        </p:tgtEl>
                                        <p:attrNameLst>
                                          <p:attrName>ppt_y</p:attrName>
                                        </p:attrNameLst>
                                      </p:cBhvr>
                                      <p:tavLst>
                                        <p:tav tm="0" fmla="#ppt_y+(sin(-2*pi*(1-$))*-#ppt_x+cos(-2*pi*(1-$))*(1-#ppt_y))*(1-$)">
                                          <p:val>
                                            <p:fltVal val="0"/>
                                          </p:val>
                                        </p:tav>
                                        <p:tav tm="100000">
                                          <p:val>
                                            <p:fltVal val="1"/>
                                          </p:val>
                                        </p:tav>
                                      </p:tavLst>
                                    </p:anim>
                                  </p:childTnLst>
                                </p:cTn>
                              </p:par>
                            </p:childTnLst>
                          </p:cTn>
                        </p:par>
                        <p:par>
                          <p:cTn id="17" fill="hold">
                            <p:stCondLst>
                              <p:cond delay="2000"/>
                            </p:stCondLst>
                            <p:childTnLst>
                              <p:par>
                                <p:cTn id="18" presetID="15" presetClass="entr" presetSubtype="0" fill="hold" grpId="0" nodeType="afterEffect">
                                  <p:stCondLst>
                                    <p:cond delay="0"/>
                                  </p:stCondLst>
                                  <p:childTnLst>
                                    <p:set>
                                      <p:cBhvr>
                                        <p:cTn id="19" dur="1" fill="hold">
                                          <p:stCondLst>
                                            <p:cond delay="0"/>
                                          </p:stCondLst>
                                        </p:cTn>
                                        <p:tgtEl>
                                          <p:spTgt spid="20483">
                                            <p:txEl>
                                              <p:pRg st="0" end="0"/>
                                            </p:txEl>
                                          </p:spTgt>
                                        </p:tgtEl>
                                        <p:attrNameLst>
                                          <p:attrName>style.visibility</p:attrName>
                                        </p:attrNameLst>
                                      </p:cBhvr>
                                      <p:to>
                                        <p:strVal val="visible"/>
                                      </p:to>
                                    </p:set>
                                    <p:anim calcmode="lin" valueType="num">
                                      <p:cBhvr>
                                        <p:cTn id="20" dur="1000" fill="hold"/>
                                        <p:tgtEl>
                                          <p:spTgt spid="20483">
                                            <p:txEl>
                                              <p:pRg st="0" end="0"/>
                                            </p:txEl>
                                          </p:spTgt>
                                        </p:tgtEl>
                                        <p:attrNameLst>
                                          <p:attrName>ppt_w</p:attrName>
                                        </p:attrNameLst>
                                      </p:cBhvr>
                                      <p:tavLst>
                                        <p:tav tm="0">
                                          <p:val>
                                            <p:fltVal val="0"/>
                                          </p:val>
                                        </p:tav>
                                        <p:tav tm="100000">
                                          <p:val>
                                            <p:strVal val="#ppt_w"/>
                                          </p:val>
                                        </p:tav>
                                      </p:tavLst>
                                    </p:anim>
                                    <p:anim calcmode="lin" valueType="num">
                                      <p:cBhvr>
                                        <p:cTn id="21" dur="1000" fill="hold"/>
                                        <p:tgtEl>
                                          <p:spTgt spid="20483">
                                            <p:txEl>
                                              <p:pRg st="0" end="0"/>
                                            </p:txEl>
                                          </p:spTgt>
                                        </p:tgtEl>
                                        <p:attrNameLst>
                                          <p:attrName>ppt_h</p:attrName>
                                        </p:attrNameLst>
                                      </p:cBhvr>
                                      <p:tavLst>
                                        <p:tav tm="0">
                                          <p:val>
                                            <p:fltVal val="0"/>
                                          </p:val>
                                        </p:tav>
                                        <p:tav tm="100000">
                                          <p:val>
                                            <p:strVal val="#ppt_h"/>
                                          </p:val>
                                        </p:tav>
                                      </p:tavLst>
                                    </p:anim>
                                    <p:anim calcmode="lin" valueType="num">
                                      <p:cBhvr>
                                        <p:cTn id="22" dur="1000" fill="hold"/>
                                        <p:tgtEl>
                                          <p:spTgt spid="2048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2048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24" fill="hold">
                            <p:stCondLst>
                              <p:cond delay="3000"/>
                            </p:stCondLst>
                            <p:childTnLst>
                              <p:par>
                                <p:cTn id="25" presetID="15" presetClass="entr" presetSubtype="0" fill="hold" nodeType="afterEffect">
                                  <p:stCondLst>
                                    <p:cond delay="0"/>
                                  </p:stCondLst>
                                  <p:childTnLst>
                                    <p:set>
                                      <p:cBhvr>
                                        <p:cTn id="26" dur="1" fill="hold">
                                          <p:stCondLst>
                                            <p:cond delay="0"/>
                                          </p:stCondLst>
                                        </p:cTn>
                                        <p:tgtEl>
                                          <p:spTgt spid="20485"/>
                                        </p:tgtEl>
                                        <p:attrNameLst>
                                          <p:attrName>style.visibility</p:attrName>
                                        </p:attrNameLst>
                                      </p:cBhvr>
                                      <p:to>
                                        <p:strVal val="visible"/>
                                      </p:to>
                                    </p:set>
                                    <p:anim calcmode="lin" valueType="num">
                                      <p:cBhvr>
                                        <p:cTn id="27" dur="1000" fill="hold"/>
                                        <p:tgtEl>
                                          <p:spTgt spid="20485"/>
                                        </p:tgtEl>
                                        <p:attrNameLst>
                                          <p:attrName>ppt_w</p:attrName>
                                        </p:attrNameLst>
                                      </p:cBhvr>
                                      <p:tavLst>
                                        <p:tav tm="0">
                                          <p:val>
                                            <p:fltVal val="0"/>
                                          </p:val>
                                        </p:tav>
                                        <p:tav tm="100000">
                                          <p:val>
                                            <p:strVal val="#ppt_w"/>
                                          </p:val>
                                        </p:tav>
                                      </p:tavLst>
                                    </p:anim>
                                    <p:anim calcmode="lin" valueType="num">
                                      <p:cBhvr>
                                        <p:cTn id="28" dur="1000" fill="hold"/>
                                        <p:tgtEl>
                                          <p:spTgt spid="20485"/>
                                        </p:tgtEl>
                                        <p:attrNameLst>
                                          <p:attrName>ppt_h</p:attrName>
                                        </p:attrNameLst>
                                      </p:cBhvr>
                                      <p:tavLst>
                                        <p:tav tm="0">
                                          <p:val>
                                            <p:fltVal val="0"/>
                                          </p:val>
                                        </p:tav>
                                        <p:tav tm="100000">
                                          <p:val>
                                            <p:strVal val="#ppt_h"/>
                                          </p:val>
                                        </p:tav>
                                      </p:tavLst>
                                    </p:anim>
                                    <p:anim calcmode="lin" valueType="num">
                                      <p:cBhvr>
                                        <p:cTn id="29" dur="1000" fill="hold"/>
                                        <p:tgtEl>
                                          <p:spTgt spid="20485"/>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2048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3276600" y="333375"/>
            <a:ext cx="5554663" cy="6119813"/>
          </a:xfrm>
          <a:solidFill>
            <a:schemeClr val="accent3">
              <a:lumMod val="85000"/>
            </a:schemeClr>
          </a:solidFill>
          <a:ln>
            <a:solidFill>
              <a:schemeClr val="tx1"/>
            </a:solidFill>
          </a:ln>
        </p:spPr>
        <p:txBody>
          <a:bodyPr/>
          <a:lstStyle/>
          <a:p>
            <a:pPr eaLnBrk="1" hangingPunct="1">
              <a:lnSpc>
                <a:spcPct val="80000"/>
              </a:lnSpc>
              <a:buFontTx/>
              <a:buNone/>
            </a:pPr>
            <a:r>
              <a:rPr lang="uk-UA" sz="2000" b="1" dirty="0" smtClean="0"/>
              <a:t>	   </a:t>
            </a:r>
            <a:r>
              <a:rPr lang="uk-UA" sz="2000" dirty="0" smtClean="0"/>
              <a:t>Наприкінці сорок шостого року він почав знімати картину під робочою назвою </a:t>
            </a:r>
            <a:r>
              <a:rPr lang="uk-UA" sz="2000" dirty="0" err="1" smtClean="0"/>
              <a:t>„Життя</a:t>
            </a:r>
            <a:r>
              <a:rPr lang="uk-UA" sz="2000" dirty="0" smtClean="0"/>
              <a:t> в </a:t>
            </a:r>
            <a:r>
              <a:rPr lang="uk-UA" sz="2000" dirty="0" err="1" smtClean="0"/>
              <a:t>цвіту”</a:t>
            </a:r>
            <a:r>
              <a:rPr lang="uk-UA" sz="2000" dirty="0" smtClean="0"/>
              <a:t> – про радянського селекціонера Мічуріна. Сталіну така назва не сподобалася, і він назвав картину </a:t>
            </a:r>
            <a:r>
              <a:rPr lang="uk-UA" sz="2000" dirty="0" err="1" smtClean="0"/>
              <a:t>„Мічурін”</a:t>
            </a:r>
            <a:r>
              <a:rPr lang="uk-UA" sz="2000" dirty="0" smtClean="0"/>
              <a:t>.      Син Сталіна Василь згадував, що батько під час перегляду </a:t>
            </a:r>
            <a:r>
              <a:rPr lang="uk-UA" sz="2000" dirty="0" err="1" smtClean="0"/>
              <a:t>„Мічуріна”</a:t>
            </a:r>
            <a:r>
              <a:rPr lang="uk-UA" sz="2000" dirty="0" smtClean="0"/>
              <a:t> кілька разів плакав. Можливо, вершителю народних доль був дуже близький образ зухвалого і самотнього вченого, за порухом руки якого розквітали сади.      За фільм </a:t>
            </a:r>
            <a:r>
              <a:rPr lang="uk-UA" sz="2000" dirty="0" err="1" smtClean="0"/>
              <a:t>„Мічурін”</a:t>
            </a:r>
            <a:r>
              <a:rPr lang="uk-UA" sz="2000" dirty="0" smtClean="0"/>
              <a:t> Олександра Довженка вдруге нагороджують Сталінською премією. Здавалося, колишню репутацію відновлено, але Олександра Петровича це не тішить. Він тяжко переживає розлуку з Україною. Йому здається, що він помре, так і не побачивши рідної землі. Усе частіше Олександр Петрович пише в щоденнику про сильний біль у серці. </a:t>
            </a:r>
          </a:p>
        </p:txBody>
      </p:sp>
      <p:pic>
        <p:nvPicPr>
          <p:cNvPr id="21508" name="photo1" descr="http://www.imena.tv/images/dovzhenko/18p.jpg">
            <a:hlinkClick r:id="rId2"/>
          </p:cNvPr>
          <p:cNvPicPr>
            <a:picLocks noChangeAspect="1" noChangeArrowheads="1"/>
          </p:cNvPicPr>
          <p:nvPr/>
        </p:nvPicPr>
        <p:blipFill>
          <a:blip r:embed="rId3" cstate="print"/>
          <a:srcRect/>
          <a:stretch>
            <a:fillRect/>
          </a:stretch>
        </p:blipFill>
        <p:spPr bwMode="auto">
          <a:xfrm rot="-279282">
            <a:off x="179388" y="1412875"/>
            <a:ext cx="3095625" cy="2476500"/>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p:cTn id="7" dur="500" fill="hold"/>
                                        <p:tgtEl>
                                          <p:spTgt spid="21508"/>
                                        </p:tgtEl>
                                        <p:attrNameLst>
                                          <p:attrName>ppt_w</p:attrName>
                                        </p:attrNameLst>
                                      </p:cBhvr>
                                      <p:tavLst>
                                        <p:tav tm="0">
                                          <p:val>
                                            <p:fltVal val="0"/>
                                          </p:val>
                                        </p:tav>
                                        <p:tav tm="100000">
                                          <p:val>
                                            <p:strVal val="#ppt_w"/>
                                          </p:val>
                                        </p:tav>
                                      </p:tavLst>
                                    </p:anim>
                                    <p:anim calcmode="lin" valueType="num">
                                      <p:cBhvr>
                                        <p:cTn id="8" dur="500" fill="hold"/>
                                        <p:tgtEl>
                                          <p:spTgt spid="21508"/>
                                        </p:tgtEl>
                                        <p:attrNameLst>
                                          <p:attrName>ppt_h</p:attrName>
                                        </p:attrNameLst>
                                      </p:cBhvr>
                                      <p:tavLst>
                                        <p:tav tm="0">
                                          <p:val>
                                            <p:fltVal val="0"/>
                                          </p:val>
                                        </p:tav>
                                        <p:tav tm="100000">
                                          <p:val>
                                            <p:strVal val="#ppt_h"/>
                                          </p:val>
                                        </p:tav>
                                      </p:tavLst>
                                    </p:anim>
                                    <p:anim calcmode="lin" valueType="num">
                                      <p:cBhvr>
                                        <p:cTn id="9" dur="500" fill="hold"/>
                                        <p:tgtEl>
                                          <p:spTgt spid="21508"/>
                                        </p:tgtEl>
                                        <p:attrNameLst>
                                          <p:attrName>style.rotation</p:attrName>
                                        </p:attrNameLst>
                                      </p:cBhvr>
                                      <p:tavLst>
                                        <p:tav tm="0">
                                          <p:val>
                                            <p:fltVal val="360"/>
                                          </p:val>
                                        </p:tav>
                                        <p:tav tm="100000">
                                          <p:val>
                                            <p:fltVal val="0"/>
                                          </p:val>
                                        </p:tav>
                                      </p:tavLst>
                                    </p:anim>
                                    <p:animEffect transition="in" filter="fade">
                                      <p:cBhvr>
                                        <p:cTn id="10" dur="500"/>
                                        <p:tgtEl>
                                          <p:spTgt spid="21508"/>
                                        </p:tgtEl>
                                      </p:cBhvr>
                                    </p:animEffect>
                                  </p:childTnLst>
                                </p:cTn>
                              </p:par>
                            </p:childTnLst>
                          </p:cTn>
                        </p:par>
                        <p:par>
                          <p:cTn id="11" fill="hold">
                            <p:stCondLst>
                              <p:cond delay="500"/>
                            </p:stCondLst>
                            <p:childTnLst>
                              <p:par>
                                <p:cTn id="12" presetID="50" presetClass="entr" presetSubtype="0" decel="100000" fill="hold" grpId="0" nodeType="afterEffect">
                                  <p:stCondLst>
                                    <p:cond delay="0"/>
                                  </p:stCondLst>
                                  <p:childTnLst>
                                    <p:set>
                                      <p:cBhvr>
                                        <p:cTn id="13" dur="1" fill="hold">
                                          <p:stCondLst>
                                            <p:cond delay="0"/>
                                          </p:stCondLst>
                                        </p:cTn>
                                        <p:tgtEl>
                                          <p:spTgt spid="21507">
                                            <p:bg/>
                                          </p:spTgt>
                                        </p:tgtEl>
                                        <p:attrNameLst>
                                          <p:attrName>style.visibility</p:attrName>
                                        </p:attrNameLst>
                                      </p:cBhvr>
                                      <p:to>
                                        <p:strVal val="visible"/>
                                      </p:to>
                                    </p:set>
                                    <p:anim calcmode="lin" valueType="num">
                                      <p:cBhvr>
                                        <p:cTn id="14" dur="1000" fill="hold"/>
                                        <p:tgtEl>
                                          <p:spTgt spid="21507">
                                            <p:bg/>
                                          </p:spTgt>
                                        </p:tgtEl>
                                        <p:attrNameLst>
                                          <p:attrName>ppt_w</p:attrName>
                                        </p:attrNameLst>
                                      </p:cBhvr>
                                      <p:tavLst>
                                        <p:tav tm="0">
                                          <p:val>
                                            <p:strVal val="#ppt_w+.3"/>
                                          </p:val>
                                        </p:tav>
                                        <p:tav tm="100000">
                                          <p:val>
                                            <p:strVal val="#ppt_w"/>
                                          </p:val>
                                        </p:tav>
                                      </p:tavLst>
                                    </p:anim>
                                    <p:anim calcmode="lin" valueType="num">
                                      <p:cBhvr>
                                        <p:cTn id="15" dur="1000" fill="hold"/>
                                        <p:tgtEl>
                                          <p:spTgt spid="21507">
                                            <p:bg/>
                                          </p:spTgt>
                                        </p:tgtEl>
                                        <p:attrNameLst>
                                          <p:attrName>ppt_h</p:attrName>
                                        </p:attrNameLst>
                                      </p:cBhvr>
                                      <p:tavLst>
                                        <p:tav tm="0">
                                          <p:val>
                                            <p:strVal val="#ppt_h"/>
                                          </p:val>
                                        </p:tav>
                                        <p:tav tm="100000">
                                          <p:val>
                                            <p:strVal val="#ppt_h"/>
                                          </p:val>
                                        </p:tav>
                                      </p:tavLst>
                                    </p:anim>
                                    <p:animEffect transition="in" filter="fade">
                                      <p:cBhvr>
                                        <p:cTn id="16" dur="1000"/>
                                        <p:tgtEl>
                                          <p:spTgt spid="21507">
                                            <p:bg/>
                                          </p:spTgt>
                                        </p:tgtEl>
                                      </p:cBhvr>
                                    </p:animEffect>
                                  </p:childTnLst>
                                </p:cTn>
                              </p:par>
                            </p:childTnLst>
                          </p:cTn>
                        </p:par>
                        <p:par>
                          <p:cTn id="17" fill="hold">
                            <p:stCondLst>
                              <p:cond delay="1500"/>
                            </p:stCondLst>
                            <p:childTnLst>
                              <p:par>
                                <p:cTn id="18" presetID="50" presetClass="entr" presetSubtype="0" decel="100000" fill="hold" grpId="0" nodeType="afterEffect">
                                  <p:stCondLst>
                                    <p:cond delay="0"/>
                                  </p:stCondLst>
                                  <p:childTnLst>
                                    <p:set>
                                      <p:cBhvr>
                                        <p:cTn id="19" dur="1" fill="hold">
                                          <p:stCondLst>
                                            <p:cond delay="0"/>
                                          </p:stCondLst>
                                        </p:cTn>
                                        <p:tgtEl>
                                          <p:spTgt spid="21507">
                                            <p:txEl>
                                              <p:pRg st="0" end="0"/>
                                            </p:txEl>
                                          </p:spTgt>
                                        </p:tgtEl>
                                        <p:attrNameLst>
                                          <p:attrName>style.visibility</p:attrName>
                                        </p:attrNameLst>
                                      </p:cBhvr>
                                      <p:to>
                                        <p:strVal val="visible"/>
                                      </p:to>
                                    </p:set>
                                    <p:anim calcmode="lin" valueType="num">
                                      <p:cBhvr>
                                        <p:cTn id="20" dur="1000" fill="hold"/>
                                        <p:tgtEl>
                                          <p:spTgt spid="21507">
                                            <p:txEl>
                                              <p:pRg st="0" end="0"/>
                                            </p:txEl>
                                          </p:spTgt>
                                        </p:tgtEl>
                                        <p:attrNameLst>
                                          <p:attrName>ppt_w</p:attrName>
                                        </p:attrNameLst>
                                      </p:cBhvr>
                                      <p:tavLst>
                                        <p:tav tm="0">
                                          <p:val>
                                            <p:strVal val="#ppt_w+.3"/>
                                          </p:val>
                                        </p:tav>
                                        <p:tav tm="100000">
                                          <p:val>
                                            <p:strVal val="#ppt_w"/>
                                          </p:val>
                                        </p:tav>
                                      </p:tavLst>
                                    </p:anim>
                                    <p:anim calcmode="lin" valueType="num">
                                      <p:cBhvr>
                                        <p:cTn id="21" dur="1000" fill="hold"/>
                                        <p:tgtEl>
                                          <p:spTgt spid="21507">
                                            <p:txEl>
                                              <p:pRg st="0" end="0"/>
                                            </p:txEl>
                                          </p:spTgt>
                                        </p:tgtEl>
                                        <p:attrNameLst>
                                          <p:attrName>ppt_h</p:attrName>
                                        </p:attrNameLst>
                                      </p:cBhvr>
                                      <p:tavLst>
                                        <p:tav tm="0">
                                          <p:val>
                                            <p:strVal val="#ppt_h"/>
                                          </p:val>
                                        </p:tav>
                                        <p:tav tm="100000">
                                          <p:val>
                                            <p:strVal val="#ppt_h"/>
                                          </p:val>
                                        </p:tav>
                                      </p:tavLst>
                                    </p:anim>
                                    <p:animEffect transition="in" filter="fade">
                                      <p:cBhvr>
                                        <p:cTn id="22" dur="1000"/>
                                        <p:tgtEl>
                                          <p:spTgt spid="215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3419475" y="188913"/>
            <a:ext cx="5400675" cy="6480175"/>
          </a:xfrm>
        </p:spPr>
        <p:txBody>
          <a:bodyPr/>
          <a:lstStyle/>
          <a:p>
            <a:pPr eaLnBrk="1" hangingPunct="1">
              <a:lnSpc>
                <a:spcPct val="80000"/>
              </a:lnSpc>
              <a:buFontTx/>
              <a:buNone/>
            </a:pPr>
            <a:r>
              <a:rPr lang="ru-RU" sz="2400" smtClean="0"/>
              <a:t>    </a:t>
            </a:r>
            <a:r>
              <a:rPr lang="uk-UA" sz="2400" smtClean="0"/>
              <a:t> </a:t>
            </a:r>
            <a:r>
              <a:rPr lang="uk-UA" sz="2400" b="1" smtClean="0"/>
              <a:t>П</a:t>
            </a:r>
            <a:r>
              <a:rPr lang="uk-UA" sz="2400" smtClean="0"/>
              <a:t>еремагаючи страждання, Олександр Довженко написав сценарій фільму „Поема про море”. Стрічка мала розповідати про створення на Дніпрі Каховського водосховища. Довженка захоплювало колосальне перетворення великої української ріки, але водночас йому боліло затоплення мальовничих сіл і містечок. Робота над сценарієм дала Олександру Петровичу можливість знову бути в Україні. Він місяцями жив у Новій Каховці. У Москві вже були створені ескізи до фільму і відібрані актори на головні ролі. Але Довженкові не судилося навіть розпочати зйомки „Поеми про море”. </a:t>
            </a:r>
          </a:p>
        </p:txBody>
      </p:sp>
      <p:pic>
        <p:nvPicPr>
          <p:cNvPr id="22532" name="photo1" descr="http://www.imena.tv/images/dovzhenko/19p.jpg">
            <a:hlinkClick r:id="rId2"/>
          </p:cNvPr>
          <p:cNvPicPr>
            <a:picLocks noChangeAspect="1" noChangeArrowheads="1"/>
          </p:cNvPicPr>
          <p:nvPr/>
        </p:nvPicPr>
        <p:blipFill>
          <a:blip r:embed="rId3" cstate="print"/>
          <a:srcRect/>
          <a:stretch>
            <a:fillRect/>
          </a:stretch>
        </p:blipFill>
        <p:spPr bwMode="auto">
          <a:xfrm rot="-379476">
            <a:off x="179388" y="404813"/>
            <a:ext cx="3313112" cy="2651125"/>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p:cTn id="7" dur="1000" fill="hold"/>
                                        <p:tgtEl>
                                          <p:spTgt spid="2253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253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253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53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30" presetClass="entr" presetSubtype="0" fill="hold" nodeType="afterEffect">
                                  <p:stCondLst>
                                    <p:cond delay="0"/>
                                  </p:stCondLst>
                                  <p:childTnLst>
                                    <p:set>
                                      <p:cBhvr>
                                        <p:cTn id="13" dur="1" fill="hold">
                                          <p:stCondLst>
                                            <p:cond delay="0"/>
                                          </p:stCondLst>
                                        </p:cTn>
                                        <p:tgtEl>
                                          <p:spTgt spid="22532"/>
                                        </p:tgtEl>
                                        <p:attrNameLst>
                                          <p:attrName>style.visibility</p:attrName>
                                        </p:attrNameLst>
                                      </p:cBhvr>
                                      <p:to>
                                        <p:strVal val="visible"/>
                                      </p:to>
                                    </p:set>
                                    <p:animEffect transition="in" filter="fade">
                                      <p:cBhvr>
                                        <p:cTn id="14" dur="800" decel="100000"/>
                                        <p:tgtEl>
                                          <p:spTgt spid="22532"/>
                                        </p:tgtEl>
                                      </p:cBhvr>
                                    </p:animEffect>
                                    <p:anim calcmode="lin" valueType="num">
                                      <p:cBhvr>
                                        <p:cTn id="15" dur="800" decel="100000" fill="hold"/>
                                        <p:tgtEl>
                                          <p:spTgt spid="22532"/>
                                        </p:tgtEl>
                                        <p:attrNameLst>
                                          <p:attrName>style.rotation</p:attrName>
                                        </p:attrNameLst>
                                      </p:cBhvr>
                                      <p:tavLst>
                                        <p:tav tm="0">
                                          <p:val>
                                            <p:fltVal val="-90"/>
                                          </p:val>
                                        </p:tav>
                                        <p:tav tm="100000">
                                          <p:val>
                                            <p:fltVal val="0"/>
                                          </p:val>
                                        </p:tav>
                                      </p:tavLst>
                                    </p:anim>
                                    <p:anim calcmode="lin" valueType="num">
                                      <p:cBhvr>
                                        <p:cTn id="16" dur="800" decel="100000" fill="hold"/>
                                        <p:tgtEl>
                                          <p:spTgt spid="22532"/>
                                        </p:tgtEl>
                                        <p:attrNameLst>
                                          <p:attrName>ppt_x</p:attrName>
                                        </p:attrNameLst>
                                      </p:cBhvr>
                                      <p:tavLst>
                                        <p:tav tm="0">
                                          <p:val>
                                            <p:strVal val="#ppt_x+0.4"/>
                                          </p:val>
                                        </p:tav>
                                        <p:tav tm="100000">
                                          <p:val>
                                            <p:strVal val="#ppt_x-0.05"/>
                                          </p:val>
                                        </p:tav>
                                      </p:tavLst>
                                    </p:anim>
                                    <p:anim calcmode="lin" valueType="num">
                                      <p:cBhvr>
                                        <p:cTn id="17" dur="800" decel="100000" fill="hold"/>
                                        <p:tgtEl>
                                          <p:spTgt spid="22532"/>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2532"/>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253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4294967295"/>
          </p:nvPr>
        </p:nvSpPr>
        <p:spPr>
          <a:xfrm>
            <a:off x="3238500" y="260350"/>
            <a:ext cx="5905500" cy="6597650"/>
          </a:xfrm>
        </p:spPr>
        <p:txBody>
          <a:bodyPr/>
          <a:lstStyle/>
          <a:p>
            <a:pPr eaLnBrk="1" hangingPunct="1">
              <a:lnSpc>
                <a:spcPct val="80000"/>
              </a:lnSpc>
              <a:buFontTx/>
              <a:buNone/>
            </a:pPr>
            <a:r>
              <a:rPr lang="ru-RU" sz="1800" b="1" dirty="0" smtClean="0"/>
              <a:t>  	   </a:t>
            </a:r>
            <a:r>
              <a:rPr lang="uk-UA" sz="1800" b="1" dirty="0" smtClean="0"/>
              <a:t>Д</a:t>
            </a:r>
            <a:r>
              <a:rPr lang="uk-UA" sz="1800" dirty="0" smtClean="0"/>
              <a:t>вадцять п’ятого листопада </a:t>
            </a:r>
            <a:r>
              <a:rPr lang="uk-UA" sz="1800" dirty="0" smtClean="0"/>
              <a:t>1956 року Олександра Петровича не стало. Він помер на руках Юлії </a:t>
            </a:r>
            <a:r>
              <a:rPr lang="uk-UA" sz="1800" dirty="0" err="1" smtClean="0"/>
              <a:t>Солнцевої</a:t>
            </a:r>
            <a:r>
              <a:rPr lang="uk-UA" sz="1800" dirty="0" smtClean="0"/>
              <a:t> в своїй московській квартирі. Офіційна причина смерті – серцевий напад.      </a:t>
            </a:r>
            <a:r>
              <a:rPr lang="uk-UA" sz="1800" b="1" dirty="0" smtClean="0"/>
              <a:t>О</a:t>
            </a:r>
            <a:r>
              <a:rPr lang="uk-UA" sz="1800" dirty="0" smtClean="0"/>
              <a:t>лександр Петрович хотів, щоб його поховали на київських кручах, звідки відкривається шлях на його рідну Чернігівщину. Але останнім притулком великого українського майстра став головний цвинтар Москви – </a:t>
            </a:r>
            <a:r>
              <a:rPr lang="uk-UA" sz="1800" dirty="0" err="1" smtClean="0"/>
              <a:t>Новодівиче</a:t>
            </a:r>
            <a:r>
              <a:rPr lang="uk-UA" sz="1800" dirty="0" smtClean="0"/>
              <a:t> кладовище.      </a:t>
            </a:r>
            <a:r>
              <a:rPr lang="uk-UA" sz="1800" b="1" dirty="0" smtClean="0"/>
              <a:t>П</a:t>
            </a:r>
            <a:r>
              <a:rPr lang="uk-UA" sz="1800" dirty="0" smtClean="0"/>
              <a:t>ісля смерті Олександра Петровича Юлія </a:t>
            </a:r>
            <a:r>
              <a:rPr lang="uk-UA" sz="1800" dirty="0" err="1" smtClean="0"/>
              <a:t>Солнцева</a:t>
            </a:r>
            <a:r>
              <a:rPr lang="uk-UA" sz="1800" dirty="0" smtClean="0"/>
              <a:t> передала його особисті папери до Центрального державного архіву літератури і мистецтва СРСР. Тепер цей архів належить Росії. І сьогодні саме там зберігаються оригінали щоденників Олександра Петровича. </a:t>
            </a:r>
            <a:endParaRPr lang="uk-UA" sz="1800" i="1" dirty="0" smtClean="0"/>
          </a:p>
          <a:p>
            <a:pPr eaLnBrk="1" hangingPunct="1">
              <a:lnSpc>
                <a:spcPct val="80000"/>
              </a:lnSpc>
              <a:buFontTx/>
              <a:buNone/>
            </a:pPr>
            <a:r>
              <a:rPr lang="uk-UA" sz="1800" dirty="0" smtClean="0"/>
              <a:t>   	   Складається враження, що ніхто навіть не прагнув знати, яким Олександр Петрович був насправді. І, схоже, відкрити справжнього Довженка ми зможемо ще не скоро.      </a:t>
            </a:r>
            <a:r>
              <a:rPr lang="uk-UA" sz="1800" b="1" dirty="0" smtClean="0"/>
              <a:t>З</a:t>
            </a:r>
            <a:r>
              <a:rPr lang="uk-UA" sz="1800" dirty="0" smtClean="0"/>
              <a:t>а заповітом Юлії </a:t>
            </a:r>
            <a:r>
              <a:rPr lang="uk-UA" sz="1800" dirty="0" err="1" smtClean="0"/>
              <a:t>Солнцевої</a:t>
            </a:r>
            <a:r>
              <a:rPr lang="uk-UA" sz="1800" dirty="0" smtClean="0"/>
              <a:t>, доступ до всіх щоденників Олександра Довженка буде дозволено </a:t>
            </a:r>
            <a:r>
              <a:rPr lang="uk-UA" sz="1800" dirty="0" smtClean="0"/>
              <a:t>лише 2020. </a:t>
            </a:r>
            <a:r>
              <a:rPr lang="uk-UA" sz="1800" dirty="0" smtClean="0"/>
              <a:t>А поки що ми можемо шукати Довженка в його Фільмах. </a:t>
            </a:r>
          </a:p>
        </p:txBody>
      </p:sp>
      <p:pic>
        <p:nvPicPr>
          <p:cNvPr id="23557" name="Picture 5" descr="450px-Grave-dovzhenko"/>
          <p:cNvPicPr>
            <a:picLocks noGrp="1" noChangeAspect="1" noChangeArrowheads="1"/>
          </p:cNvPicPr>
          <p:nvPr>
            <p:ph/>
          </p:nvPr>
        </p:nvPicPr>
        <p:blipFill>
          <a:blip r:embed="rId2" cstate="print"/>
          <a:srcRect/>
          <a:stretch>
            <a:fillRect/>
          </a:stretch>
        </p:blipFill>
        <p:spPr>
          <a:xfrm>
            <a:off x="0" y="260350"/>
            <a:ext cx="3619500" cy="5329238"/>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3557"/>
                                        </p:tgtEl>
                                        <p:attrNameLst>
                                          <p:attrName>style.visibility</p:attrName>
                                        </p:attrNameLst>
                                      </p:cBhvr>
                                      <p:to>
                                        <p:strVal val="visible"/>
                                      </p:to>
                                    </p:set>
                                    <p:animEffect transition="in" filter="fade">
                                      <p:cBhvr>
                                        <p:cTn id="7" dur="2000"/>
                                        <p:tgtEl>
                                          <p:spTgt spid="23557"/>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23555">
                                            <p:txEl>
                                              <p:pRg st="0" end="0"/>
                                            </p:txEl>
                                          </p:spTgt>
                                        </p:tgtEl>
                                        <p:attrNameLst>
                                          <p:attrName>style.visibility</p:attrName>
                                        </p:attrNameLst>
                                      </p:cBhvr>
                                      <p:to>
                                        <p:strVal val="visible"/>
                                      </p:to>
                                    </p:set>
                                    <p:animEffect transition="in" filter="fade">
                                      <p:cBhvr>
                                        <p:cTn id="11" dur="2000"/>
                                        <p:tgtEl>
                                          <p:spTgt spid="23555">
                                            <p:txEl>
                                              <p:pRg st="0" end="0"/>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23555">
                                            <p:txEl>
                                              <p:pRg st="1" end="1"/>
                                            </p:txEl>
                                          </p:spTgt>
                                        </p:tgtEl>
                                        <p:attrNameLst>
                                          <p:attrName>style.visibility</p:attrName>
                                        </p:attrNameLst>
                                      </p:cBhvr>
                                      <p:to>
                                        <p:strVal val="visible"/>
                                      </p:to>
                                    </p:set>
                                    <p:animEffect transition="in" filter="fade">
                                      <p:cBhvr>
                                        <p:cTn id="15" dur="2000"/>
                                        <p:tgtEl>
                                          <p:spTgt spid="235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4294967295"/>
          </p:nvPr>
        </p:nvSpPr>
        <p:spPr>
          <a:xfrm>
            <a:off x="2700338" y="404813"/>
            <a:ext cx="6443662" cy="6110287"/>
          </a:xfrm>
        </p:spPr>
        <p:txBody>
          <a:bodyPr/>
          <a:lstStyle/>
          <a:p>
            <a:pPr eaLnBrk="1" hangingPunct="1">
              <a:lnSpc>
                <a:spcPct val="80000"/>
              </a:lnSpc>
              <a:buFontTx/>
              <a:buNone/>
            </a:pPr>
            <a:r>
              <a:rPr lang="uk-UA" sz="2000" dirty="0" smtClean="0"/>
              <a:t>	</a:t>
            </a:r>
            <a:endParaRPr lang="uk-UA" sz="2000" dirty="0" smtClean="0"/>
          </a:p>
          <a:p>
            <a:pPr eaLnBrk="1" hangingPunct="1">
              <a:lnSpc>
                <a:spcPct val="80000"/>
              </a:lnSpc>
              <a:buFontTx/>
              <a:buNone/>
            </a:pPr>
            <a:r>
              <a:rPr lang="uk-UA" sz="2000" dirty="0" smtClean="0"/>
              <a:t>  </a:t>
            </a:r>
            <a:r>
              <a:rPr lang="uk-UA" sz="2000" dirty="0" smtClean="0"/>
              <a:t>Олександр Довженко народився 29 серпня (10 вересня за новим стилем (за іншими даними 12 вересня)) 1894 року у багатодітній селянській сім’ї на хуторі </a:t>
            </a:r>
            <a:r>
              <a:rPr lang="uk-UA" sz="2000" dirty="0" err="1" smtClean="0"/>
              <a:t>В’юнище</a:t>
            </a:r>
            <a:r>
              <a:rPr lang="uk-UA" sz="2000" dirty="0" smtClean="0"/>
              <a:t> </a:t>
            </a:r>
            <a:r>
              <a:rPr lang="uk-UA" sz="2000" dirty="0" err="1" smtClean="0"/>
              <a:t>Сосницького</a:t>
            </a:r>
            <a:r>
              <a:rPr lang="uk-UA" sz="2000" dirty="0" smtClean="0"/>
              <a:t> повіту Чернігівської </a:t>
            </a:r>
            <a:r>
              <a:rPr lang="uk-UA" sz="2000" dirty="0" smtClean="0"/>
              <a:t>губернії.</a:t>
            </a:r>
            <a:endParaRPr lang="uk-UA" sz="2000" dirty="0" smtClean="0"/>
          </a:p>
          <a:p>
            <a:pPr eaLnBrk="1" hangingPunct="1">
              <a:lnSpc>
                <a:spcPct val="80000"/>
              </a:lnSpc>
              <a:buFontTx/>
              <a:buNone/>
            </a:pPr>
            <a:r>
              <a:rPr lang="uk-UA" sz="2000" dirty="0" smtClean="0"/>
              <a:t>	  Батько й мати були неписьменні. Батько, Петро Семенович Довженко, належав до козацького стану.</a:t>
            </a:r>
          </a:p>
          <a:p>
            <a:pPr eaLnBrk="1" hangingPunct="1">
              <a:lnSpc>
                <a:spcPct val="80000"/>
              </a:lnSpc>
              <a:buFontTx/>
              <a:buNone/>
            </a:pPr>
            <a:r>
              <a:rPr lang="uk-UA" sz="2000" dirty="0" smtClean="0"/>
              <a:t>	  Сім’я жила не дуже заможно: землі було немало, проте була неродюча, натомість дітей було 14, тому батько «наймався в підводчики та смолярував». Діти у сім’ї швидко помирали, майже всі не досягнувши працездатного віку, тому у згадках про дитинство в уяві Олександра Довженка завжди поставали «плач і похорон». Він любив матір, про яку писав:</a:t>
            </a:r>
            <a:endParaRPr lang="uk-UA" sz="2000" i="1" dirty="0" smtClean="0"/>
          </a:p>
          <a:p>
            <a:pPr eaLnBrk="1" hangingPunct="1">
              <a:lnSpc>
                <a:spcPct val="80000"/>
              </a:lnSpc>
              <a:buFontTx/>
              <a:buNone/>
            </a:pPr>
            <a:r>
              <a:rPr lang="uk-UA" sz="2000" i="1" dirty="0" smtClean="0"/>
              <a:t>    «</a:t>
            </a:r>
            <a:r>
              <a:rPr lang="uk-UA" sz="2000" i="1" dirty="0" smtClean="0"/>
              <a:t>Народжена для пісень, вона проплакала усе життя, проводжаючи назавжди».</a:t>
            </a:r>
            <a:endParaRPr lang="uk-UA" sz="2000" dirty="0" smtClean="0"/>
          </a:p>
          <a:p>
            <a:pPr eaLnBrk="1" hangingPunct="1">
              <a:lnSpc>
                <a:spcPct val="80000"/>
              </a:lnSpc>
              <a:buFontTx/>
              <a:buNone/>
            </a:pPr>
            <a:r>
              <a:rPr lang="uk-UA" sz="1800" dirty="0" smtClean="0"/>
              <a:t>	</a:t>
            </a:r>
          </a:p>
        </p:txBody>
      </p:sp>
      <p:pic>
        <p:nvPicPr>
          <p:cNvPr id="3077" name="Picture 5" descr="dovzhenko_682288257_tonnel"/>
          <p:cNvPicPr>
            <a:picLocks noGrp="1" noChangeAspect="1" noChangeArrowheads="1"/>
          </p:cNvPicPr>
          <p:nvPr>
            <p:ph/>
          </p:nvPr>
        </p:nvPicPr>
        <p:blipFill>
          <a:blip r:embed="rId2" cstate="print"/>
          <a:srcRect/>
          <a:stretch>
            <a:fillRect/>
          </a:stretch>
        </p:blipFill>
        <p:spPr>
          <a:xfrm>
            <a:off x="179388" y="981075"/>
            <a:ext cx="2262187" cy="3311525"/>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077"/>
                                        </p:tgtEl>
                                        <p:attrNameLst>
                                          <p:attrName>style.visibility</p:attrName>
                                        </p:attrNameLst>
                                      </p:cBhvr>
                                      <p:to>
                                        <p:strVal val="visible"/>
                                      </p:to>
                                    </p:set>
                                    <p:anim calcmode="lin" valueType="num">
                                      <p:cBhvr>
                                        <p:cTn id="7" dur="500" fill="hold"/>
                                        <p:tgtEl>
                                          <p:spTgt spid="3077"/>
                                        </p:tgtEl>
                                        <p:attrNameLst>
                                          <p:attrName>ppt_w</p:attrName>
                                        </p:attrNameLst>
                                      </p:cBhvr>
                                      <p:tavLst>
                                        <p:tav tm="0">
                                          <p:val>
                                            <p:fltVal val="0"/>
                                          </p:val>
                                        </p:tav>
                                        <p:tav tm="100000">
                                          <p:val>
                                            <p:strVal val="#ppt_w"/>
                                          </p:val>
                                        </p:tav>
                                      </p:tavLst>
                                    </p:anim>
                                    <p:anim calcmode="lin" valueType="num">
                                      <p:cBhvr>
                                        <p:cTn id="8" dur="500" fill="hold"/>
                                        <p:tgtEl>
                                          <p:spTgt spid="307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50" presetClass="entr" presetSubtype="0" decel="100000" fill="hold" grpId="0" nodeType="after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 calcmode="lin" valueType="num">
                                      <p:cBhvr>
                                        <p:cTn id="12" dur="1000" fill="hold"/>
                                        <p:tgtEl>
                                          <p:spTgt spid="3075">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075">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075">
                                            <p:txEl>
                                              <p:pRg st="0" end="0"/>
                                            </p:txEl>
                                          </p:spTgt>
                                        </p:tgtEl>
                                      </p:cBhvr>
                                    </p:animEffect>
                                  </p:childTnLst>
                                </p:cTn>
                              </p:par>
                            </p:childTnLst>
                          </p:cTn>
                        </p:par>
                        <p:par>
                          <p:cTn id="15" fill="hold">
                            <p:stCondLst>
                              <p:cond delay="1500"/>
                            </p:stCondLst>
                            <p:childTnLst>
                              <p:par>
                                <p:cTn id="16" presetID="50" presetClass="entr" presetSubtype="0" decel="100000" fill="hold" grpId="0" nodeType="afterEffect">
                                  <p:stCondLst>
                                    <p:cond delay="0"/>
                                  </p:stCondLst>
                                  <p:childTnLst>
                                    <p:set>
                                      <p:cBhvr>
                                        <p:cTn id="17" dur="1" fill="hold">
                                          <p:stCondLst>
                                            <p:cond delay="0"/>
                                          </p:stCondLst>
                                        </p:cTn>
                                        <p:tgtEl>
                                          <p:spTgt spid="3075">
                                            <p:txEl>
                                              <p:pRg st="1" end="1"/>
                                            </p:txEl>
                                          </p:spTgt>
                                        </p:tgtEl>
                                        <p:attrNameLst>
                                          <p:attrName>style.visibility</p:attrName>
                                        </p:attrNameLst>
                                      </p:cBhvr>
                                      <p:to>
                                        <p:strVal val="visible"/>
                                      </p:to>
                                    </p:set>
                                    <p:anim calcmode="lin" valueType="num">
                                      <p:cBhvr>
                                        <p:cTn id="18" dur="1000" fill="hold"/>
                                        <p:tgtEl>
                                          <p:spTgt spid="3075">
                                            <p:txEl>
                                              <p:pRg st="1" end="1"/>
                                            </p:txEl>
                                          </p:spTgt>
                                        </p:tgtEl>
                                        <p:attrNameLst>
                                          <p:attrName>ppt_w</p:attrName>
                                        </p:attrNameLst>
                                      </p:cBhvr>
                                      <p:tavLst>
                                        <p:tav tm="0">
                                          <p:val>
                                            <p:strVal val="#ppt_w+.3"/>
                                          </p:val>
                                        </p:tav>
                                        <p:tav tm="100000">
                                          <p:val>
                                            <p:strVal val="#ppt_w"/>
                                          </p:val>
                                        </p:tav>
                                      </p:tavLst>
                                    </p:anim>
                                    <p:anim calcmode="lin" valueType="num">
                                      <p:cBhvr>
                                        <p:cTn id="19" dur="1000" fill="hold"/>
                                        <p:tgtEl>
                                          <p:spTgt spid="3075">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075">
                                            <p:txEl>
                                              <p:pRg st="1" end="1"/>
                                            </p:txEl>
                                          </p:spTgt>
                                        </p:tgtEl>
                                      </p:cBhvr>
                                    </p:animEffect>
                                  </p:childTnLst>
                                </p:cTn>
                              </p:par>
                            </p:childTnLst>
                          </p:cTn>
                        </p:par>
                        <p:par>
                          <p:cTn id="21" fill="hold">
                            <p:stCondLst>
                              <p:cond delay="2500"/>
                            </p:stCondLst>
                            <p:childTnLst>
                              <p:par>
                                <p:cTn id="22" presetID="50" presetClass="entr" presetSubtype="0" decel="100000" fill="hold" grpId="0" nodeType="afterEffect">
                                  <p:stCondLst>
                                    <p:cond delay="0"/>
                                  </p:stCondLst>
                                  <p:childTnLst>
                                    <p:set>
                                      <p:cBhvr>
                                        <p:cTn id="23" dur="1" fill="hold">
                                          <p:stCondLst>
                                            <p:cond delay="0"/>
                                          </p:stCondLst>
                                        </p:cTn>
                                        <p:tgtEl>
                                          <p:spTgt spid="3075">
                                            <p:txEl>
                                              <p:pRg st="2" end="2"/>
                                            </p:txEl>
                                          </p:spTgt>
                                        </p:tgtEl>
                                        <p:attrNameLst>
                                          <p:attrName>style.visibility</p:attrName>
                                        </p:attrNameLst>
                                      </p:cBhvr>
                                      <p:to>
                                        <p:strVal val="visible"/>
                                      </p:to>
                                    </p:set>
                                    <p:anim calcmode="lin" valueType="num">
                                      <p:cBhvr>
                                        <p:cTn id="24" dur="1000" fill="hold"/>
                                        <p:tgtEl>
                                          <p:spTgt spid="3075">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3075">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3075">
                                            <p:txEl>
                                              <p:pRg st="2" end="2"/>
                                            </p:txEl>
                                          </p:spTgt>
                                        </p:tgtEl>
                                      </p:cBhvr>
                                    </p:animEffect>
                                  </p:childTnLst>
                                </p:cTn>
                              </p:par>
                            </p:childTnLst>
                          </p:cTn>
                        </p:par>
                        <p:par>
                          <p:cTn id="27" fill="hold">
                            <p:stCondLst>
                              <p:cond delay="3500"/>
                            </p:stCondLst>
                            <p:childTnLst>
                              <p:par>
                                <p:cTn id="28" presetID="50" presetClass="entr" presetSubtype="0" decel="100000" fill="hold" grpId="0" nodeType="afterEffect">
                                  <p:stCondLst>
                                    <p:cond delay="0"/>
                                  </p:stCondLst>
                                  <p:childTnLst>
                                    <p:set>
                                      <p:cBhvr>
                                        <p:cTn id="29" dur="1" fill="hold">
                                          <p:stCondLst>
                                            <p:cond delay="0"/>
                                          </p:stCondLst>
                                        </p:cTn>
                                        <p:tgtEl>
                                          <p:spTgt spid="3075">
                                            <p:txEl>
                                              <p:pRg st="3" end="3"/>
                                            </p:txEl>
                                          </p:spTgt>
                                        </p:tgtEl>
                                        <p:attrNameLst>
                                          <p:attrName>style.visibility</p:attrName>
                                        </p:attrNameLst>
                                      </p:cBhvr>
                                      <p:to>
                                        <p:strVal val="visible"/>
                                      </p:to>
                                    </p:set>
                                    <p:anim calcmode="lin" valueType="num">
                                      <p:cBhvr>
                                        <p:cTn id="30" dur="1000" fill="hold"/>
                                        <p:tgtEl>
                                          <p:spTgt spid="3075">
                                            <p:txEl>
                                              <p:pRg st="3" end="3"/>
                                            </p:txEl>
                                          </p:spTgt>
                                        </p:tgtEl>
                                        <p:attrNameLst>
                                          <p:attrName>ppt_w</p:attrName>
                                        </p:attrNameLst>
                                      </p:cBhvr>
                                      <p:tavLst>
                                        <p:tav tm="0">
                                          <p:val>
                                            <p:strVal val="#ppt_w+.3"/>
                                          </p:val>
                                        </p:tav>
                                        <p:tav tm="100000">
                                          <p:val>
                                            <p:strVal val="#ppt_w"/>
                                          </p:val>
                                        </p:tav>
                                      </p:tavLst>
                                    </p:anim>
                                    <p:anim calcmode="lin" valueType="num">
                                      <p:cBhvr>
                                        <p:cTn id="31" dur="1000" fill="hold"/>
                                        <p:tgtEl>
                                          <p:spTgt spid="3075">
                                            <p:txEl>
                                              <p:pRg st="3" end="3"/>
                                            </p:txEl>
                                          </p:spTgt>
                                        </p:tgtEl>
                                        <p:attrNameLst>
                                          <p:attrName>ppt_h</p:attrName>
                                        </p:attrNameLst>
                                      </p:cBhvr>
                                      <p:tavLst>
                                        <p:tav tm="0">
                                          <p:val>
                                            <p:strVal val="#ppt_h"/>
                                          </p:val>
                                        </p:tav>
                                        <p:tav tm="100000">
                                          <p:val>
                                            <p:strVal val="#ppt_h"/>
                                          </p:val>
                                        </p:tav>
                                      </p:tavLst>
                                    </p:anim>
                                    <p:animEffect transition="in" filter="fade">
                                      <p:cBhvr>
                                        <p:cTn id="32" dur="1000"/>
                                        <p:tgtEl>
                                          <p:spTgt spid="3075">
                                            <p:txEl>
                                              <p:pRg st="3" end="3"/>
                                            </p:txEl>
                                          </p:spTgt>
                                        </p:tgtEl>
                                      </p:cBhvr>
                                    </p:animEffect>
                                  </p:childTnLst>
                                </p:cTn>
                              </p:par>
                            </p:childTnLst>
                          </p:cTn>
                        </p:par>
                        <p:par>
                          <p:cTn id="33" fill="hold">
                            <p:stCondLst>
                              <p:cond delay="4500"/>
                            </p:stCondLst>
                            <p:childTnLst>
                              <p:par>
                                <p:cTn id="34" presetID="50" presetClass="entr" presetSubtype="0" decel="100000" fill="hold" grpId="0" nodeType="afterEffect">
                                  <p:stCondLst>
                                    <p:cond delay="0"/>
                                  </p:stCondLst>
                                  <p:childTnLst>
                                    <p:set>
                                      <p:cBhvr>
                                        <p:cTn id="35" dur="1" fill="hold">
                                          <p:stCondLst>
                                            <p:cond delay="0"/>
                                          </p:stCondLst>
                                        </p:cTn>
                                        <p:tgtEl>
                                          <p:spTgt spid="3075">
                                            <p:txEl>
                                              <p:pRg st="4" end="4"/>
                                            </p:txEl>
                                          </p:spTgt>
                                        </p:tgtEl>
                                        <p:attrNameLst>
                                          <p:attrName>style.visibility</p:attrName>
                                        </p:attrNameLst>
                                      </p:cBhvr>
                                      <p:to>
                                        <p:strVal val="visible"/>
                                      </p:to>
                                    </p:set>
                                    <p:anim calcmode="lin" valueType="num">
                                      <p:cBhvr>
                                        <p:cTn id="36" dur="1000" fill="hold"/>
                                        <p:tgtEl>
                                          <p:spTgt spid="3075">
                                            <p:txEl>
                                              <p:pRg st="4" end="4"/>
                                            </p:txEl>
                                          </p:spTgt>
                                        </p:tgtEl>
                                        <p:attrNameLst>
                                          <p:attrName>ppt_w</p:attrName>
                                        </p:attrNameLst>
                                      </p:cBhvr>
                                      <p:tavLst>
                                        <p:tav tm="0">
                                          <p:val>
                                            <p:strVal val="#ppt_w+.3"/>
                                          </p:val>
                                        </p:tav>
                                        <p:tav tm="100000">
                                          <p:val>
                                            <p:strVal val="#ppt_w"/>
                                          </p:val>
                                        </p:tav>
                                      </p:tavLst>
                                    </p:anim>
                                    <p:anim calcmode="lin" valueType="num">
                                      <p:cBhvr>
                                        <p:cTn id="37" dur="1000" fill="hold"/>
                                        <p:tgtEl>
                                          <p:spTgt spid="3075">
                                            <p:txEl>
                                              <p:pRg st="4" end="4"/>
                                            </p:txEl>
                                          </p:spTgt>
                                        </p:tgtEl>
                                        <p:attrNameLst>
                                          <p:attrName>ppt_h</p:attrName>
                                        </p:attrNameLst>
                                      </p:cBhvr>
                                      <p:tavLst>
                                        <p:tav tm="0">
                                          <p:val>
                                            <p:strVal val="#ppt_h"/>
                                          </p:val>
                                        </p:tav>
                                        <p:tav tm="100000">
                                          <p:val>
                                            <p:strVal val="#ppt_h"/>
                                          </p:val>
                                        </p:tav>
                                      </p:tavLst>
                                    </p:anim>
                                    <p:animEffect transition="in" filter="fade">
                                      <p:cBhvr>
                                        <p:cTn id="38" dur="1000"/>
                                        <p:tgtEl>
                                          <p:spTgt spid="3075">
                                            <p:txEl>
                                              <p:pRg st="4" end="4"/>
                                            </p:txEl>
                                          </p:spTgt>
                                        </p:tgtEl>
                                      </p:cBhvr>
                                    </p:animEffect>
                                  </p:childTnLst>
                                </p:cTn>
                              </p:par>
                            </p:childTnLst>
                          </p:cTn>
                        </p:par>
                        <p:par>
                          <p:cTn id="39" fill="hold">
                            <p:stCondLst>
                              <p:cond delay="5500"/>
                            </p:stCondLst>
                            <p:childTnLst>
                              <p:par>
                                <p:cTn id="40" presetID="50" presetClass="entr" presetSubtype="0" decel="100000" fill="hold" grpId="0" nodeType="afterEffect">
                                  <p:stCondLst>
                                    <p:cond delay="0"/>
                                  </p:stCondLst>
                                  <p:childTnLst>
                                    <p:set>
                                      <p:cBhvr>
                                        <p:cTn id="41" dur="1" fill="hold">
                                          <p:stCondLst>
                                            <p:cond delay="0"/>
                                          </p:stCondLst>
                                        </p:cTn>
                                        <p:tgtEl>
                                          <p:spTgt spid="3075">
                                            <p:txEl>
                                              <p:pRg st="5" end="5"/>
                                            </p:txEl>
                                          </p:spTgt>
                                        </p:tgtEl>
                                        <p:attrNameLst>
                                          <p:attrName>style.visibility</p:attrName>
                                        </p:attrNameLst>
                                      </p:cBhvr>
                                      <p:to>
                                        <p:strVal val="visible"/>
                                      </p:to>
                                    </p:set>
                                    <p:anim calcmode="lin" valueType="num">
                                      <p:cBhvr>
                                        <p:cTn id="42" dur="1000" fill="hold"/>
                                        <p:tgtEl>
                                          <p:spTgt spid="3075">
                                            <p:txEl>
                                              <p:pRg st="5" end="5"/>
                                            </p:txEl>
                                          </p:spTgt>
                                        </p:tgtEl>
                                        <p:attrNameLst>
                                          <p:attrName>ppt_w</p:attrName>
                                        </p:attrNameLst>
                                      </p:cBhvr>
                                      <p:tavLst>
                                        <p:tav tm="0">
                                          <p:val>
                                            <p:strVal val="#ppt_w+.3"/>
                                          </p:val>
                                        </p:tav>
                                        <p:tav tm="100000">
                                          <p:val>
                                            <p:strVal val="#ppt_w"/>
                                          </p:val>
                                        </p:tav>
                                      </p:tavLst>
                                    </p:anim>
                                    <p:anim calcmode="lin" valueType="num">
                                      <p:cBhvr>
                                        <p:cTn id="43" dur="1000" fill="hold"/>
                                        <p:tgtEl>
                                          <p:spTgt spid="307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4294967295"/>
          </p:nvPr>
        </p:nvSpPr>
        <p:spPr>
          <a:xfrm>
            <a:off x="2627313" y="1196752"/>
            <a:ext cx="6408737" cy="4032448"/>
          </a:xfrm>
          <a:effectLst>
            <a:innerShdw blurRad="63500" dist="50800" dir="5400000">
              <a:prstClr val="black">
                <a:alpha val="50000"/>
              </a:prstClr>
            </a:innerShdw>
          </a:effectLst>
        </p:spPr>
        <p:txBody>
          <a:bodyPr/>
          <a:lstStyle/>
          <a:p>
            <a:pPr algn="just" eaLnBrk="1" hangingPunct="1">
              <a:lnSpc>
                <a:spcPct val="80000"/>
              </a:lnSpc>
              <a:buFontTx/>
              <a:buNone/>
            </a:pPr>
            <a:r>
              <a:rPr lang="uk-UA" sz="1600" dirty="0" smtClean="0"/>
              <a:t>	   Вчився Довженко у </a:t>
            </a:r>
            <a:r>
              <a:rPr lang="uk-UA" sz="1600" dirty="0" err="1" smtClean="0"/>
              <a:t>Сосницькій</a:t>
            </a:r>
            <a:r>
              <a:rPr lang="uk-UA" sz="1600" dirty="0" smtClean="0"/>
              <a:t> початковій, а потім у вищій початковій школі. Навчання хлопчикові давалося легко — він був відмінником, хоча потім вважав, що це «вчителі самі щось зовсім не розуміють і тому їм здається, що я відмінник…». Загалом, Довженко зростав мрійливим, схильним до споглядальності: життя (тоді йому здавалось) йшло у двох вимірах — реальному і уявному. Пристрасті до чогось одного він не мав, натомість хотів вирізнятися, йому здавалося, що він може все, але «загалом мрії у виборі майбутньої професії літали у сфері архітектури, живопису, мореплавства далекого плавання, розведення риб і учителювання» У 1911 році Олександр Довженко вступив до Глухівського учительського </a:t>
            </a:r>
            <a:r>
              <a:rPr lang="uk-UA" sz="1600" dirty="0" smtClean="0"/>
              <a:t>інституту.</a:t>
            </a:r>
          </a:p>
          <a:p>
            <a:pPr algn="just" eaLnBrk="1" hangingPunct="1">
              <a:lnSpc>
                <a:spcPct val="80000"/>
              </a:lnSpc>
              <a:buFontTx/>
              <a:buNone/>
            </a:pPr>
            <a:r>
              <a:rPr lang="uk-UA" sz="1600" dirty="0" smtClean="0"/>
              <a:t> </a:t>
            </a:r>
            <a:r>
              <a:rPr lang="uk-UA" sz="1600" dirty="0" smtClean="0"/>
              <a:t>  </a:t>
            </a:r>
            <a:r>
              <a:rPr lang="uk-UA" sz="1600" dirty="0" smtClean="0"/>
              <a:t>  </a:t>
            </a:r>
            <a:r>
              <a:rPr lang="uk-UA" sz="1600" dirty="0" smtClean="0"/>
              <a:t>У 1914 році Довженко закінчив інститут та по закінченні був направлений учителювати до Житомирської вищої початкової школи, де, за браком вчителів, він викладає природознавство, гімнастику, географію, фізику, історію, малювання. </a:t>
            </a:r>
          </a:p>
        </p:txBody>
      </p:sp>
      <p:pic>
        <p:nvPicPr>
          <p:cNvPr id="4101" name="Рисунок 1" descr="http://upload.wikimedia.org/wikipedia/uk/1/14/Dovzhenko_Student_1911.jpg">
            <a:hlinkClick r:id="rId2"/>
          </p:cNvPr>
          <p:cNvPicPr>
            <a:picLocks noGrp="1" noChangeAspect="1" noChangeArrowheads="1"/>
          </p:cNvPicPr>
          <p:nvPr>
            <p:ph/>
          </p:nvPr>
        </p:nvPicPr>
        <p:blipFill>
          <a:blip r:embed="rId3" cstate="print"/>
          <a:srcRect/>
          <a:stretch>
            <a:fillRect/>
          </a:stretch>
        </p:blipFill>
        <p:spPr>
          <a:xfrm rot="242378">
            <a:off x="212064" y="276151"/>
            <a:ext cx="2592387" cy="3059953"/>
          </a:xfrm>
        </p:spPr>
      </p:pic>
      <p:pic>
        <p:nvPicPr>
          <p:cNvPr id="4" name="Picture 5" descr="84"/>
          <p:cNvPicPr>
            <a:picLocks noChangeAspect="1" noChangeArrowheads="1"/>
          </p:cNvPicPr>
          <p:nvPr/>
        </p:nvPicPr>
        <p:blipFill>
          <a:blip r:embed="rId4" cstate="print"/>
          <a:srcRect/>
          <a:stretch>
            <a:fillRect/>
          </a:stretch>
        </p:blipFill>
        <p:spPr bwMode="auto">
          <a:xfrm rot="21079687">
            <a:off x="404019" y="3370275"/>
            <a:ext cx="2325688" cy="3154362"/>
          </a:xfrm>
          <a:prstGeom prst="rect">
            <a:avLst/>
          </a:prstGeom>
          <a:noFill/>
          <a:ln w="9525">
            <a:noFill/>
            <a:miter lim="800000"/>
            <a:headEnd/>
            <a:tailEnd/>
          </a:ln>
        </p:spPr>
      </p:pic>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800" decel="100000"/>
                                        <p:tgtEl>
                                          <p:spTgt spid="4101"/>
                                        </p:tgtEl>
                                      </p:cBhvr>
                                    </p:animEffect>
                                    <p:anim calcmode="lin" valueType="num">
                                      <p:cBhvr>
                                        <p:cTn id="8" dur="800" decel="100000" fill="hold"/>
                                        <p:tgtEl>
                                          <p:spTgt spid="4101"/>
                                        </p:tgtEl>
                                        <p:attrNameLst>
                                          <p:attrName>style.rotation</p:attrName>
                                        </p:attrNameLst>
                                      </p:cBhvr>
                                      <p:tavLst>
                                        <p:tav tm="0">
                                          <p:val>
                                            <p:fltVal val="-90"/>
                                          </p:val>
                                        </p:tav>
                                        <p:tav tm="100000">
                                          <p:val>
                                            <p:fltVal val="0"/>
                                          </p:val>
                                        </p:tav>
                                      </p:tavLst>
                                    </p:anim>
                                    <p:anim calcmode="lin" valueType="num">
                                      <p:cBhvr>
                                        <p:cTn id="9" dur="800" decel="100000" fill="hold"/>
                                        <p:tgtEl>
                                          <p:spTgt spid="4101"/>
                                        </p:tgtEl>
                                        <p:attrNameLst>
                                          <p:attrName>ppt_x</p:attrName>
                                        </p:attrNameLst>
                                      </p:cBhvr>
                                      <p:tavLst>
                                        <p:tav tm="0">
                                          <p:val>
                                            <p:strVal val="#ppt_x+0.4"/>
                                          </p:val>
                                        </p:tav>
                                        <p:tav tm="100000">
                                          <p:val>
                                            <p:strVal val="#ppt_x-0.05"/>
                                          </p:val>
                                        </p:tav>
                                      </p:tavLst>
                                    </p:anim>
                                    <p:anim calcmode="lin" valueType="num">
                                      <p:cBhvr>
                                        <p:cTn id="10" dur="800" decel="100000" fill="hold"/>
                                        <p:tgtEl>
                                          <p:spTgt spid="4101"/>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101"/>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101"/>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18" presetClass="entr" presetSubtype="12"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strips(downLeft)">
                                      <p:cBhvr>
                                        <p:cTn id="16" dur="500"/>
                                        <p:tgtEl>
                                          <p:spTgt spid="4099">
                                            <p:txEl>
                                              <p:pRg st="0" end="0"/>
                                            </p:txEl>
                                          </p:spTgt>
                                        </p:tgtEl>
                                      </p:cBhvr>
                                    </p:animEffect>
                                  </p:childTnLst>
                                </p:cTn>
                              </p:par>
                            </p:childTnLst>
                          </p:cTn>
                        </p:par>
                        <p:par>
                          <p:cTn id="17" fill="hold">
                            <p:stCondLst>
                              <p:cond delay="1500"/>
                            </p:stCondLst>
                            <p:childTnLst>
                              <p:par>
                                <p:cTn id="18" presetID="18" presetClass="entr" presetSubtype="12" fill="hold" grpId="0" nodeType="afterEffect">
                                  <p:stCondLst>
                                    <p:cond delay="0"/>
                                  </p:stCondLst>
                                  <p:childTnLst>
                                    <p:set>
                                      <p:cBhvr>
                                        <p:cTn id="19" dur="1" fill="hold">
                                          <p:stCondLst>
                                            <p:cond delay="0"/>
                                          </p:stCondLst>
                                        </p:cTn>
                                        <p:tgtEl>
                                          <p:spTgt spid="4099">
                                            <p:txEl>
                                              <p:pRg st="1" end="1"/>
                                            </p:txEl>
                                          </p:spTgt>
                                        </p:tgtEl>
                                        <p:attrNameLst>
                                          <p:attrName>style.visibility</p:attrName>
                                        </p:attrNameLst>
                                      </p:cBhvr>
                                      <p:to>
                                        <p:strVal val="visible"/>
                                      </p:to>
                                    </p:set>
                                    <p:animEffect transition="in" filter="strips(downLeft)">
                                      <p:cBhvr>
                                        <p:cTn id="20" dur="500"/>
                                        <p:tgtEl>
                                          <p:spTgt spid="4099">
                                            <p:txEl>
                                              <p:pRg st="1" end="1"/>
                                            </p:txEl>
                                          </p:spTgt>
                                        </p:tgtEl>
                                      </p:cBhvr>
                                    </p:animEffect>
                                  </p:childTnLst>
                                </p:cTn>
                              </p:par>
                            </p:childTnLst>
                          </p:cTn>
                        </p:par>
                        <p:par>
                          <p:cTn id="21" fill="hold">
                            <p:stCondLst>
                              <p:cond delay="2000"/>
                            </p:stCondLst>
                            <p:childTnLst>
                              <p:par>
                                <p:cTn id="22" presetID="31" presetClass="entr" presetSubtype="0" fill="hold" nodeType="afterEffect">
                                  <p:stCondLst>
                                    <p:cond delay="0"/>
                                  </p:stCondLst>
                                  <p:iterate type="lt">
                                    <p:tmPct val="5000"/>
                                  </p:iterate>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fltVal val="0"/>
                                          </p:val>
                                        </p:tav>
                                        <p:tav tm="100000">
                                          <p:val>
                                            <p:strVal val="#ppt_w"/>
                                          </p:val>
                                        </p:tav>
                                      </p:tavLst>
                                    </p:anim>
                                    <p:anim calcmode="lin" valueType="num">
                                      <p:cBhvr>
                                        <p:cTn id="25" dur="1000" fill="hold"/>
                                        <p:tgtEl>
                                          <p:spTgt spid="4"/>
                                        </p:tgtEl>
                                        <p:attrNameLst>
                                          <p:attrName>ppt_h</p:attrName>
                                        </p:attrNameLst>
                                      </p:cBhvr>
                                      <p:tavLst>
                                        <p:tav tm="0">
                                          <p:val>
                                            <p:fltVal val="0"/>
                                          </p:val>
                                        </p:tav>
                                        <p:tav tm="100000">
                                          <p:val>
                                            <p:strVal val="#ppt_h"/>
                                          </p:val>
                                        </p:tav>
                                      </p:tavLst>
                                    </p:anim>
                                    <p:anim calcmode="lin" valueType="num">
                                      <p:cBhvr>
                                        <p:cTn id="26" dur="1000" fill="hold"/>
                                        <p:tgtEl>
                                          <p:spTgt spid="4"/>
                                        </p:tgtEl>
                                        <p:attrNameLst>
                                          <p:attrName>style.rotation</p:attrName>
                                        </p:attrNameLst>
                                      </p:cBhvr>
                                      <p:tavLst>
                                        <p:tav tm="0">
                                          <p:val>
                                            <p:fltVal val="90"/>
                                          </p:val>
                                        </p:tav>
                                        <p:tav tm="100000">
                                          <p:val>
                                            <p:fltVal val="0"/>
                                          </p:val>
                                        </p:tav>
                                      </p:tavLst>
                                    </p:anim>
                                    <p:animEffect transition="in" filter="fade">
                                      <p:cBhvr>
                                        <p:cTn id="2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2843213" y="188913"/>
            <a:ext cx="6121400" cy="5937250"/>
          </a:xfrm>
        </p:spPr>
        <p:txBody>
          <a:bodyPr/>
          <a:lstStyle/>
          <a:p>
            <a:pPr eaLnBrk="1" hangingPunct="1">
              <a:lnSpc>
                <a:spcPct val="80000"/>
              </a:lnSpc>
              <a:buFontTx/>
              <a:buNone/>
            </a:pPr>
            <a:r>
              <a:rPr lang="ru-RU" sz="2000" dirty="0" smtClean="0"/>
              <a:t>	   У 1917 </a:t>
            </a:r>
            <a:r>
              <a:rPr lang="ru-RU" sz="2000" dirty="0" err="1" smtClean="0"/>
              <a:t>році</a:t>
            </a:r>
            <a:r>
              <a:rPr lang="ru-RU" sz="2000" dirty="0" smtClean="0"/>
              <a:t> </a:t>
            </a:r>
            <a:r>
              <a:rPr lang="ru-RU" sz="2000" dirty="0" err="1" smtClean="0"/>
              <a:t>він</a:t>
            </a:r>
            <a:r>
              <a:rPr lang="ru-RU" sz="2000" dirty="0" smtClean="0"/>
              <a:t> </a:t>
            </a:r>
            <a:r>
              <a:rPr lang="ru-RU" sz="2000" dirty="0" err="1" smtClean="0"/>
              <a:t>переїздить</a:t>
            </a:r>
            <a:r>
              <a:rPr lang="ru-RU" sz="2000" dirty="0" smtClean="0"/>
              <a:t> на роботу до </a:t>
            </a:r>
            <a:r>
              <a:rPr lang="ru-RU" sz="2000" dirty="0" err="1" smtClean="0"/>
              <a:t>Києва</a:t>
            </a:r>
            <a:r>
              <a:rPr lang="ru-RU" sz="2000" dirty="0" smtClean="0"/>
              <a:t>, де </a:t>
            </a:r>
            <a:r>
              <a:rPr lang="ru-RU" sz="2000" dirty="0" err="1" smtClean="0"/>
              <a:t>теж</a:t>
            </a:r>
            <a:r>
              <a:rPr lang="ru-RU" sz="2000" dirty="0" smtClean="0"/>
              <a:t> </a:t>
            </a:r>
            <a:r>
              <a:rPr lang="ru-RU" sz="2000" dirty="0" err="1" smtClean="0"/>
              <a:t>вчителює</a:t>
            </a:r>
            <a:r>
              <a:rPr lang="ru-RU" sz="2000" dirty="0" smtClean="0"/>
              <a:t> та </a:t>
            </a:r>
            <a:r>
              <a:rPr lang="ru-RU" sz="2000" dirty="0" err="1" smtClean="0"/>
              <a:t>вчиться</a:t>
            </a:r>
            <a:r>
              <a:rPr lang="ru-RU" sz="2000" dirty="0" smtClean="0"/>
              <a:t> у </a:t>
            </a:r>
            <a:r>
              <a:rPr lang="ru-RU" sz="2000" dirty="0" err="1" smtClean="0"/>
              <a:t>Київському</a:t>
            </a:r>
            <a:r>
              <a:rPr lang="ru-RU" sz="2000" dirty="0" smtClean="0"/>
              <a:t> </a:t>
            </a:r>
            <a:r>
              <a:rPr lang="ru-RU" sz="2000" dirty="0" err="1" smtClean="0"/>
              <a:t>комерційному</a:t>
            </a:r>
            <a:r>
              <a:rPr lang="ru-RU" sz="2000" dirty="0" smtClean="0"/>
              <a:t> </a:t>
            </a:r>
            <a:r>
              <a:rPr lang="ru-RU" sz="2000" dirty="0" err="1" smtClean="0"/>
              <a:t>інституті</a:t>
            </a:r>
            <a:r>
              <a:rPr lang="ru-RU" sz="2000" dirty="0" smtClean="0"/>
              <a:t> </a:t>
            </a:r>
            <a:r>
              <a:rPr lang="ru-RU" sz="2000" dirty="0" smtClean="0"/>
              <a:t>на </a:t>
            </a:r>
            <a:r>
              <a:rPr lang="ru-RU" sz="2000" dirty="0" err="1" smtClean="0"/>
              <a:t>економічному</a:t>
            </a:r>
            <a:r>
              <a:rPr lang="ru-RU" sz="2000" dirty="0" smtClean="0"/>
              <a:t> </a:t>
            </a:r>
            <a:r>
              <a:rPr lang="ru-RU" sz="2000" dirty="0" err="1" smtClean="0"/>
              <a:t>факультеті</a:t>
            </a:r>
            <a:r>
              <a:rPr lang="ru-RU" sz="2000" dirty="0" smtClean="0"/>
              <a:t>. Довженко вступив </a:t>
            </a:r>
            <a:r>
              <a:rPr lang="ru-RU" sz="2000" dirty="0" err="1" smtClean="0"/>
              <a:t>туди</a:t>
            </a:r>
            <a:r>
              <a:rPr lang="ru-RU" sz="2000" dirty="0" smtClean="0"/>
              <a:t> </a:t>
            </a:r>
            <a:r>
              <a:rPr lang="ru-RU" sz="2000" dirty="0" err="1" smtClean="0"/>
              <a:t>лише</a:t>
            </a:r>
            <a:r>
              <a:rPr lang="ru-RU" sz="2000" dirty="0" smtClean="0"/>
              <a:t> тому, </a:t>
            </a:r>
            <a:r>
              <a:rPr lang="ru-RU" sz="2000" dirty="0" err="1" smtClean="0"/>
              <a:t>що</a:t>
            </a:r>
            <a:r>
              <a:rPr lang="ru-RU" sz="2000" dirty="0" smtClean="0"/>
              <a:t> </a:t>
            </a:r>
            <a:r>
              <a:rPr lang="ru-RU" sz="2000" dirty="0" err="1" smtClean="0"/>
              <a:t>його</a:t>
            </a:r>
            <a:r>
              <a:rPr lang="ru-RU" sz="2000" dirty="0" smtClean="0"/>
              <a:t> </a:t>
            </a:r>
            <a:r>
              <a:rPr lang="ru-RU" sz="2000" dirty="0" err="1" smtClean="0"/>
              <a:t>атестат</a:t>
            </a:r>
            <a:r>
              <a:rPr lang="ru-RU" sz="2000" dirty="0" smtClean="0"/>
              <a:t> не давав </a:t>
            </a:r>
            <a:r>
              <a:rPr lang="ru-RU" sz="2000" dirty="0" err="1" smtClean="0"/>
              <a:t>можливості</a:t>
            </a:r>
            <a:r>
              <a:rPr lang="ru-RU" sz="2000" dirty="0" smtClean="0"/>
              <a:t> </a:t>
            </a:r>
            <a:r>
              <a:rPr lang="ru-RU" sz="2000" dirty="0" err="1" smtClean="0"/>
              <a:t>вступати</a:t>
            </a:r>
            <a:r>
              <a:rPr lang="ru-RU" sz="2000" dirty="0" smtClean="0"/>
              <a:t> до </a:t>
            </a:r>
            <a:r>
              <a:rPr lang="ru-RU" sz="2000" dirty="0" err="1" smtClean="0"/>
              <a:t>інших</a:t>
            </a:r>
            <a:r>
              <a:rPr lang="ru-RU" sz="2000" dirty="0" smtClean="0"/>
              <a:t> </a:t>
            </a:r>
            <a:r>
              <a:rPr lang="ru-RU" sz="2000" dirty="0" err="1" smtClean="0"/>
              <a:t>вищих</a:t>
            </a:r>
            <a:r>
              <a:rPr lang="ru-RU" sz="2000" dirty="0" smtClean="0"/>
              <a:t> </a:t>
            </a:r>
            <a:r>
              <a:rPr lang="ru-RU" sz="2000" dirty="0" err="1" smtClean="0"/>
              <a:t>учбових</a:t>
            </a:r>
            <a:r>
              <a:rPr lang="ru-RU" sz="2000" dirty="0" smtClean="0"/>
              <a:t> </a:t>
            </a:r>
            <a:r>
              <a:rPr lang="ru-RU" sz="2000" dirty="0" err="1" smtClean="0"/>
              <a:t>закладів</a:t>
            </a:r>
            <a:r>
              <a:rPr lang="ru-RU" sz="2000" dirty="0" smtClean="0"/>
              <a:t>, </a:t>
            </a:r>
            <a:r>
              <a:rPr lang="ru-RU" sz="2000" dirty="0" err="1" smtClean="0"/>
              <a:t>і</a:t>
            </a:r>
            <a:r>
              <a:rPr lang="ru-RU" sz="2000" dirty="0" smtClean="0"/>
              <a:t> </a:t>
            </a:r>
            <a:r>
              <a:rPr lang="ru-RU" sz="2000" dirty="0" err="1" smtClean="0"/>
              <a:t>це</a:t>
            </a:r>
            <a:r>
              <a:rPr lang="ru-RU" sz="2000" dirty="0" smtClean="0"/>
              <a:t> </a:t>
            </a:r>
            <a:r>
              <a:rPr lang="ru-RU" sz="2000" dirty="0" err="1" smtClean="0"/>
              <a:t>був</a:t>
            </a:r>
            <a:r>
              <a:rPr lang="ru-RU" sz="2000" dirty="0" smtClean="0"/>
              <a:t> </a:t>
            </a:r>
            <a:r>
              <a:rPr lang="ru-RU" sz="2000" dirty="0" err="1" smtClean="0"/>
              <a:t>засіб</a:t>
            </a:r>
            <a:r>
              <a:rPr lang="ru-RU" sz="2000" dirty="0" smtClean="0"/>
              <a:t> </a:t>
            </a:r>
            <a:r>
              <a:rPr lang="ru-RU" sz="2000" dirty="0" err="1" smtClean="0"/>
              <a:t>здобути</a:t>
            </a:r>
            <a:r>
              <a:rPr lang="ru-RU" sz="2000" dirty="0" smtClean="0"/>
              <a:t> </a:t>
            </a:r>
            <a:r>
              <a:rPr lang="ru-RU" sz="2000" dirty="0" err="1" smtClean="0"/>
              <a:t>хоча</a:t>
            </a:r>
            <a:r>
              <a:rPr lang="ru-RU" sz="2000" dirty="0" smtClean="0"/>
              <a:t> б </a:t>
            </a:r>
            <a:r>
              <a:rPr lang="ru-RU" sz="2000" dirty="0" err="1" smtClean="0"/>
              <a:t>якусь</a:t>
            </a:r>
            <a:r>
              <a:rPr lang="ru-RU" sz="2000" dirty="0" smtClean="0"/>
              <a:t> </a:t>
            </a:r>
            <a:r>
              <a:rPr lang="ru-RU" sz="2000" dirty="0" err="1" smtClean="0"/>
              <a:t>вищу</a:t>
            </a:r>
            <a:r>
              <a:rPr lang="ru-RU" sz="2000" dirty="0" smtClean="0"/>
              <a:t> </a:t>
            </a:r>
            <a:r>
              <a:rPr lang="ru-RU" sz="2000" dirty="0" err="1" smtClean="0"/>
              <a:t>освіту</a:t>
            </a:r>
            <a:r>
              <a:rPr lang="ru-RU" sz="2000" dirty="0" smtClean="0"/>
              <a:t>. </a:t>
            </a:r>
            <a:r>
              <a:rPr lang="ru-RU" sz="2000" dirty="0" err="1" smtClean="0"/>
              <a:t>Вчився</a:t>
            </a:r>
            <a:r>
              <a:rPr lang="ru-RU" sz="2000" dirty="0" smtClean="0"/>
              <a:t> погано, </a:t>
            </a:r>
            <a:r>
              <a:rPr lang="ru-RU" sz="2000" dirty="0" err="1" smtClean="0"/>
              <a:t>бракувало</a:t>
            </a:r>
            <a:r>
              <a:rPr lang="ru-RU" sz="2000" dirty="0" smtClean="0"/>
              <a:t> часу та </a:t>
            </a:r>
            <a:r>
              <a:rPr lang="ru-RU" sz="2000" dirty="0" err="1" smtClean="0"/>
              <a:t>старанності</a:t>
            </a:r>
            <a:r>
              <a:rPr lang="ru-RU" sz="2000" dirty="0" smtClean="0"/>
              <a:t>. У тому ж </a:t>
            </a:r>
            <a:r>
              <a:rPr lang="ru-RU" sz="2000" dirty="0" err="1" smtClean="0"/>
              <a:t>році</a:t>
            </a:r>
            <a:r>
              <a:rPr lang="ru-RU" sz="2000" dirty="0" smtClean="0"/>
              <a:t>, коли за </a:t>
            </a:r>
            <a:r>
              <a:rPr lang="ru-RU" sz="2000" dirty="0" err="1" smtClean="0"/>
              <a:t>гетьмана</a:t>
            </a:r>
            <a:r>
              <a:rPr lang="ru-RU" sz="2000" dirty="0" smtClean="0"/>
              <a:t> Павла </a:t>
            </a:r>
            <a:r>
              <a:rPr lang="ru-RU" sz="2000" dirty="0" err="1" smtClean="0"/>
              <a:t>Скоропадського</a:t>
            </a:r>
            <a:r>
              <a:rPr lang="ru-RU" sz="2000" dirty="0" smtClean="0"/>
              <a:t> у </a:t>
            </a:r>
            <a:r>
              <a:rPr lang="ru-RU" sz="2000" dirty="0" err="1" smtClean="0"/>
              <a:t>Києві</a:t>
            </a:r>
            <a:r>
              <a:rPr lang="ru-RU" sz="2000" dirty="0" smtClean="0"/>
              <a:t> </a:t>
            </a:r>
            <a:r>
              <a:rPr lang="ru-RU" sz="2000" dirty="0" err="1" smtClean="0"/>
              <a:t>відкривається</a:t>
            </a:r>
            <a:r>
              <a:rPr lang="ru-RU" sz="2000" dirty="0" smtClean="0"/>
              <a:t> </a:t>
            </a:r>
            <a:r>
              <a:rPr lang="ru-RU" sz="2000" dirty="0" err="1" smtClean="0"/>
              <a:t>Українська</a:t>
            </a:r>
            <a:r>
              <a:rPr lang="ru-RU" sz="2000" dirty="0" smtClean="0"/>
              <a:t> </a:t>
            </a:r>
            <a:r>
              <a:rPr lang="ru-RU" sz="2000" dirty="0" err="1" smtClean="0"/>
              <a:t>академія</a:t>
            </a:r>
            <a:r>
              <a:rPr lang="ru-RU" sz="2000" dirty="0" smtClean="0"/>
              <a:t> </a:t>
            </a:r>
            <a:r>
              <a:rPr lang="ru-RU" sz="2000" dirty="0" err="1" smtClean="0"/>
              <a:t>мистецтв</a:t>
            </a:r>
            <a:r>
              <a:rPr lang="ru-RU" sz="2000" dirty="0" smtClean="0"/>
              <a:t>, </a:t>
            </a:r>
            <a:r>
              <a:rPr lang="ru-RU" sz="2000" dirty="0" err="1" smtClean="0"/>
              <a:t>стає</a:t>
            </a:r>
            <a:r>
              <a:rPr lang="ru-RU" sz="2000" dirty="0" smtClean="0"/>
              <a:t> </a:t>
            </a:r>
            <a:r>
              <a:rPr lang="ru-RU" sz="2000" dirty="0" err="1" smtClean="0"/>
              <a:t>її</a:t>
            </a:r>
            <a:r>
              <a:rPr lang="ru-RU" sz="2000" dirty="0" smtClean="0"/>
              <a:t> </a:t>
            </a:r>
            <a:r>
              <a:rPr lang="ru-RU" sz="2000" dirty="0" err="1" smtClean="0"/>
              <a:t>слухачем</a:t>
            </a:r>
            <a:r>
              <a:rPr lang="ru-RU" sz="2000" dirty="0" smtClean="0"/>
              <a:t>. У 1918 </a:t>
            </a:r>
            <a:r>
              <a:rPr lang="ru-RU" sz="2000" dirty="0" err="1" smtClean="0"/>
              <a:t>році</a:t>
            </a:r>
            <a:r>
              <a:rPr lang="ru-RU" sz="2000" dirty="0" smtClean="0"/>
              <a:t>, будучи </a:t>
            </a:r>
            <a:r>
              <a:rPr lang="ru-RU" sz="2000" dirty="0" err="1" smtClean="0"/>
              <a:t>вже</a:t>
            </a:r>
            <a:r>
              <a:rPr lang="ru-RU" sz="2000" dirty="0" smtClean="0"/>
              <a:t> головою </a:t>
            </a:r>
            <a:r>
              <a:rPr lang="ru-RU" sz="2000" dirty="0" err="1" smtClean="0"/>
              <a:t>громади</a:t>
            </a:r>
            <a:r>
              <a:rPr lang="ru-RU" sz="2000" dirty="0" smtClean="0"/>
              <a:t> </a:t>
            </a:r>
            <a:r>
              <a:rPr lang="ru-RU" sz="2000" dirty="0" err="1" smtClean="0"/>
              <a:t>комерційного</a:t>
            </a:r>
            <a:r>
              <a:rPr lang="ru-RU" sz="2000" dirty="0" smtClean="0"/>
              <a:t> </a:t>
            </a:r>
            <a:r>
              <a:rPr lang="ru-RU" sz="2000" dirty="0" err="1" smtClean="0"/>
              <a:t>інституту</a:t>
            </a:r>
            <a:r>
              <a:rPr lang="ru-RU" sz="2000" dirty="0" smtClean="0"/>
              <a:t>, Довженко </a:t>
            </a:r>
            <a:r>
              <a:rPr lang="ru-RU" sz="2000" dirty="0" err="1" smtClean="0"/>
              <a:t>організував</a:t>
            </a:r>
            <a:r>
              <a:rPr lang="ru-RU" sz="2000" dirty="0" smtClean="0"/>
              <a:t> </a:t>
            </a:r>
            <a:r>
              <a:rPr lang="ru-RU" sz="2000" dirty="0" err="1" smtClean="0"/>
              <a:t>загальностудентський</a:t>
            </a:r>
            <a:r>
              <a:rPr lang="ru-RU" sz="2000" dirty="0" smtClean="0"/>
              <a:t> </a:t>
            </a:r>
            <a:r>
              <a:rPr lang="ru-RU" sz="2000" dirty="0" err="1" smtClean="0"/>
              <a:t>мітинг</a:t>
            </a:r>
            <a:r>
              <a:rPr lang="ru-RU" sz="2000" dirty="0" smtClean="0"/>
              <a:t> протесту </a:t>
            </a:r>
            <a:r>
              <a:rPr lang="ru-RU" sz="2000" dirty="0" err="1" smtClean="0"/>
              <a:t>проти</a:t>
            </a:r>
            <a:r>
              <a:rPr lang="ru-RU" sz="2000" dirty="0" smtClean="0"/>
              <a:t> призову до лав </a:t>
            </a:r>
            <a:r>
              <a:rPr lang="ru-RU" sz="2000" dirty="0" err="1" smtClean="0"/>
              <a:t>гетьманської</a:t>
            </a:r>
            <a:r>
              <a:rPr lang="ru-RU" sz="2000" dirty="0" smtClean="0"/>
              <a:t> </a:t>
            </a:r>
            <a:r>
              <a:rPr lang="ru-RU" sz="2000" dirty="0" err="1" smtClean="0"/>
              <a:t>армії</a:t>
            </a:r>
            <a:r>
              <a:rPr lang="ru-RU" sz="2000" dirty="0" smtClean="0"/>
              <a:t>. </a:t>
            </a:r>
            <a:r>
              <a:rPr lang="ru-RU" sz="2000" dirty="0" err="1" smtClean="0"/>
              <a:t>Учасників</a:t>
            </a:r>
            <a:r>
              <a:rPr lang="ru-RU" sz="2000" dirty="0" smtClean="0"/>
              <a:t> </a:t>
            </a:r>
            <a:r>
              <a:rPr lang="ru-RU" sz="2000" dirty="0" err="1" smtClean="0"/>
              <a:t>демонстрації</a:t>
            </a:r>
            <a:r>
              <a:rPr lang="ru-RU" sz="2000" dirty="0" smtClean="0"/>
              <a:t> </a:t>
            </a:r>
            <a:r>
              <a:rPr lang="ru-RU" sz="2000" dirty="0" err="1" smtClean="0"/>
              <a:t>було</a:t>
            </a:r>
            <a:r>
              <a:rPr lang="ru-RU" sz="2000" dirty="0" smtClean="0"/>
              <a:t> </a:t>
            </a:r>
            <a:r>
              <a:rPr lang="ru-RU" sz="2000" dirty="0" err="1" smtClean="0"/>
              <a:t>розігнано</a:t>
            </a:r>
            <a:r>
              <a:rPr lang="ru-RU" sz="2000" dirty="0" smtClean="0"/>
              <a:t>, </a:t>
            </a:r>
            <a:r>
              <a:rPr lang="ru-RU" sz="2000" dirty="0" err="1" smtClean="0"/>
              <a:t>близько</a:t>
            </a:r>
            <a:r>
              <a:rPr lang="ru-RU" sz="2000" dirty="0" smtClean="0"/>
              <a:t> </a:t>
            </a:r>
            <a:r>
              <a:rPr lang="ru-RU" sz="2000" dirty="0" err="1" smtClean="0"/>
              <a:t>двадцяти</a:t>
            </a:r>
            <a:r>
              <a:rPr lang="ru-RU" sz="2000" dirty="0" smtClean="0"/>
              <a:t> вбито, </a:t>
            </a:r>
            <a:r>
              <a:rPr lang="ru-RU" sz="2000" dirty="0" err="1" smtClean="0"/>
              <a:t>багатьох</a:t>
            </a:r>
            <a:r>
              <a:rPr lang="ru-RU" sz="2000" dirty="0" smtClean="0"/>
              <a:t> поранено.</a:t>
            </a:r>
          </a:p>
          <a:p>
            <a:pPr eaLnBrk="1" hangingPunct="1">
              <a:lnSpc>
                <a:spcPct val="80000"/>
              </a:lnSpc>
              <a:buFontTx/>
              <a:buNone/>
            </a:pPr>
            <a:r>
              <a:rPr lang="ru-RU" sz="2000" dirty="0" smtClean="0"/>
              <a:t>	   </a:t>
            </a:r>
            <a:r>
              <a:rPr lang="ru-RU" sz="2000" dirty="0" err="1" smtClean="0"/>
              <a:t>Академію</a:t>
            </a:r>
            <a:r>
              <a:rPr lang="ru-RU" sz="2000" dirty="0" smtClean="0"/>
              <a:t> Довженко так </a:t>
            </a:r>
            <a:r>
              <a:rPr lang="ru-RU" sz="2000" dirty="0" err="1" smtClean="0"/>
              <a:t>і</a:t>
            </a:r>
            <a:r>
              <a:rPr lang="ru-RU" sz="2000" dirty="0" smtClean="0"/>
              <a:t> не </a:t>
            </a:r>
            <a:r>
              <a:rPr lang="ru-RU" sz="2000" dirty="0" err="1" smtClean="0"/>
              <a:t>закінчує</a:t>
            </a:r>
            <a:r>
              <a:rPr lang="ru-RU" sz="2000" dirty="0" smtClean="0"/>
              <a:t>, а </a:t>
            </a:r>
            <a:r>
              <a:rPr lang="ru-RU" sz="2000" dirty="0" err="1" smtClean="0"/>
              <a:t>інститут</a:t>
            </a:r>
            <a:r>
              <a:rPr lang="ru-RU" sz="2000" dirty="0" smtClean="0"/>
              <a:t>, за </a:t>
            </a:r>
            <a:r>
              <a:rPr lang="ru-RU" sz="2000" dirty="0" err="1" smtClean="0"/>
              <a:t>його</a:t>
            </a:r>
            <a:r>
              <a:rPr lang="ru-RU" sz="2000" dirty="0" smtClean="0"/>
              <a:t> словами, </a:t>
            </a:r>
            <a:r>
              <a:rPr lang="ru-RU" sz="2000" dirty="0" err="1" smtClean="0"/>
              <a:t>відвідує</a:t>
            </a:r>
            <a:r>
              <a:rPr lang="ru-RU" sz="2000" dirty="0" smtClean="0"/>
              <a:t> до 1920-го </a:t>
            </a:r>
            <a:r>
              <a:rPr lang="ru-RU" sz="2000" dirty="0" err="1" smtClean="0"/>
              <a:t>чи</a:t>
            </a:r>
            <a:r>
              <a:rPr lang="ru-RU" sz="2000" dirty="0" smtClean="0"/>
              <a:t> 1921-го року.</a:t>
            </a:r>
          </a:p>
        </p:txBody>
      </p:sp>
      <p:pic>
        <p:nvPicPr>
          <p:cNvPr id="5125" name="Picture 5" descr="file"/>
          <p:cNvPicPr>
            <a:picLocks noGrp="1" noChangeAspect="1" noChangeArrowheads="1"/>
          </p:cNvPicPr>
          <p:nvPr>
            <p:ph/>
          </p:nvPr>
        </p:nvPicPr>
        <p:blipFill>
          <a:blip r:embed="rId2" cstate="print"/>
          <a:srcRect/>
          <a:stretch>
            <a:fillRect/>
          </a:stretch>
        </p:blipFill>
        <p:spPr>
          <a:xfrm rot="21454574">
            <a:off x="179388" y="765175"/>
            <a:ext cx="2606675" cy="3600450"/>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after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fade">
                                      <p:cBhvr>
                                        <p:cTn id="7" dur="100"/>
                                        <p:tgtEl>
                                          <p:spTgt spid="5125"/>
                                        </p:tgtEl>
                                      </p:cBhvr>
                                    </p:animEffect>
                                    <p:anim calcmode="lin" valueType="num">
                                      <p:cBhvr>
                                        <p:cTn id="8" dur="400" fill="hold"/>
                                        <p:tgtEl>
                                          <p:spTgt spid="5125"/>
                                        </p:tgtEl>
                                        <p:attrNameLst>
                                          <p:attrName>ppt_x</p:attrName>
                                        </p:attrNameLst>
                                      </p:cBhvr>
                                      <p:tavLst>
                                        <p:tav tm="0">
                                          <p:val>
                                            <p:strVal val="#ppt_x"/>
                                          </p:val>
                                        </p:tav>
                                        <p:tav tm="100000">
                                          <p:val>
                                            <p:strVal val="#ppt_x"/>
                                          </p:val>
                                        </p:tav>
                                      </p:tavLst>
                                    </p:anim>
                                    <p:anim calcmode="lin" valueType="num">
                                      <p:cBhvr>
                                        <p:cTn id="9" dur="400" fill="hold"/>
                                        <p:tgtEl>
                                          <p:spTgt spid="5125"/>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512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512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17" presetClass="entr" presetSubtype="10" fill="hold" nodeType="afterEffect">
                                  <p:stCondLst>
                                    <p:cond delay="0"/>
                                  </p:stCondLst>
                                  <p:childTnLst>
                                    <p:set>
                                      <p:cBhvr>
                                        <p:cTn id="14" dur="1" fill="hold">
                                          <p:stCondLst>
                                            <p:cond delay="0"/>
                                          </p:stCondLst>
                                        </p:cTn>
                                        <p:tgtEl>
                                          <p:spTgt spid="5123">
                                            <p:txEl>
                                              <p:pRg st="0" end="0"/>
                                            </p:txEl>
                                          </p:spTgt>
                                        </p:tgtEl>
                                        <p:attrNameLst>
                                          <p:attrName>style.visibility</p:attrName>
                                        </p:attrNameLst>
                                      </p:cBhvr>
                                      <p:to>
                                        <p:strVal val="visible"/>
                                      </p:to>
                                    </p:set>
                                    <p:anim calcmode="lin" valueType="num">
                                      <p:cBhvr>
                                        <p:cTn id="15" dur="500" fill="hold"/>
                                        <p:tgtEl>
                                          <p:spTgt spid="512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5123">
                                            <p:txEl>
                                              <p:pRg st="0" end="0"/>
                                            </p:txEl>
                                          </p:spTgt>
                                        </p:tgtEl>
                                        <p:attrNameLst>
                                          <p:attrName>ppt_h</p:attrName>
                                        </p:attrNameLst>
                                      </p:cBhvr>
                                      <p:tavLst>
                                        <p:tav tm="0">
                                          <p:val>
                                            <p:strVal val="#ppt_h"/>
                                          </p:val>
                                        </p:tav>
                                        <p:tav tm="100000">
                                          <p:val>
                                            <p:strVal val="#ppt_h"/>
                                          </p:val>
                                        </p:tav>
                                      </p:tavLst>
                                    </p:anim>
                                  </p:childTnLst>
                                </p:cTn>
                              </p:par>
                              <p:par>
                                <p:cTn id="17" presetID="17" presetClass="entr" presetSubtype="10" fill="hold" nodeType="withEffect">
                                  <p:stCondLst>
                                    <p:cond delay="0"/>
                                  </p:stCondLst>
                                  <p:childTnLst>
                                    <p:set>
                                      <p:cBhvr>
                                        <p:cTn id="18" dur="1" fill="hold">
                                          <p:stCondLst>
                                            <p:cond delay="0"/>
                                          </p:stCondLst>
                                        </p:cTn>
                                        <p:tgtEl>
                                          <p:spTgt spid="5123">
                                            <p:txEl>
                                              <p:pRg st="1" end="1"/>
                                            </p:txEl>
                                          </p:spTgt>
                                        </p:tgtEl>
                                        <p:attrNameLst>
                                          <p:attrName>style.visibility</p:attrName>
                                        </p:attrNameLst>
                                      </p:cBhvr>
                                      <p:to>
                                        <p:strVal val="visible"/>
                                      </p:to>
                                    </p:set>
                                    <p:anim calcmode="lin" valueType="num">
                                      <p:cBhvr>
                                        <p:cTn id="19" dur="500" fill="hold"/>
                                        <p:tgtEl>
                                          <p:spTgt spid="512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512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4294967295"/>
          </p:nvPr>
        </p:nvSpPr>
        <p:spPr>
          <a:xfrm>
            <a:off x="3276600" y="476250"/>
            <a:ext cx="5508625" cy="5649913"/>
          </a:xfrm>
        </p:spPr>
        <p:txBody>
          <a:bodyPr/>
          <a:lstStyle/>
          <a:p>
            <a:pPr eaLnBrk="1" hangingPunct="1">
              <a:lnSpc>
                <a:spcPct val="80000"/>
              </a:lnSpc>
            </a:pPr>
            <a:endParaRPr lang="ru-RU" sz="2000" dirty="0" smtClean="0"/>
          </a:p>
          <a:p>
            <a:pPr eaLnBrk="1" hangingPunct="1">
              <a:lnSpc>
                <a:spcPct val="80000"/>
              </a:lnSpc>
              <a:buFontTx/>
              <a:buNone/>
            </a:pPr>
            <a:r>
              <a:rPr lang="ru-RU" sz="2000" dirty="0" smtClean="0"/>
              <a:t>	  За </a:t>
            </a:r>
            <a:r>
              <a:rPr lang="ru-RU" sz="2000" dirty="0" err="1" smtClean="0"/>
              <a:t>порадою</a:t>
            </a:r>
            <a:r>
              <a:rPr lang="ru-RU" sz="2000" dirty="0" smtClean="0"/>
              <a:t> </a:t>
            </a:r>
            <a:r>
              <a:rPr lang="ru-RU" sz="2000" dirty="0" err="1" smtClean="0"/>
              <a:t>Еллана-Блакитного</a:t>
            </a:r>
            <a:r>
              <a:rPr lang="ru-RU" sz="2000" dirty="0" smtClean="0"/>
              <a:t> на початку 1920 року Довженко </a:t>
            </a:r>
            <a:r>
              <a:rPr lang="ru-RU" sz="2000" dirty="0" err="1" smtClean="0"/>
              <a:t>вступає</a:t>
            </a:r>
            <a:r>
              <a:rPr lang="ru-RU" sz="2000" dirty="0" smtClean="0"/>
              <a:t> до лав </a:t>
            </a:r>
            <a:r>
              <a:rPr lang="ru-RU" sz="2000" dirty="0" err="1" smtClean="0"/>
              <a:t>Української</a:t>
            </a:r>
            <a:r>
              <a:rPr lang="ru-RU" sz="2000" dirty="0" smtClean="0"/>
              <a:t> </a:t>
            </a:r>
            <a:r>
              <a:rPr lang="ru-RU" sz="2000" dirty="0" err="1" smtClean="0"/>
              <a:t>комуністичної</a:t>
            </a:r>
            <a:r>
              <a:rPr lang="ru-RU" sz="2000" dirty="0" smtClean="0"/>
              <a:t> </a:t>
            </a:r>
            <a:r>
              <a:rPr lang="ru-RU" sz="2000" dirty="0" err="1" smtClean="0"/>
              <a:t>партії</a:t>
            </a:r>
            <a:r>
              <a:rPr lang="ru-RU" sz="2000" dirty="0" smtClean="0"/>
              <a:t> </a:t>
            </a:r>
            <a:r>
              <a:rPr lang="ru-RU" sz="2000" dirty="0" err="1" smtClean="0"/>
              <a:t>боротьбистів</a:t>
            </a:r>
            <a:r>
              <a:rPr lang="ru-RU" sz="2000" dirty="0" smtClean="0"/>
              <a:t>, </a:t>
            </a:r>
            <a:r>
              <a:rPr lang="ru-RU" sz="2000" dirty="0" err="1" smtClean="0"/>
              <a:t>що</a:t>
            </a:r>
            <a:r>
              <a:rPr lang="ru-RU" sz="2000" dirty="0" smtClean="0"/>
              <a:t> </a:t>
            </a:r>
            <a:r>
              <a:rPr lang="ru-RU" sz="2000" dirty="0" err="1" smtClean="0"/>
              <a:t>контролює</a:t>
            </a:r>
            <a:r>
              <a:rPr lang="ru-RU" sz="2000" dirty="0" smtClean="0"/>
              <a:t> газету «</a:t>
            </a:r>
            <a:r>
              <a:rPr lang="ru-RU" sz="2000" dirty="0" err="1" smtClean="0"/>
              <a:t>Боротьба</a:t>
            </a:r>
            <a:r>
              <a:rPr lang="ru-RU" sz="2000" dirty="0" smtClean="0"/>
              <a:t>».</a:t>
            </a:r>
            <a:endParaRPr lang="ru-RU" sz="2000" dirty="0" smtClean="0"/>
          </a:p>
          <a:p>
            <a:pPr eaLnBrk="1" hangingPunct="1">
              <a:lnSpc>
                <a:spcPct val="80000"/>
              </a:lnSpc>
              <a:buFontTx/>
              <a:buNone/>
            </a:pPr>
            <a:r>
              <a:rPr lang="ru-RU" sz="2000" dirty="0" smtClean="0"/>
              <a:t>	  У 1920 </a:t>
            </a:r>
            <a:r>
              <a:rPr lang="ru-RU" sz="2000" dirty="0" err="1" smtClean="0"/>
              <a:t>Довженка</a:t>
            </a:r>
            <a:r>
              <a:rPr lang="ru-RU" sz="2000" dirty="0" smtClean="0"/>
              <a:t> </a:t>
            </a:r>
            <a:r>
              <a:rPr lang="ru-RU" sz="2000" dirty="0" err="1" smtClean="0"/>
              <a:t>призначають</a:t>
            </a:r>
            <a:r>
              <a:rPr lang="ru-RU" sz="2000" dirty="0" smtClean="0"/>
              <a:t> </a:t>
            </a:r>
            <a:r>
              <a:rPr lang="ru-RU" sz="2000" dirty="0" err="1" smtClean="0"/>
              <a:t>завідувати</a:t>
            </a:r>
            <a:r>
              <a:rPr lang="ru-RU" sz="2000" dirty="0" smtClean="0"/>
              <a:t> </a:t>
            </a:r>
            <a:r>
              <a:rPr lang="ru-RU" sz="2000" dirty="0" err="1" smtClean="0"/>
              <a:t>Житомирською</a:t>
            </a:r>
            <a:r>
              <a:rPr lang="ru-RU" sz="2000" dirty="0" smtClean="0"/>
              <a:t> </a:t>
            </a:r>
            <a:r>
              <a:rPr lang="ru-RU" sz="2000" dirty="0" err="1" smtClean="0"/>
              <a:t>партійною</a:t>
            </a:r>
            <a:r>
              <a:rPr lang="ru-RU" sz="2000" dirty="0" smtClean="0"/>
              <a:t> школою. Але </a:t>
            </a:r>
            <a:r>
              <a:rPr lang="ru-RU" sz="2000" dirty="0" err="1" smtClean="0"/>
              <a:t>натомість</a:t>
            </a:r>
            <a:r>
              <a:rPr lang="ru-RU" sz="2000" dirty="0" smtClean="0"/>
              <a:t> Довженко </a:t>
            </a:r>
            <a:r>
              <a:rPr lang="ru-RU" sz="2000" dirty="0" err="1" smtClean="0"/>
              <a:t>потрапляє</a:t>
            </a:r>
            <a:r>
              <a:rPr lang="ru-RU" sz="2000" dirty="0" smtClean="0"/>
              <a:t> до </a:t>
            </a:r>
            <a:r>
              <a:rPr lang="ru-RU" sz="2000" dirty="0" err="1" smtClean="0"/>
              <a:t>польського</a:t>
            </a:r>
            <a:r>
              <a:rPr lang="ru-RU" sz="2000" dirty="0" smtClean="0"/>
              <a:t> полону, де </a:t>
            </a:r>
            <a:r>
              <a:rPr lang="ru-RU" sz="2000" dirty="0" err="1" smtClean="0"/>
              <a:t>його</a:t>
            </a:r>
            <a:r>
              <a:rPr lang="ru-RU" sz="2000" dirty="0" smtClean="0"/>
              <a:t> </a:t>
            </a:r>
            <a:r>
              <a:rPr lang="ru-RU" sz="2000" dirty="0" err="1" smtClean="0"/>
              <a:t>показово</a:t>
            </a:r>
            <a:r>
              <a:rPr lang="ru-RU" sz="2000" dirty="0" smtClean="0"/>
              <a:t> </a:t>
            </a:r>
            <a:r>
              <a:rPr lang="ru-RU" sz="2000" dirty="0" err="1" smtClean="0"/>
              <a:t>розстрілюють</a:t>
            </a:r>
            <a:r>
              <a:rPr lang="ru-RU" sz="2000" dirty="0" smtClean="0"/>
              <a:t> </a:t>
            </a:r>
            <a:r>
              <a:rPr lang="ru-RU" sz="2000" dirty="0" err="1" smtClean="0"/>
              <a:t>холостими</a:t>
            </a:r>
            <a:r>
              <a:rPr lang="ru-RU" sz="2000" dirty="0" smtClean="0"/>
              <a:t>, </a:t>
            </a:r>
            <a:r>
              <a:rPr lang="ru-RU" sz="2000" dirty="0" err="1" smtClean="0"/>
              <a:t>обіцяючи</a:t>
            </a:r>
            <a:r>
              <a:rPr lang="ru-RU" sz="2000" dirty="0" smtClean="0"/>
              <a:t> </a:t>
            </a:r>
            <a:r>
              <a:rPr lang="ru-RU" sz="2000" dirty="0" err="1" smtClean="0"/>
              <a:t>наступного</a:t>
            </a:r>
            <a:r>
              <a:rPr lang="ru-RU" sz="2000" dirty="0" smtClean="0"/>
              <a:t> разу </a:t>
            </a:r>
            <a:r>
              <a:rPr lang="ru-RU" sz="2000" dirty="0" err="1" smtClean="0"/>
              <a:t>справжній</a:t>
            </a:r>
            <a:r>
              <a:rPr lang="ru-RU" sz="2000" dirty="0" smtClean="0"/>
              <a:t> </a:t>
            </a:r>
            <a:r>
              <a:rPr lang="ru-RU" sz="2000" dirty="0" err="1" smtClean="0"/>
              <a:t>розстріл</a:t>
            </a:r>
            <a:r>
              <a:rPr lang="ru-RU" sz="2000" dirty="0" smtClean="0"/>
              <a:t>. Але </a:t>
            </a:r>
            <a:r>
              <a:rPr lang="ru-RU" sz="2000" dirty="0" err="1" smtClean="0"/>
              <a:t>йому</a:t>
            </a:r>
            <a:r>
              <a:rPr lang="ru-RU" sz="2000" dirty="0" smtClean="0"/>
              <a:t> </a:t>
            </a:r>
            <a:r>
              <a:rPr lang="ru-RU" sz="2000" dirty="0" err="1" smtClean="0"/>
              <a:t>вдається</a:t>
            </a:r>
            <a:r>
              <a:rPr lang="ru-RU" sz="2000" dirty="0" smtClean="0"/>
              <a:t> </a:t>
            </a:r>
            <a:r>
              <a:rPr lang="ru-RU" sz="2000" dirty="0" err="1" smtClean="0"/>
              <a:t>втекти</a:t>
            </a:r>
            <a:r>
              <a:rPr lang="ru-RU" sz="2000" dirty="0" smtClean="0"/>
              <a:t> до </a:t>
            </a:r>
            <a:r>
              <a:rPr lang="ru-RU" sz="2000" dirty="0" err="1" smtClean="0"/>
              <a:t>червоного</a:t>
            </a:r>
            <a:r>
              <a:rPr lang="ru-RU" sz="2000" dirty="0" smtClean="0"/>
              <a:t> загону.</a:t>
            </a:r>
          </a:p>
        </p:txBody>
      </p:sp>
      <p:pic>
        <p:nvPicPr>
          <p:cNvPr id="7173" name="Picture 5" descr="image001"/>
          <p:cNvPicPr>
            <a:picLocks noGrp="1" noChangeAspect="1" noChangeArrowheads="1"/>
          </p:cNvPicPr>
          <p:nvPr>
            <p:ph/>
          </p:nvPr>
        </p:nvPicPr>
        <p:blipFill>
          <a:blip r:embed="rId2" cstate="print"/>
          <a:srcRect/>
          <a:stretch>
            <a:fillRect/>
          </a:stretch>
        </p:blipFill>
        <p:spPr>
          <a:xfrm rot="21425031">
            <a:off x="323850" y="908050"/>
            <a:ext cx="2886075" cy="3744913"/>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7173"/>
                                        </p:tgtEl>
                                        <p:attrNameLst>
                                          <p:attrName>style.visibility</p:attrName>
                                        </p:attrNameLst>
                                      </p:cBhvr>
                                      <p:to>
                                        <p:strVal val="visible"/>
                                      </p:to>
                                    </p:set>
                                    <p:animEffect transition="in" filter="fade">
                                      <p:cBhvr>
                                        <p:cTn id="7" dur="800" decel="100000"/>
                                        <p:tgtEl>
                                          <p:spTgt spid="7173"/>
                                        </p:tgtEl>
                                      </p:cBhvr>
                                    </p:animEffect>
                                    <p:anim calcmode="lin" valueType="num">
                                      <p:cBhvr>
                                        <p:cTn id="8" dur="800" decel="100000" fill="hold"/>
                                        <p:tgtEl>
                                          <p:spTgt spid="7173"/>
                                        </p:tgtEl>
                                        <p:attrNameLst>
                                          <p:attrName>style.rotation</p:attrName>
                                        </p:attrNameLst>
                                      </p:cBhvr>
                                      <p:tavLst>
                                        <p:tav tm="0">
                                          <p:val>
                                            <p:fltVal val="-90"/>
                                          </p:val>
                                        </p:tav>
                                        <p:tav tm="100000">
                                          <p:val>
                                            <p:fltVal val="0"/>
                                          </p:val>
                                        </p:tav>
                                      </p:tavLst>
                                    </p:anim>
                                    <p:anim calcmode="lin" valueType="num">
                                      <p:cBhvr>
                                        <p:cTn id="9" dur="800" decel="100000" fill="hold"/>
                                        <p:tgtEl>
                                          <p:spTgt spid="7173"/>
                                        </p:tgtEl>
                                        <p:attrNameLst>
                                          <p:attrName>ppt_x</p:attrName>
                                        </p:attrNameLst>
                                      </p:cBhvr>
                                      <p:tavLst>
                                        <p:tav tm="0">
                                          <p:val>
                                            <p:strVal val="#ppt_x+0.4"/>
                                          </p:val>
                                        </p:tav>
                                        <p:tav tm="100000">
                                          <p:val>
                                            <p:strVal val="#ppt_x-0.05"/>
                                          </p:val>
                                        </p:tav>
                                      </p:tavLst>
                                    </p:anim>
                                    <p:anim calcmode="lin" valueType="num">
                                      <p:cBhvr>
                                        <p:cTn id="10" dur="800" decel="100000" fill="hold"/>
                                        <p:tgtEl>
                                          <p:spTgt spid="717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3"/>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9" presetClass="entr" presetSubtype="0" decel="100000" fill="hold" nodeType="afterEffect">
                                  <p:stCondLst>
                                    <p:cond delay="0"/>
                                  </p:stCondLst>
                                  <p:childTnLst>
                                    <p:set>
                                      <p:cBhvr>
                                        <p:cTn id="15" dur="1" fill="hold">
                                          <p:stCondLst>
                                            <p:cond delay="0"/>
                                          </p:stCondLst>
                                        </p:cTn>
                                        <p:tgtEl>
                                          <p:spTgt spid="7171">
                                            <p:txEl>
                                              <p:pRg st="1" end="1"/>
                                            </p:txEl>
                                          </p:spTgt>
                                        </p:tgtEl>
                                        <p:attrNameLst>
                                          <p:attrName>style.visibility</p:attrName>
                                        </p:attrNameLst>
                                      </p:cBhvr>
                                      <p:to>
                                        <p:strVal val="visible"/>
                                      </p:to>
                                    </p:set>
                                    <p:anim calcmode="lin" valueType="num">
                                      <p:cBhvr>
                                        <p:cTn id="16" dur="500" fill="hold"/>
                                        <p:tgtEl>
                                          <p:spTgt spid="7171">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7171">
                                            <p:txEl>
                                              <p:pRg st="1" end="1"/>
                                            </p:txEl>
                                          </p:spTgt>
                                        </p:tgtEl>
                                        <p:attrNameLst>
                                          <p:attrName>ppt_h</p:attrName>
                                        </p:attrNameLst>
                                      </p:cBhvr>
                                      <p:tavLst>
                                        <p:tav tm="0">
                                          <p:val>
                                            <p:fltVal val="0"/>
                                          </p:val>
                                        </p:tav>
                                        <p:tav tm="100000">
                                          <p:val>
                                            <p:strVal val="#ppt_h"/>
                                          </p:val>
                                        </p:tav>
                                      </p:tavLst>
                                    </p:anim>
                                    <p:anim calcmode="lin" valueType="num">
                                      <p:cBhvr>
                                        <p:cTn id="18" dur="500" fill="hold"/>
                                        <p:tgtEl>
                                          <p:spTgt spid="7171">
                                            <p:txEl>
                                              <p:pRg st="1" end="1"/>
                                            </p:txEl>
                                          </p:spTgt>
                                        </p:tgtEl>
                                        <p:attrNameLst>
                                          <p:attrName>style.rotation</p:attrName>
                                        </p:attrNameLst>
                                      </p:cBhvr>
                                      <p:tavLst>
                                        <p:tav tm="0">
                                          <p:val>
                                            <p:fltVal val="360"/>
                                          </p:val>
                                        </p:tav>
                                        <p:tav tm="100000">
                                          <p:val>
                                            <p:fltVal val="0"/>
                                          </p:val>
                                        </p:tav>
                                      </p:tavLst>
                                    </p:anim>
                                    <p:animEffect transition="in" filter="fade">
                                      <p:cBhvr>
                                        <p:cTn id="19" dur="500"/>
                                        <p:tgtEl>
                                          <p:spTgt spid="7171">
                                            <p:txEl>
                                              <p:pRg st="1" end="1"/>
                                            </p:txEl>
                                          </p:spTgt>
                                        </p:tgtEl>
                                      </p:cBhvr>
                                    </p:animEffect>
                                  </p:childTnLst>
                                </p:cTn>
                              </p:par>
                            </p:childTnLst>
                          </p:cTn>
                        </p:par>
                        <p:par>
                          <p:cTn id="20" fill="hold">
                            <p:stCondLst>
                              <p:cond delay="1500"/>
                            </p:stCondLst>
                            <p:childTnLst>
                              <p:par>
                                <p:cTn id="21" presetID="49" presetClass="entr" presetSubtype="0" decel="100000" fill="hold" nodeType="afterEffect">
                                  <p:stCondLst>
                                    <p:cond delay="0"/>
                                  </p:stCondLst>
                                  <p:childTnLst>
                                    <p:set>
                                      <p:cBhvr>
                                        <p:cTn id="22" dur="1" fill="hold">
                                          <p:stCondLst>
                                            <p:cond delay="0"/>
                                          </p:stCondLst>
                                        </p:cTn>
                                        <p:tgtEl>
                                          <p:spTgt spid="7171">
                                            <p:txEl>
                                              <p:pRg st="2" end="2"/>
                                            </p:txEl>
                                          </p:spTgt>
                                        </p:tgtEl>
                                        <p:attrNameLst>
                                          <p:attrName>style.visibility</p:attrName>
                                        </p:attrNameLst>
                                      </p:cBhvr>
                                      <p:to>
                                        <p:strVal val="visible"/>
                                      </p:to>
                                    </p:set>
                                    <p:anim calcmode="lin" valueType="num">
                                      <p:cBhvr>
                                        <p:cTn id="23" dur="500" fill="hold"/>
                                        <p:tgtEl>
                                          <p:spTgt spid="7171">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7171">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7171">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4294967295"/>
          </p:nvPr>
        </p:nvSpPr>
        <p:spPr>
          <a:xfrm>
            <a:off x="2484438" y="304800"/>
            <a:ext cx="5219700" cy="6553200"/>
          </a:xfrm>
        </p:spPr>
        <p:txBody>
          <a:bodyPr/>
          <a:lstStyle/>
          <a:p>
            <a:pPr eaLnBrk="1" hangingPunct="1">
              <a:lnSpc>
                <a:spcPct val="80000"/>
              </a:lnSpc>
              <a:buFontTx/>
              <a:buNone/>
            </a:pPr>
            <a:r>
              <a:rPr lang="ru-RU" sz="2000" dirty="0" smtClean="0"/>
              <a:t>	   </a:t>
            </a:r>
            <a:r>
              <a:rPr lang="ru-RU" sz="2000" dirty="0" err="1" smtClean="0"/>
              <a:t>Згодом</a:t>
            </a:r>
            <a:r>
              <a:rPr lang="ru-RU" sz="2000" dirty="0" smtClean="0"/>
              <a:t> </a:t>
            </a:r>
            <a:r>
              <a:rPr lang="ru-RU" sz="2000" dirty="0" err="1" smtClean="0"/>
              <a:t>Олександр</a:t>
            </a:r>
            <a:r>
              <a:rPr lang="ru-RU" sz="2000" dirty="0" smtClean="0"/>
              <a:t> </a:t>
            </a:r>
            <a:r>
              <a:rPr lang="ru-RU" sz="2000" dirty="0" err="1" smtClean="0"/>
              <a:t>стає</a:t>
            </a:r>
            <a:r>
              <a:rPr lang="ru-RU" sz="2000" dirty="0" smtClean="0"/>
              <a:t> </a:t>
            </a:r>
            <a:r>
              <a:rPr lang="ru-RU" sz="2000" dirty="0" err="1" smtClean="0"/>
              <a:t>завідувачем</a:t>
            </a:r>
            <a:r>
              <a:rPr lang="ru-RU" sz="2000" dirty="0" smtClean="0"/>
              <a:t> </a:t>
            </a:r>
            <a:r>
              <a:rPr lang="ru-RU" sz="2000" dirty="0" err="1" smtClean="0"/>
              <a:t>відділу</a:t>
            </a:r>
            <a:r>
              <a:rPr lang="ru-RU" sz="2000" dirty="0" smtClean="0"/>
              <a:t> </a:t>
            </a:r>
            <a:r>
              <a:rPr lang="ru-RU" sz="2000" dirty="0" err="1" smtClean="0"/>
              <a:t>мистецтв</a:t>
            </a:r>
            <a:r>
              <a:rPr lang="ru-RU" sz="2000" dirty="0" smtClean="0"/>
              <a:t> у </a:t>
            </a:r>
            <a:r>
              <a:rPr lang="ru-RU" sz="2000" dirty="0" err="1" smtClean="0"/>
              <a:t>Губернському</a:t>
            </a:r>
            <a:r>
              <a:rPr lang="ru-RU" sz="2000" dirty="0" smtClean="0"/>
              <a:t> </a:t>
            </a:r>
            <a:r>
              <a:rPr lang="ru-RU" sz="2000" dirty="0" err="1" smtClean="0"/>
              <a:t>відділі</a:t>
            </a:r>
            <a:r>
              <a:rPr lang="ru-RU" sz="2000" dirty="0" smtClean="0"/>
              <a:t> </a:t>
            </a:r>
            <a:r>
              <a:rPr lang="ru-RU" sz="2000" dirty="0" err="1" smtClean="0"/>
              <a:t>освіти</a:t>
            </a:r>
            <a:r>
              <a:rPr lang="ru-RU" sz="2000" dirty="0" smtClean="0"/>
              <a:t> </a:t>
            </a:r>
            <a:r>
              <a:rPr lang="ru-RU" sz="2000" dirty="0" err="1" smtClean="0"/>
              <a:t>і</a:t>
            </a:r>
            <a:r>
              <a:rPr lang="ru-RU" sz="2000" dirty="0" smtClean="0"/>
              <a:t> першим </a:t>
            </a:r>
            <a:r>
              <a:rPr lang="ru-RU" sz="2000" dirty="0" err="1" smtClean="0"/>
              <a:t>комісаром</a:t>
            </a:r>
            <a:r>
              <a:rPr lang="ru-RU" sz="2000" dirty="0" smtClean="0"/>
              <a:t> </a:t>
            </a:r>
            <a:r>
              <a:rPr lang="ru-RU" sz="2000" dirty="0" err="1" smtClean="0"/>
              <a:t>Київського</a:t>
            </a:r>
            <a:r>
              <a:rPr lang="ru-RU" sz="2000" dirty="0" smtClean="0"/>
              <a:t> театру </a:t>
            </a:r>
            <a:r>
              <a:rPr lang="ru-RU" sz="2000" dirty="0" err="1" smtClean="0"/>
              <a:t>імені</a:t>
            </a:r>
            <a:r>
              <a:rPr lang="ru-RU" sz="2000" dirty="0" smtClean="0"/>
              <a:t> </a:t>
            </a:r>
            <a:r>
              <a:rPr lang="ru-RU" sz="2000" dirty="0" err="1" smtClean="0"/>
              <a:t>Шевченка</a:t>
            </a:r>
            <a:r>
              <a:rPr lang="ru-RU" sz="2000" dirty="0" smtClean="0"/>
              <a:t>. </a:t>
            </a:r>
            <a:r>
              <a:rPr lang="ru-RU" sz="2000" dirty="0" smtClean="0"/>
              <a:t>1922р. </a:t>
            </a:r>
            <a:r>
              <a:rPr lang="ru-RU" sz="2000" dirty="0" err="1" smtClean="0"/>
              <a:t>його</a:t>
            </a:r>
            <a:r>
              <a:rPr lang="ru-RU" sz="2000" dirty="0" smtClean="0"/>
              <a:t> </a:t>
            </a:r>
            <a:r>
              <a:rPr lang="ru-RU" sz="2000" dirty="0" err="1" smtClean="0"/>
              <a:t>відправляють</a:t>
            </a:r>
            <a:r>
              <a:rPr lang="ru-RU" sz="2000" dirty="0" smtClean="0"/>
              <a:t> на </a:t>
            </a:r>
            <a:r>
              <a:rPr lang="ru-RU" sz="2000" dirty="0" err="1" smtClean="0"/>
              <a:t>дипломатичну</a:t>
            </a:r>
            <a:r>
              <a:rPr lang="ru-RU" sz="2000" dirty="0" smtClean="0"/>
              <a:t> службу – </a:t>
            </a:r>
            <a:r>
              <a:rPr lang="ru-RU" sz="2000" dirty="0" err="1" smtClean="0"/>
              <a:t>спочатку</a:t>
            </a:r>
            <a:r>
              <a:rPr lang="ru-RU" sz="2000" dirty="0" smtClean="0"/>
              <a:t> до </a:t>
            </a:r>
            <a:r>
              <a:rPr lang="ru-RU" sz="2000" dirty="0" err="1" smtClean="0"/>
              <a:t>Варшави</a:t>
            </a:r>
            <a:r>
              <a:rPr lang="ru-RU" sz="2000" dirty="0" smtClean="0"/>
              <a:t>, а </a:t>
            </a:r>
            <a:r>
              <a:rPr lang="ru-RU" sz="2000" dirty="0" err="1" smtClean="0"/>
              <a:t>потім</a:t>
            </a:r>
            <a:r>
              <a:rPr lang="ru-RU" sz="2000" dirty="0" smtClean="0"/>
              <a:t> – у </a:t>
            </a:r>
            <a:r>
              <a:rPr lang="ru-RU" sz="2000" dirty="0" err="1" smtClean="0"/>
              <a:t>Берлін</a:t>
            </a:r>
            <a:r>
              <a:rPr lang="ru-RU" sz="2000" dirty="0" smtClean="0"/>
              <a:t>.      Там </a:t>
            </a:r>
            <a:r>
              <a:rPr lang="ru-RU" sz="2000" dirty="0" err="1" smtClean="0"/>
              <a:t>він</a:t>
            </a:r>
            <a:r>
              <a:rPr lang="ru-RU" sz="2000" dirty="0" smtClean="0"/>
              <a:t> </a:t>
            </a:r>
            <a:r>
              <a:rPr lang="ru-RU" sz="2000" dirty="0" err="1" smtClean="0"/>
              <a:t>офіційно</a:t>
            </a:r>
            <a:r>
              <a:rPr lang="ru-RU" sz="2000" dirty="0" smtClean="0"/>
              <a:t> </a:t>
            </a:r>
            <a:r>
              <a:rPr lang="ru-RU" sz="2000" dirty="0" err="1" smtClean="0"/>
              <a:t>зареєстрував</a:t>
            </a:r>
            <a:r>
              <a:rPr lang="ru-RU" sz="2000" dirty="0" smtClean="0"/>
              <a:t> </a:t>
            </a:r>
            <a:r>
              <a:rPr lang="ru-RU" sz="2000" dirty="0" err="1" smtClean="0"/>
              <a:t>шлюб</a:t>
            </a:r>
            <a:r>
              <a:rPr lang="ru-RU" sz="2000" dirty="0" smtClean="0"/>
              <a:t> </a:t>
            </a:r>
            <a:r>
              <a:rPr lang="ru-RU" sz="2000" dirty="0" err="1" smtClean="0"/>
              <a:t>із</a:t>
            </a:r>
            <a:r>
              <a:rPr lang="ru-RU" sz="2000" dirty="0" smtClean="0"/>
              <a:t> Варварою </a:t>
            </a:r>
            <a:r>
              <a:rPr lang="ru-RU" sz="2000" dirty="0" err="1" smtClean="0"/>
              <a:t>Криловою</a:t>
            </a:r>
            <a:r>
              <a:rPr lang="ru-RU" sz="2000" dirty="0" smtClean="0"/>
              <a:t>. </a:t>
            </a:r>
          </a:p>
          <a:p>
            <a:pPr eaLnBrk="1" hangingPunct="1">
              <a:lnSpc>
                <a:spcPct val="80000"/>
              </a:lnSpc>
              <a:buFontTx/>
              <a:buNone/>
            </a:pPr>
            <a:r>
              <a:rPr lang="ru-RU" sz="2000" dirty="0" smtClean="0"/>
              <a:t>	   </a:t>
            </a:r>
            <a:r>
              <a:rPr lang="ru-RU" sz="2000" dirty="0" err="1" smtClean="0"/>
              <a:t>Улітку</a:t>
            </a:r>
            <a:r>
              <a:rPr lang="ru-RU" sz="2000" dirty="0" smtClean="0"/>
              <a:t> </a:t>
            </a:r>
            <a:r>
              <a:rPr lang="ru-RU" sz="2000" dirty="0" err="1" smtClean="0"/>
              <a:t>двадцять</a:t>
            </a:r>
            <a:r>
              <a:rPr lang="ru-RU" sz="2000" dirty="0" smtClean="0"/>
              <a:t> </a:t>
            </a:r>
            <a:r>
              <a:rPr lang="ru-RU" sz="2000" dirty="0" err="1" smtClean="0"/>
              <a:t>третього</a:t>
            </a:r>
            <a:r>
              <a:rPr lang="ru-RU" sz="2000" dirty="0" smtClean="0"/>
              <a:t> року </a:t>
            </a:r>
            <a:r>
              <a:rPr lang="ru-RU" sz="2000" dirty="0" err="1" smtClean="0"/>
              <a:t>подружжя</a:t>
            </a:r>
            <a:r>
              <a:rPr lang="ru-RU" sz="2000" dirty="0" smtClean="0"/>
              <a:t> </a:t>
            </a:r>
            <a:r>
              <a:rPr lang="ru-RU" sz="2000" dirty="0" err="1" smtClean="0"/>
              <a:t>повернулося</a:t>
            </a:r>
            <a:r>
              <a:rPr lang="ru-RU" sz="2000" dirty="0" smtClean="0"/>
              <a:t> в </a:t>
            </a:r>
            <a:r>
              <a:rPr lang="ru-RU" sz="2000" dirty="0" err="1" smtClean="0"/>
              <a:t>Україну</a:t>
            </a:r>
            <a:r>
              <a:rPr lang="ru-RU" sz="2000" dirty="0" smtClean="0"/>
              <a:t> </a:t>
            </a:r>
            <a:r>
              <a:rPr lang="ru-RU" sz="2000" dirty="0" err="1" smtClean="0"/>
              <a:t>і</a:t>
            </a:r>
            <a:r>
              <a:rPr lang="ru-RU" sz="2000" dirty="0" smtClean="0"/>
              <a:t> </a:t>
            </a:r>
            <a:r>
              <a:rPr lang="ru-RU" sz="2000" dirty="0" err="1" smtClean="0"/>
              <a:t>оселилось</a:t>
            </a:r>
            <a:r>
              <a:rPr lang="ru-RU" sz="2000" dirty="0" smtClean="0"/>
              <a:t> у </a:t>
            </a:r>
            <a:r>
              <a:rPr lang="ru-RU" sz="2000" dirty="0" err="1" smtClean="0"/>
              <a:t>Харкові</a:t>
            </a:r>
            <a:r>
              <a:rPr lang="ru-RU" sz="2000" dirty="0" smtClean="0"/>
              <a:t>, </a:t>
            </a:r>
            <a:r>
              <a:rPr lang="ru-RU" sz="2000" dirty="0" err="1" smtClean="0"/>
              <a:t>який</a:t>
            </a:r>
            <a:r>
              <a:rPr lang="ru-RU" sz="2000" dirty="0" smtClean="0"/>
              <a:t> </a:t>
            </a:r>
            <a:r>
              <a:rPr lang="ru-RU" sz="2000" dirty="0" err="1" smtClean="0"/>
              <a:t>тоді</a:t>
            </a:r>
            <a:r>
              <a:rPr lang="ru-RU" sz="2000" dirty="0" smtClean="0"/>
              <a:t> </a:t>
            </a:r>
            <a:r>
              <a:rPr lang="ru-RU" sz="2000" dirty="0" err="1" smtClean="0"/>
              <a:t>був</a:t>
            </a:r>
            <a:r>
              <a:rPr lang="ru-RU" sz="2000" dirty="0" smtClean="0"/>
              <a:t> столицею </a:t>
            </a:r>
            <a:r>
              <a:rPr lang="ru-RU" sz="2000" dirty="0" err="1" smtClean="0"/>
              <a:t>і</a:t>
            </a:r>
            <a:r>
              <a:rPr lang="ru-RU" sz="2000" dirty="0" smtClean="0"/>
              <a:t> центром культурного </a:t>
            </a:r>
            <a:r>
              <a:rPr lang="ru-RU" sz="2000" dirty="0" err="1" smtClean="0"/>
              <a:t>життя</a:t>
            </a:r>
            <a:r>
              <a:rPr lang="ru-RU" sz="2000" dirty="0" smtClean="0"/>
              <a:t>. </a:t>
            </a:r>
            <a:r>
              <a:rPr lang="ru-RU" sz="2000" dirty="0" err="1" smtClean="0"/>
              <a:t>Олександр</a:t>
            </a:r>
            <a:r>
              <a:rPr lang="ru-RU" sz="2000" dirty="0" smtClean="0"/>
              <a:t> </a:t>
            </a:r>
            <a:r>
              <a:rPr lang="ru-RU" sz="2000" dirty="0" err="1" smtClean="0"/>
              <a:t>завжди</a:t>
            </a:r>
            <a:r>
              <a:rPr lang="ru-RU" sz="2000" dirty="0" smtClean="0"/>
              <a:t> </a:t>
            </a:r>
            <a:r>
              <a:rPr lang="ru-RU" sz="2000" dirty="0" err="1" smtClean="0"/>
              <a:t>гарно</a:t>
            </a:r>
            <a:r>
              <a:rPr lang="ru-RU" sz="2000" dirty="0" smtClean="0"/>
              <a:t> </a:t>
            </a:r>
            <a:r>
              <a:rPr lang="ru-RU" sz="2000" dirty="0" err="1" smtClean="0"/>
              <a:t>малював</a:t>
            </a:r>
            <a:r>
              <a:rPr lang="ru-RU" sz="2000" dirty="0" smtClean="0"/>
              <a:t> </a:t>
            </a:r>
            <a:r>
              <a:rPr lang="ru-RU" sz="2000" dirty="0" err="1" smtClean="0"/>
              <a:t>і</a:t>
            </a:r>
            <a:r>
              <a:rPr lang="ru-RU" sz="2000" dirty="0" smtClean="0"/>
              <a:t> </a:t>
            </a:r>
            <a:r>
              <a:rPr lang="ru-RU" sz="2000" dirty="0" err="1" smtClean="0"/>
              <a:t>навіть</a:t>
            </a:r>
            <a:r>
              <a:rPr lang="ru-RU" sz="2000" dirty="0" smtClean="0"/>
              <a:t> </a:t>
            </a:r>
            <a:r>
              <a:rPr lang="ru-RU" sz="2000" dirty="0" err="1" smtClean="0"/>
              <a:t>учився</a:t>
            </a:r>
            <a:r>
              <a:rPr lang="ru-RU" sz="2000" dirty="0" smtClean="0"/>
              <a:t> </a:t>
            </a:r>
            <a:r>
              <a:rPr lang="ru-RU" sz="2000" dirty="0" err="1" smtClean="0"/>
              <a:t>живопису</a:t>
            </a:r>
            <a:r>
              <a:rPr lang="ru-RU" sz="2000" dirty="0" smtClean="0"/>
              <a:t> в </a:t>
            </a:r>
            <a:r>
              <a:rPr lang="ru-RU" sz="2000" dirty="0" err="1" smtClean="0"/>
              <a:t>берлінській</a:t>
            </a:r>
            <a:r>
              <a:rPr lang="ru-RU" sz="2000" dirty="0" smtClean="0"/>
              <a:t> </a:t>
            </a:r>
            <a:r>
              <a:rPr lang="ru-RU" sz="2000" dirty="0" err="1" smtClean="0"/>
              <a:t>приватній</a:t>
            </a:r>
            <a:r>
              <a:rPr lang="ru-RU" sz="2000" dirty="0" smtClean="0"/>
              <a:t> </a:t>
            </a:r>
            <a:r>
              <a:rPr lang="ru-RU" sz="2000" dirty="0" err="1" smtClean="0"/>
              <a:t>школі</a:t>
            </a:r>
            <a:r>
              <a:rPr lang="ru-RU" sz="2000" dirty="0" smtClean="0"/>
              <a:t>. Тому в </a:t>
            </a:r>
            <a:r>
              <a:rPr lang="ru-RU" sz="2000" dirty="0" err="1" smtClean="0"/>
              <a:t>Харкові</a:t>
            </a:r>
            <a:r>
              <a:rPr lang="ru-RU" sz="2000" dirty="0" smtClean="0"/>
              <a:t> </a:t>
            </a:r>
            <a:r>
              <a:rPr lang="ru-RU" sz="2000" dirty="0" err="1" smtClean="0"/>
              <a:t>його</a:t>
            </a:r>
            <a:r>
              <a:rPr lang="ru-RU" sz="2000" dirty="0" smtClean="0"/>
              <a:t> взяли </a:t>
            </a:r>
            <a:r>
              <a:rPr lang="ru-RU" sz="2000" dirty="0" err="1" smtClean="0"/>
              <a:t>художником-ілюстратором</a:t>
            </a:r>
            <a:r>
              <a:rPr lang="ru-RU" sz="2000" dirty="0" smtClean="0"/>
              <a:t> у газету „</a:t>
            </a:r>
            <a:r>
              <a:rPr lang="ru-RU" sz="2000" dirty="0" err="1" smtClean="0"/>
              <a:t>Вісті</a:t>
            </a:r>
            <a:r>
              <a:rPr lang="ru-RU" sz="2000" dirty="0" smtClean="0"/>
              <a:t>”. </a:t>
            </a:r>
            <a:r>
              <a:rPr lang="ru-RU" sz="2000" dirty="0" err="1" smtClean="0"/>
              <a:t>Свої</a:t>
            </a:r>
            <a:r>
              <a:rPr lang="ru-RU" sz="2000" dirty="0" smtClean="0"/>
              <a:t> </a:t>
            </a:r>
            <a:r>
              <a:rPr lang="ru-RU" sz="2000" dirty="0" err="1" smtClean="0"/>
              <a:t>гострі</a:t>
            </a:r>
            <a:r>
              <a:rPr lang="ru-RU" sz="2000" dirty="0" smtClean="0"/>
              <a:t> </a:t>
            </a:r>
            <a:r>
              <a:rPr lang="ru-RU" sz="2000" dirty="0" err="1" smtClean="0"/>
              <a:t>карикатури</a:t>
            </a:r>
            <a:r>
              <a:rPr lang="ru-RU" sz="2000" dirty="0" smtClean="0"/>
              <a:t> Довженко </a:t>
            </a:r>
            <a:r>
              <a:rPr lang="ru-RU" sz="2000" dirty="0" err="1" smtClean="0"/>
              <a:t>підписував</a:t>
            </a:r>
            <a:r>
              <a:rPr lang="ru-RU" sz="2000" dirty="0" smtClean="0"/>
              <a:t> „</a:t>
            </a:r>
            <a:r>
              <a:rPr lang="ru-RU" sz="2000" dirty="0" err="1" smtClean="0"/>
              <a:t>Сашко</a:t>
            </a:r>
            <a:r>
              <a:rPr lang="ru-RU" sz="2000" dirty="0" smtClean="0"/>
              <a:t>”. </a:t>
            </a:r>
          </a:p>
        </p:txBody>
      </p:sp>
      <p:pic>
        <p:nvPicPr>
          <p:cNvPr id="9224" name="Picture 8" descr="Карикатура На Остапа Вишню"/>
          <p:cNvPicPr>
            <a:picLocks noGrp="1" noChangeAspect="1" noChangeArrowheads="1"/>
          </p:cNvPicPr>
          <p:nvPr>
            <p:ph sz="half" idx="3"/>
          </p:nvPr>
        </p:nvPicPr>
        <p:blipFill>
          <a:blip r:embed="rId2" cstate="print"/>
          <a:srcRect/>
          <a:stretch>
            <a:fillRect/>
          </a:stretch>
        </p:blipFill>
        <p:spPr>
          <a:xfrm rot="20966242">
            <a:off x="395288" y="549275"/>
            <a:ext cx="1939925" cy="1552575"/>
          </a:xfrm>
        </p:spPr>
      </p:pic>
      <p:pic>
        <p:nvPicPr>
          <p:cNvPr id="9225" name="Picture 9" descr="7BE7FC2F-3B9A-49E6-A9C5-A594B94B720D_w203_s"/>
          <p:cNvPicPr>
            <a:picLocks noGrp="1" noChangeAspect="1" noChangeArrowheads="1"/>
          </p:cNvPicPr>
          <p:nvPr>
            <p:ph sz="quarter" idx="1"/>
          </p:nvPr>
        </p:nvPicPr>
        <p:blipFill>
          <a:blip r:embed="rId3" cstate="print"/>
          <a:srcRect/>
          <a:stretch>
            <a:fillRect/>
          </a:stretch>
        </p:blipFill>
        <p:spPr>
          <a:xfrm rot="21055939">
            <a:off x="7812088" y="1484313"/>
            <a:ext cx="1122362" cy="2185987"/>
          </a:xfrm>
        </p:spPr>
      </p:pic>
      <p:pic>
        <p:nvPicPr>
          <p:cNvPr id="9226" name="Picture 10" descr="5"/>
          <p:cNvPicPr>
            <a:picLocks noGrp="1" noChangeAspect="1" noChangeArrowheads="1"/>
          </p:cNvPicPr>
          <p:nvPr>
            <p:ph sz="quarter" idx="2"/>
          </p:nvPr>
        </p:nvPicPr>
        <p:blipFill>
          <a:blip r:embed="rId4" cstate="print"/>
          <a:srcRect/>
          <a:stretch>
            <a:fillRect/>
          </a:stretch>
        </p:blipFill>
        <p:spPr>
          <a:xfrm rot="281319">
            <a:off x="0" y="3357563"/>
            <a:ext cx="2735263" cy="2187575"/>
          </a:xfrm>
        </p:spPr>
      </p:pic>
      <p:pic>
        <p:nvPicPr>
          <p:cNvPr id="9227" name="Picture 11" descr="pt_pogorelov01"/>
          <p:cNvPicPr>
            <a:picLocks noChangeAspect="1" noChangeArrowheads="1"/>
          </p:cNvPicPr>
          <p:nvPr/>
        </p:nvPicPr>
        <p:blipFill>
          <a:blip r:embed="rId5" cstate="print"/>
          <a:srcRect/>
          <a:stretch>
            <a:fillRect/>
          </a:stretch>
        </p:blipFill>
        <p:spPr bwMode="auto">
          <a:xfrm rot="-730349">
            <a:off x="7019925" y="4868863"/>
            <a:ext cx="2009775" cy="1849437"/>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p:cTn id="13" dur="1000" fill="hold"/>
                                        <p:tgtEl>
                                          <p:spTgt spid="9219">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9219">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9219">
                                            <p:txEl>
                                              <p:pRg st="1" end="1"/>
                                            </p:txEl>
                                          </p:spTgt>
                                        </p:tgtEl>
                                      </p:cBhvr>
                                    </p:animEffect>
                                  </p:childTnLst>
                                </p:cTn>
                              </p:par>
                            </p:childTnLst>
                          </p:cTn>
                        </p:par>
                        <p:par>
                          <p:cTn id="16" fill="hold">
                            <p:stCondLst>
                              <p:cond delay="2000"/>
                            </p:stCondLst>
                            <p:childTnLst>
                              <p:par>
                                <p:cTn id="17" presetID="43" presetClass="entr" presetSubtype="0" fill="hold" nodeType="afterEffect">
                                  <p:stCondLst>
                                    <p:cond delay="0"/>
                                  </p:stCondLst>
                                  <p:childTnLst>
                                    <p:set>
                                      <p:cBhvr>
                                        <p:cTn id="18" dur="1" fill="hold">
                                          <p:stCondLst>
                                            <p:cond delay="0"/>
                                          </p:stCondLst>
                                        </p:cTn>
                                        <p:tgtEl>
                                          <p:spTgt spid="9224"/>
                                        </p:tgtEl>
                                        <p:attrNameLst>
                                          <p:attrName>style.visibility</p:attrName>
                                        </p:attrNameLst>
                                      </p:cBhvr>
                                      <p:to>
                                        <p:strVal val="visible"/>
                                      </p:to>
                                    </p:set>
                                    <p:animEffect transition="in" filter="fade">
                                      <p:cBhvr>
                                        <p:cTn id="19" dur="100"/>
                                        <p:tgtEl>
                                          <p:spTgt spid="9224"/>
                                        </p:tgtEl>
                                      </p:cBhvr>
                                    </p:animEffect>
                                    <p:anim calcmode="lin" valueType="num">
                                      <p:cBhvr>
                                        <p:cTn id="20" dur="400" fill="hold"/>
                                        <p:tgtEl>
                                          <p:spTgt spid="9224"/>
                                        </p:tgtEl>
                                        <p:attrNameLst>
                                          <p:attrName>ppt_x</p:attrName>
                                        </p:attrNameLst>
                                      </p:cBhvr>
                                      <p:tavLst>
                                        <p:tav tm="0">
                                          <p:val>
                                            <p:strVal val="#ppt_x"/>
                                          </p:val>
                                        </p:tav>
                                        <p:tav tm="100000">
                                          <p:val>
                                            <p:strVal val="#ppt_x"/>
                                          </p:val>
                                        </p:tav>
                                      </p:tavLst>
                                    </p:anim>
                                    <p:anim calcmode="lin" valueType="num">
                                      <p:cBhvr>
                                        <p:cTn id="21" dur="400" fill="hold"/>
                                        <p:tgtEl>
                                          <p:spTgt spid="9224"/>
                                        </p:tgtEl>
                                        <p:attrNameLst>
                                          <p:attrName>ppt_y</p:attrName>
                                        </p:attrNameLst>
                                      </p:cBhvr>
                                      <p:tavLst>
                                        <p:tav tm="0">
                                          <p:val>
                                            <p:strVal val="#ppt_y+0.31"/>
                                          </p:val>
                                        </p:tav>
                                        <p:tav tm="100000">
                                          <p:val>
                                            <p:strVal val="#ppt_y+0.31"/>
                                          </p:val>
                                        </p:tav>
                                      </p:tavLst>
                                    </p:anim>
                                    <p:anim calcmode="lin" valueType="num">
                                      <p:cBhvr>
                                        <p:cTn id="22" dur="600" decel="50000" fill="hold">
                                          <p:stCondLst>
                                            <p:cond delay="400"/>
                                          </p:stCondLst>
                                        </p:cTn>
                                        <p:tgtEl>
                                          <p:spTgt spid="922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600" decel="50000" fill="hold">
                                          <p:stCondLst>
                                            <p:cond delay="400"/>
                                          </p:stCondLst>
                                        </p:cTn>
                                        <p:tgtEl>
                                          <p:spTgt spid="922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4" fill="hold">
                            <p:stCondLst>
                              <p:cond delay="3000"/>
                            </p:stCondLst>
                            <p:childTnLst>
                              <p:par>
                                <p:cTn id="25" presetID="30" presetClass="entr" presetSubtype="0" fill="hold" nodeType="afterEffect">
                                  <p:stCondLst>
                                    <p:cond delay="0"/>
                                  </p:stCondLst>
                                  <p:childTnLst>
                                    <p:set>
                                      <p:cBhvr>
                                        <p:cTn id="26" dur="1" fill="hold">
                                          <p:stCondLst>
                                            <p:cond delay="0"/>
                                          </p:stCondLst>
                                        </p:cTn>
                                        <p:tgtEl>
                                          <p:spTgt spid="9226"/>
                                        </p:tgtEl>
                                        <p:attrNameLst>
                                          <p:attrName>style.visibility</p:attrName>
                                        </p:attrNameLst>
                                      </p:cBhvr>
                                      <p:to>
                                        <p:strVal val="visible"/>
                                      </p:to>
                                    </p:set>
                                    <p:animEffect transition="in" filter="fade">
                                      <p:cBhvr>
                                        <p:cTn id="27" dur="800" decel="100000"/>
                                        <p:tgtEl>
                                          <p:spTgt spid="9226"/>
                                        </p:tgtEl>
                                      </p:cBhvr>
                                    </p:animEffect>
                                    <p:anim calcmode="lin" valueType="num">
                                      <p:cBhvr>
                                        <p:cTn id="28" dur="800" decel="100000" fill="hold"/>
                                        <p:tgtEl>
                                          <p:spTgt spid="9226"/>
                                        </p:tgtEl>
                                        <p:attrNameLst>
                                          <p:attrName>style.rotation</p:attrName>
                                        </p:attrNameLst>
                                      </p:cBhvr>
                                      <p:tavLst>
                                        <p:tav tm="0">
                                          <p:val>
                                            <p:fltVal val="-90"/>
                                          </p:val>
                                        </p:tav>
                                        <p:tav tm="100000">
                                          <p:val>
                                            <p:fltVal val="0"/>
                                          </p:val>
                                        </p:tav>
                                      </p:tavLst>
                                    </p:anim>
                                    <p:anim calcmode="lin" valueType="num">
                                      <p:cBhvr>
                                        <p:cTn id="29" dur="800" decel="100000" fill="hold"/>
                                        <p:tgtEl>
                                          <p:spTgt spid="9226"/>
                                        </p:tgtEl>
                                        <p:attrNameLst>
                                          <p:attrName>ppt_x</p:attrName>
                                        </p:attrNameLst>
                                      </p:cBhvr>
                                      <p:tavLst>
                                        <p:tav tm="0">
                                          <p:val>
                                            <p:strVal val="#ppt_x+0.4"/>
                                          </p:val>
                                        </p:tav>
                                        <p:tav tm="100000">
                                          <p:val>
                                            <p:strVal val="#ppt_x-0.05"/>
                                          </p:val>
                                        </p:tav>
                                      </p:tavLst>
                                    </p:anim>
                                    <p:anim calcmode="lin" valueType="num">
                                      <p:cBhvr>
                                        <p:cTn id="30" dur="800" decel="100000" fill="hold"/>
                                        <p:tgtEl>
                                          <p:spTgt spid="9226"/>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9226"/>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9226"/>
                                        </p:tgtEl>
                                        <p:attrNameLst>
                                          <p:attrName>ppt_y</p:attrName>
                                        </p:attrNameLst>
                                      </p:cBhvr>
                                      <p:tavLst>
                                        <p:tav tm="0">
                                          <p:val>
                                            <p:strVal val="#ppt_y+0.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iterate type="lt">
                                    <p:tmPct val="5000"/>
                                  </p:iterate>
                                  <p:childTnLst>
                                    <p:set>
                                      <p:cBhvr>
                                        <p:cTn id="35" dur="1" fill="hold">
                                          <p:stCondLst>
                                            <p:cond delay="0"/>
                                          </p:stCondLst>
                                        </p:cTn>
                                        <p:tgtEl>
                                          <p:spTgt spid="9225"/>
                                        </p:tgtEl>
                                        <p:attrNameLst>
                                          <p:attrName>style.visibility</p:attrName>
                                        </p:attrNameLst>
                                      </p:cBhvr>
                                      <p:to>
                                        <p:strVal val="visible"/>
                                      </p:to>
                                    </p:set>
                                    <p:anim calcmode="lin" valueType="num">
                                      <p:cBhvr>
                                        <p:cTn id="36" dur="1000" fill="hold"/>
                                        <p:tgtEl>
                                          <p:spTgt spid="9225"/>
                                        </p:tgtEl>
                                        <p:attrNameLst>
                                          <p:attrName>ppt_w</p:attrName>
                                        </p:attrNameLst>
                                      </p:cBhvr>
                                      <p:tavLst>
                                        <p:tav tm="0">
                                          <p:val>
                                            <p:fltVal val="0"/>
                                          </p:val>
                                        </p:tav>
                                        <p:tav tm="100000">
                                          <p:val>
                                            <p:strVal val="#ppt_w"/>
                                          </p:val>
                                        </p:tav>
                                      </p:tavLst>
                                    </p:anim>
                                    <p:anim calcmode="lin" valueType="num">
                                      <p:cBhvr>
                                        <p:cTn id="37" dur="1000" fill="hold"/>
                                        <p:tgtEl>
                                          <p:spTgt spid="9225"/>
                                        </p:tgtEl>
                                        <p:attrNameLst>
                                          <p:attrName>ppt_h</p:attrName>
                                        </p:attrNameLst>
                                      </p:cBhvr>
                                      <p:tavLst>
                                        <p:tav tm="0">
                                          <p:val>
                                            <p:fltVal val="0"/>
                                          </p:val>
                                        </p:tav>
                                        <p:tav tm="100000">
                                          <p:val>
                                            <p:strVal val="#ppt_h"/>
                                          </p:val>
                                        </p:tav>
                                      </p:tavLst>
                                    </p:anim>
                                    <p:anim calcmode="lin" valueType="num">
                                      <p:cBhvr>
                                        <p:cTn id="38" dur="1000" fill="hold"/>
                                        <p:tgtEl>
                                          <p:spTgt spid="9225"/>
                                        </p:tgtEl>
                                        <p:attrNameLst>
                                          <p:attrName>style.rotation</p:attrName>
                                        </p:attrNameLst>
                                      </p:cBhvr>
                                      <p:tavLst>
                                        <p:tav tm="0">
                                          <p:val>
                                            <p:fltVal val="90"/>
                                          </p:val>
                                        </p:tav>
                                        <p:tav tm="100000">
                                          <p:val>
                                            <p:fltVal val="0"/>
                                          </p:val>
                                        </p:tav>
                                      </p:tavLst>
                                    </p:anim>
                                    <p:animEffect transition="in" filter="fade">
                                      <p:cBhvr>
                                        <p:cTn id="39" dur="1000"/>
                                        <p:tgtEl>
                                          <p:spTgt spid="9225"/>
                                        </p:tgtEl>
                                      </p:cBhvr>
                                    </p:animEffect>
                                  </p:childTnLst>
                                </p:cTn>
                              </p:par>
                            </p:childTnLst>
                          </p:cTn>
                        </p:par>
                        <p:par>
                          <p:cTn id="40" fill="hold">
                            <p:stCondLst>
                              <p:cond delay="5000"/>
                            </p:stCondLst>
                            <p:childTnLst>
                              <p:par>
                                <p:cTn id="41" presetID="39" presetClass="entr" presetSubtype="0" accel="100000" fill="hold" nodeType="afterEffect">
                                  <p:stCondLst>
                                    <p:cond delay="0"/>
                                  </p:stCondLst>
                                  <p:childTnLst>
                                    <p:set>
                                      <p:cBhvr>
                                        <p:cTn id="42" dur="1" fill="hold">
                                          <p:stCondLst>
                                            <p:cond delay="0"/>
                                          </p:stCondLst>
                                        </p:cTn>
                                        <p:tgtEl>
                                          <p:spTgt spid="9227"/>
                                        </p:tgtEl>
                                        <p:attrNameLst>
                                          <p:attrName>style.visibility</p:attrName>
                                        </p:attrNameLst>
                                      </p:cBhvr>
                                      <p:to>
                                        <p:strVal val="visible"/>
                                      </p:to>
                                    </p:set>
                                    <p:anim calcmode="lin" valueType="num">
                                      <p:cBhvr>
                                        <p:cTn id="43" dur="500" fill="hold"/>
                                        <p:tgtEl>
                                          <p:spTgt spid="9227"/>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9227"/>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9227"/>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92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4294967295"/>
          </p:nvPr>
        </p:nvSpPr>
        <p:spPr>
          <a:xfrm>
            <a:off x="2843213" y="1124744"/>
            <a:ext cx="6121400" cy="4824536"/>
          </a:xfrm>
        </p:spPr>
        <p:txBody>
          <a:bodyPr/>
          <a:lstStyle/>
          <a:p>
            <a:pPr eaLnBrk="1" hangingPunct="1">
              <a:lnSpc>
                <a:spcPct val="80000"/>
              </a:lnSpc>
              <a:buFontTx/>
              <a:buNone/>
            </a:pPr>
            <a:r>
              <a:rPr lang="uk-UA" sz="1700" b="1" dirty="0" smtClean="0"/>
              <a:t>	   В</a:t>
            </a:r>
            <a:r>
              <a:rPr lang="uk-UA" sz="1700" dirty="0" smtClean="0"/>
              <a:t>арвара – грала в аматорському театрі, і Лесь Курбас пророкував їй блискуче акторське майбутнє. Але на одній з літніх прогулянок молода жінка сильно поранила ногу. Через неправильне лікування нога перестала згинатись, і довгий час Варвара була прикута до ліжка.      </a:t>
            </a:r>
            <a:r>
              <a:rPr lang="uk-UA" sz="1700" b="1" dirty="0" smtClean="0"/>
              <a:t>В</a:t>
            </a:r>
            <a:r>
              <a:rPr lang="uk-UA" sz="1700" dirty="0" smtClean="0"/>
              <a:t>арвара потребувала дорогого лікування. І Олександр почав шукати додаткових заробітків. Друг Довженка, </a:t>
            </a:r>
            <a:r>
              <a:rPr lang="uk-UA" sz="1700" dirty="0" smtClean="0"/>
              <a:t>блискучий </a:t>
            </a:r>
            <a:r>
              <a:rPr lang="uk-UA" sz="1700" dirty="0" smtClean="0"/>
              <a:t>філолог Майк </a:t>
            </a:r>
            <a:r>
              <a:rPr lang="uk-UA" sz="1700" dirty="0" err="1" smtClean="0"/>
              <a:t>Йогансен</a:t>
            </a:r>
            <a:r>
              <a:rPr lang="uk-UA" sz="1700" dirty="0" smtClean="0"/>
              <a:t>, перекладав титри до німих іноземних фільмів. Олександр також володів іноземними мовами і, Майк, знаючи його фінансову скруту, став ділитися з Довженком своїми замовленнями.      </a:t>
            </a:r>
            <a:r>
              <a:rPr lang="uk-UA" sz="1700" b="1" dirty="0" smtClean="0"/>
              <a:t>Т</a:t>
            </a:r>
            <a:r>
              <a:rPr lang="uk-UA" sz="1700" dirty="0" smtClean="0"/>
              <a:t>ак Олександр почав співпрацювати з Одеською кінофабрикою. У цей час він тісно спілкується з впливовим на той час і орієнтованим на кіно літературним об’єднанням «Гарт», що було створене у січні 1923 року. </a:t>
            </a:r>
          </a:p>
          <a:p>
            <a:pPr eaLnBrk="1" hangingPunct="1">
              <a:lnSpc>
                <a:spcPct val="80000"/>
              </a:lnSpc>
              <a:buFontTx/>
              <a:buNone/>
            </a:pPr>
            <a:r>
              <a:rPr lang="uk-UA" sz="1700" dirty="0" smtClean="0"/>
              <a:t>	   Після розпаду «Гарту» Довженко стає одним з засновників ВАПЛІТЕ  А тисяча дев’ятсот двадцять п’ятого року на пропозицію Юрія </a:t>
            </a:r>
            <a:r>
              <a:rPr lang="uk-UA" sz="1700" dirty="0" smtClean="0"/>
              <a:t>Яновського, </a:t>
            </a:r>
            <a:r>
              <a:rPr lang="uk-UA" sz="1700" dirty="0" smtClean="0"/>
              <a:t>Довженко написав сценарій дитячої комедії </a:t>
            </a:r>
            <a:r>
              <a:rPr lang="uk-UA" sz="1700" dirty="0" err="1" smtClean="0"/>
              <a:t>„Вася-реформатор”</a:t>
            </a:r>
            <a:r>
              <a:rPr lang="uk-UA" sz="1700" dirty="0" smtClean="0"/>
              <a:t>.</a:t>
            </a:r>
            <a:r>
              <a:rPr lang="ru-RU" sz="1700" dirty="0" smtClean="0"/>
              <a:t> </a:t>
            </a:r>
          </a:p>
        </p:txBody>
      </p:sp>
      <p:pic>
        <p:nvPicPr>
          <p:cNvPr id="10248" name="photo1" descr="http://www.imena.tv/images/dovzhenko/6p.jpg">
            <a:hlinkClick r:id="rId2"/>
          </p:cNvPr>
          <p:cNvPicPr>
            <a:picLocks noChangeAspect="1" noChangeArrowheads="1"/>
          </p:cNvPicPr>
          <p:nvPr/>
        </p:nvPicPr>
        <p:blipFill>
          <a:blip r:embed="rId3" cstate="print"/>
          <a:srcRect/>
          <a:stretch>
            <a:fillRect/>
          </a:stretch>
        </p:blipFill>
        <p:spPr bwMode="auto">
          <a:xfrm rot="-189353">
            <a:off x="314914" y="620247"/>
            <a:ext cx="2665412" cy="2376488"/>
          </a:xfrm>
          <a:prstGeom prst="rect">
            <a:avLst/>
          </a:prstGeom>
          <a:noFill/>
          <a:ln w="9525">
            <a:noFill/>
            <a:miter lim="800000"/>
            <a:headEnd/>
            <a:tailEnd/>
          </a:ln>
        </p:spPr>
      </p:pic>
      <p:pic>
        <p:nvPicPr>
          <p:cNvPr id="4" name="Picture 5" descr="dovzhenko_682288257_tonnel"/>
          <p:cNvPicPr>
            <a:picLocks noGrp="1" noChangeAspect="1" noChangeArrowheads="1"/>
          </p:cNvPicPr>
          <p:nvPr>
            <p:ph/>
          </p:nvPr>
        </p:nvPicPr>
        <p:blipFill>
          <a:blip r:embed="rId4" cstate="print"/>
          <a:srcRect/>
          <a:stretch>
            <a:fillRect/>
          </a:stretch>
        </p:blipFill>
        <p:spPr>
          <a:xfrm rot="21030571">
            <a:off x="467544" y="3140968"/>
            <a:ext cx="2262187" cy="3311525"/>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0248"/>
                                        </p:tgtEl>
                                        <p:attrNameLst>
                                          <p:attrName>style.visibility</p:attrName>
                                        </p:attrNameLst>
                                      </p:cBhvr>
                                      <p:to>
                                        <p:strVal val="visible"/>
                                      </p:to>
                                    </p:set>
                                    <p:anim calcmode="lin" valueType="num">
                                      <p:cBhvr>
                                        <p:cTn id="7" dur="500" fill="hold"/>
                                        <p:tgtEl>
                                          <p:spTgt spid="10248"/>
                                        </p:tgtEl>
                                        <p:attrNameLst>
                                          <p:attrName>ppt_w</p:attrName>
                                        </p:attrNameLst>
                                      </p:cBhvr>
                                      <p:tavLst>
                                        <p:tav tm="0">
                                          <p:val>
                                            <p:fltVal val="0"/>
                                          </p:val>
                                        </p:tav>
                                        <p:tav tm="100000">
                                          <p:val>
                                            <p:strVal val="#ppt_w"/>
                                          </p:val>
                                        </p:tav>
                                      </p:tavLst>
                                    </p:anim>
                                    <p:anim calcmode="lin" valueType="num">
                                      <p:cBhvr>
                                        <p:cTn id="8" dur="500" fill="hold"/>
                                        <p:tgtEl>
                                          <p:spTgt spid="1024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calcmode="lin" valueType="num">
                                      <p:cBhvr>
                                        <p:cTn id="12"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0243">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 calcmode="lin" valueType="num">
                                      <p:cBhvr>
                                        <p:cTn id="17" dur="5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0243">
                                            <p:txEl>
                                              <p:pRg st="1" end="1"/>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4294967295"/>
          </p:nvPr>
        </p:nvSpPr>
        <p:spPr>
          <a:xfrm>
            <a:off x="2700338" y="404813"/>
            <a:ext cx="4824412" cy="6335712"/>
          </a:xfrm>
        </p:spPr>
        <p:txBody>
          <a:bodyPr/>
          <a:lstStyle/>
          <a:p>
            <a:pPr eaLnBrk="1" hangingPunct="1">
              <a:lnSpc>
                <a:spcPct val="80000"/>
              </a:lnSpc>
              <a:buFontTx/>
              <a:buNone/>
            </a:pPr>
            <a:r>
              <a:rPr lang="uk-UA" sz="2000" dirty="0" smtClean="0"/>
              <a:t>     Мистецтво нового часу – кіно – все більше полонило його. Двадцять шостого року Довженко переїжджає до Одеси і розпочинає нове життя, в якому вже не лишається місця для Варвари.      Новим коханням Олександра Довженка стала актриса Юлія </a:t>
            </a:r>
            <a:r>
              <a:rPr lang="uk-UA" sz="2000" dirty="0" err="1" smtClean="0"/>
              <a:t>Солнцева</a:t>
            </a:r>
            <a:r>
              <a:rPr lang="uk-UA" sz="2000" dirty="0" smtClean="0"/>
              <a:t>. Довженко побачив її на кінофабриці в </a:t>
            </a:r>
            <a:r>
              <a:rPr lang="uk-UA" sz="2000" dirty="0" smtClean="0"/>
              <a:t>Одесі. </a:t>
            </a:r>
            <a:r>
              <a:rPr lang="uk-UA" sz="2000" dirty="0" smtClean="0"/>
              <a:t>Молода, вродлива та енергійна, </a:t>
            </a:r>
            <a:r>
              <a:rPr lang="uk-UA" sz="2000" dirty="0" err="1" smtClean="0"/>
              <a:t>Солнцева</a:t>
            </a:r>
            <a:r>
              <a:rPr lang="uk-UA" sz="2000" dirty="0" smtClean="0"/>
              <a:t>, здавалось, була створена стати вірною супутницею справжнього кінорежисера.      Юлія </a:t>
            </a:r>
            <a:r>
              <a:rPr lang="uk-UA" sz="2000" dirty="0" err="1" smtClean="0"/>
              <a:t>Солнцева</a:t>
            </a:r>
            <a:r>
              <a:rPr lang="uk-UA" sz="2000" dirty="0" smtClean="0"/>
              <a:t> була не тільки дружиною Олександра, а і його незмінним асистентом. Першою самостійною картиною Довженка стала </a:t>
            </a:r>
            <a:r>
              <a:rPr lang="uk-UA" sz="2000" dirty="0" err="1" smtClean="0"/>
              <a:t>„Сумка</a:t>
            </a:r>
            <a:r>
              <a:rPr lang="uk-UA" sz="2000" dirty="0" smtClean="0"/>
              <a:t> </a:t>
            </a:r>
            <a:r>
              <a:rPr lang="uk-UA" sz="2000" dirty="0" err="1" smtClean="0"/>
              <a:t>дипкур’єра”</a:t>
            </a:r>
            <a:r>
              <a:rPr lang="uk-UA" sz="2000" dirty="0" smtClean="0"/>
              <a:t>. У цьому фільмі він уперше й востаннє сам з’явився на кіноекрані – у маленькій ролі кочегара  </a:t>
            </a:r>
          </a:p>
        </p:txBody>
      </p:sp>
      <p:pic>
        <p:nvPicPr>
          <p:cNvPr id="11269" name="photo1" descr="http://www.imena.tv/images/dovzhenko/7p.jpg">
            <a:hlinkClick r:id="rId2"/>
          </p:cNvPr>
          <p:cNvPicPr>
            <a:picLocks noChangeAspect="1" noChangeArrowheads="1"/>
          </p:cNvPicPr>
          <p:nvPr/>
        </p:nvPicPr>
        <p:blipFill>
          <a:blip r:embed="rId3" cstate="print"/>
          <a:srcRect/>
          <a:stretch>
            <a:fillRect/>
          </a:stretch>
        </p:blipFill>
        <p:spPr bwMode="auto">
          <a:xfrm rot="-296270">
            <a:off x="91463" y="881397"/>
            <a:ext cx="2808287" cy="2246312"/>
          </a:xfrm>
          <a:prstGeom prst="rect">
            <a:avLst/>
          </a:prstGeom>
          <a:noFill/>
          <a:ln w="9525">
            <a:noFill/>
            <a:miter lim="800000"/>
            <a:headEnd/>
            <a:tailEnd/>
          </a:ln>
        </p:spPr>
      </p:pic>
      <p:pic>
        <p:nvPicPr>
          <p:cNvPr id="11270" name="photo1" descr="http://www.imena.tv/images/dovzhenko/8p.jpg">
            <a:hlinkClick r:id="rId2"/>
          </p:cNvPr>
          <p:cNvPicPr>
            <a:picLocks noChangeAspect="1" noChangeArrowheads="1"/>
          </p:cNvPicPr>
          <p:nvPr/>
        </p:nvPicPr>
        <p:blipFill>
          <a:blip r:embed="rId4" cstate="print"/>
          <a:srcRect/>
          <a:stretch>
            <a:fillRect/>
          </a:stretch>
        </p:blipFill>
        <p:spPr bwMode="auto">
          <a:xfrm rot="21204396">
            <a:off x="306424" y="4125255"/>
            <a:ext cx="2709047" cy="2366650"/>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11269"/>
                                        </p:tgtEl>
                                        <p:attrNameLst>
                                          <p:attrName>style.visibility</p:attrName>
                                        </p:attrNameLst>
                                      </p:cBhvr>
                                      <p:to>
                                        <p:strVal val="visible"/>
                                      </p:to>
                                    </p:set>
                                    <p:anim calcmode="lin" valueType="num">
                                      <p:cBhvr>
                                        <p:cTn id="7" dur="1000" fill="hold"/>
                                        <p:tgtEl>
                                          <p:spTgt spid="11269"/>
                                        </p:tgtEl>
                                        <p:attrNameLst>
                                          <p:attrName>ppt_w</p:attrName>
                                        </p:attrNameLst>
                                      </p:cBhvr>
                                      <p:tavLst>
                                        <p:tav tm="0">
                                          <p:val>
                                            <p:strVal val="#ppt_w+.3"/>
                                          </p:val>
                                        </p:tav>
                                        <p:tav tm="100000">
                                          <p:val>
                                            <p:strVal val="#ppt_w"/>
                                          </p:val>
                                        </p:tav>
                                      </p:tavLst>
                                    </p:anim>
                                    <p:anim calcmode="lin" valueType="num">
                                      <p:cBhvr>
                                        <p:cTn id="8" dur="1000" fill="hold"/>
                                        <p:tgtEl>
                                          <p:spTgt spid="11269"/>
                                        </p:tgtEl>
                                        <p:attrNameLst>
                                          <p:attrName>ppt_h</p:attrName>
                                        </p:attrNameLst>
                                      </p:cBhvr>
                                      <p:tavLst>
                                        <p:tav tm="0">
                                          <p:val>
                                            <p:strVal val="#ppt_h"/>
                                          </p:val>
                                        </p:tav>
                                        <p:tav tm="100000">
                                          <p:val>
                                            <p:strVal val="#ppt_h"/>
                                          </p:val>
                                        </p:tav>
                                      </p:tavLst>
                                    </p:anim>
                                    <p:animEffect transition="in" filter="fade">
                                      <p:cBhvr>
                                        <p:cTn id="9" dur="1000"/>
                                        <p:tgtEl>
                                          <p:spTgt spid="11269"/>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p:cTn id="13" dur="1000" fill="hold"/>
                                        <p:tgtEl>
                                          <p:spTgt spid="11267">
                                            <p:txEl>
                                              <p:pRg st="0" end="0"/>
                                            </p:txEl>
                                          </p:spTgt>
                                        </p:tgtEl>
                                        <p:attrNameLst>
                                          <p:attrName>ppt_x</p:attrName>
                                        </p:attrNameLst>
                                      </p:cBhvr>
                                      <p:tavLst>
                                        <p:tav tm="0">
                                          <p:val>
                                            <p:strVal val="#ppt_x-.2"/>
                                          </p:val>
                                        </p:tav>
                                        <p:tav tm="100000">
                                          <p:val>
                                            <p:strVal val="#ppt_x"/>
                                          </p:val>
                                        </p:tav>
                                      </p:tavLst>
                                    </p:anim>
                                    <p:anim calcmode="lin" valueType="num">
                                      <p:cBhvr>
                                        <p:cTn id="14" dur="1000" fill="hold"/>
                                        <p:tgtEl>
                                          <p:spTgt spid="1126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1267">
                                            <p:txEl>
                                              <p:pRg st="0" end="0"/>
                                            </p:txEl>
                                          </p:spTgt>
                                        </p:tgtEl>
                                      </p:cBhvr>
                                    </p:animEffect>
                                  </p:childTnLst>
                                </p:cTn>
                              </p:par>
                            </p:childTnLst>
                          </p:cTn>
                        </p:par>
                        <p:par>
                          <p:cTn id="16" fill="hold">
                            <p:stCondLst>
                              <p:cond delay="2000"/>
                            </p:stCondLst>
                            <p:childTnLst>
                              <p:par>
                                <p:cTn id="17" presetID="37" presetClass="entr" presetSubtype="0" fill="hold" nodeType="afterEffect">
                                  <p:stCondLst>
                                    <p:cond delay="0"/>
                                  </p:stCondLst>
                                  <p:childTnLst>
                                    <p:set>
                                      <p:cBhvr>
                                        <p:cTn id="18" dur="1" fill="hold">
                                          <p:stCondLst>
                                            <p:cond delay="0"/>
                                          </p:stCondLst>
                                        </p:cTn>
                                        <p:tgtEl>
                                          <p:spTgt spid="11270"/>
                                        </p:tgtEl>
                                        <p:attrNameLst>
                                          <p:attrName>style.visibility</p:attrName>
                                        </p:attrNameLst>
                                      </p:cBhvr>
                                      <p:to>
                                        <p:strVal val="visible"/>
                                      </p:to>
                                    </p:set>
                                    <p:animEffect transition="in" filter="fade">
                                      <p:cBhvr>
                                        <p:cTn id="19" dur="1000"/>
                                        <p:tgtEl>
                                          <p:spTgt spid="11270"/>
                                        </p:tgtEl>
                                      </p:cBhvr>
                                    </p:animEffect>
                                    <p:anim calcmode="lin" valueType="num">
                                      <p:cBhvr>
                                        <p:cTn id="20" dur="1000" fill="hold"/>
                                        <p:tgtEl>
                                          <p:spTgt spid="11270"/>
                                        </p:tgtEl>
                                        <p:attrNameLst>
                                          <p:attrName>ppt_x</p:attrName>
                                        </p:attrNameLst>
                                      </p:cBhvr>
                                      <p:tavLst>
                                        <p:tav tm="0">
                                          <p:val>
                                            <p:strVal val="#ppt_x"/>
                                          </p:val>
                                        </p:tav>
                                        <p:tav tm="100000">
                                          <p:val>
                                            <p:strVal val="#ppt_x"/>
                                          </p:val>
                                        </p:tav>
                                      </p:tavLst>
                                    </p:anim>
                                    <p:anim calcmode="lin" valueType="num">
                                      <p:cBhvr>
                                        <p:cTn id="21" dur="900" decel="100000" fill="hold"/>
                                        <p:tgtEl>
                                          <p:spTgt spid="11270"/>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12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2627313" y="333375"/>
            <a:ext cx="6265862" cy="6264275"/>
          </a:xfrm>
        </p:spPr>
        <p:txBody>
          <a:bodyPr/>
          <a:lstStyle/>
          <a:p>
            <a:pPr eaLnBrk="1" hangingPunct="1">
              <a:lnSpc>
                <a:spcPct val="80000"/>
              </a:lnSpc>
              <a:buFontTx/>
              <a:buNone/>
            </a:pPr>
            <a:r>
              <a:rPr lang="uk-UA" sz="1800" b="1" dirty="0" smtClean="0"/>
              <a:t>	</a:t>
            </a:r>
            <a:r>
              <a:rPr lang="uk-UA" sz="1800" b="1" dirty="0" smtClean="0"/>
              <a:t> </a:t>
            </a:r>
            <a:r>
              <a:rPr lang="uk-UA" sz="1800" dirty="0" smtClean="0"/>
              <a:t>Довженко </a:t>
            </a:r>
            <a:r>
              <a:rPr lang="uk-UA" sz="1800" dirty="0" smtClean="0"/>
              <a:t>почав знімати </a:t>
            </a:r>
            <a:r>
              <a:rPr lang="uk-UA" sz="1800" dirty="0" err="1" smtClean="0"/>
              <a:t>„Звенигору”</a:t>
            </a:r>
            <a:r>
              <a:rPr lang="uk-UA" sz="1800" dirty="0" smtClean="0"/>
              <a:t>. Сценарій написали Майк </a:t>
            </a:r>
            <a:r>
              <a:rPr lang="uk-UA" sz="1800" dirty="0" err="1" smtClean="0"/>
              <a:t>Йогансен</a:t>
            </a:r>
            <a:r>
              <a:rPr lang="uk-UA" sz="1800" dirty="0" smtClean="0"/>
              <a:t> та Юрко Тютюнник, але Довженко так переробив його, що автори зняли свої імена з титрів картини. І відтоді Олександр сам писав сценарії своїх фільмів. </a:t>
            </a:r>
            <a:r>
              <a:rPr lang="uk-UA" sz="1800" dirty="0" err="1" smtClean="0"/>
              <a:t>„Звенигору”</a:t>
            </a:r>
            <a:r>
              <a:rPr lang="uk-UA" sz="1800" dirty="0" smtClean="0"/>
              <a:t> Довженко зробив за сто днів. За його власним виразом – не зробив, а проспівав, як птах. </a:t>
            </a:r>
            <a:r>
              <a:rPr lang="uk-UA" sz="1800" dirty="0" smtClean="0"/>
              <a:t>С</a:t>
            </a:r>
            <a:r>
              <a:rPr lang="uk-UA" sz="1800" dirty="0" smtClean="0"/>
              <a:t>аме </a:t>
            </a:r>
            <a:r>
              <a:rPr lang="uk-UA" sz="1800" dirty="0" smtClean="0"/>
              <a:t>після виходу </a:t>
            </a:r>
            <a:r>
              <a:rPr lang="uk-UA" sz="1800" dirty="0" err="1" smtClean="0"/>
              <a:t>„Звенигори”</a:t>
            </a:r>
            <a:r>
              <a:rPr lang="uk-UA" sz="1800" dirty="0" smtClean="0"/>
              <a:t> про Олександра Довженка заговорили як про великого режисера. І саме тоді постала офіційно канонізована трійка радянського кіно: </a:t>
            </a:r>
            <a:r>
              <a:rPr lang="uk-UA" sz="1800" dirty="0" err="1" smtClean="0"/>
              <a:t>Ейзенштейн</a:t>
            </a:r>
            <a:r>
              <a:rPr lang="uk-UA" sz="1800" dirty="0" smtClean="0"/>
              <a:t>, Пудовкін і Довженко. </a:t>
            </a:r>
            <a:endParaRPr lang="uk-UA" sz="1800" dirty="0" smtClean="0"/>
          </a:p>
          <a:p>
            <a:pPr eaLnBrk="1" hangingPunct="1">
              <a:lnSpc>
                <a:spcPct val="80000"/>
              </a:lnSpc>
              <a:buFontTx/>
              <a:buNone/>
            </a:pPr>
            <a:r>
              <a:rPr lang="uk-UA" sz="1800" dirty="0" smtClean="0"/>
              <a:t> </a:t>
            </a:r>
            <a:r>
              <a:rPr lang="uk-UA" sz="1800" dirty="0" smtClean="0"/>
              <a:t> </a:t>
            </a:r>
            <a:r>
              <a:rPr lang="uk-UA" sz="1800" dirty="0" smtClean="0"/>
              <a:t>Картина </a:t>
            </a:r>
            <a:r>
              <a:rPr lang="uk-UA" sz="1800" dirty="0" smtClean="0"/>
              <a:t>розповідала про повстання робітників на київському заводі </a:t>
            </a:r>
            <a:r>
              <a:rPr lang="uk-UA" sz="1800" dirty="0" err="1" smtClean="0"/>
              <a:t>„Арсенал”</a:t>
            </a:r>
            <a:r>
              <a:rPr lang="uk-UA" sz="1800" dirty="0" smtClean="0"/>
              <a:t> у </a:t>
            </a:r>
            <a:r>
              <a:rPr lang="uk-UA" sz="1800" dirty="0" smtClean="0"/>
              <a:t>1980р. </a:t>
            </a:r>
            <a:r>
              <a:rPr lang="uk-UA" sz="1800" dirty="0" smtClean="0"/>
              <a:t>Сталін назвав цю стрічку втіленням справжньої революційної романтики. Двадцять дев’ятого року довженківський </a:t>
            </a:r>
            <a:r>
              <a:rPr lang="uk-UA" sz="1800" dirty="0" err="1" smtClean="0"/>
              <a:t>„Арсенал”</a:t>
            </a:r>
            <a:r>
              <a:rPr lang="uk-UA" sz="1800" dirty="0" smtClean="0"/>
              <a:t> визнали найкращим фільмом Радянського Союзу. </a:t>
            </a:r>
          </a:p>
        </p:txBody>
      </p:sp>
      <p:pic>
        <p:nvPicPr>
          <p:cNvPr id="16388" name="photo1" descr="http://www.imena.tv/images/dovzhenko/9p.jpg">
            <a:hlinkClick r:id="rId2"/>
          </p:cNvPr>
          <p:cNvPicPr>
            <a:picLocks noChangeAspect="1" noChangeArrowheads="1"/>
          </p:cNvPicPr>
          <p:nvPr/>
        </p:nvPicPr>
        <p:blipFill>
          <a:blip r:embed="rId3" cstate="print"/>
          <a:srcRect/>
          <a:stretch>
            <a:fillRect/>
          </a:stretch>
        </p:blipFill>
        <p:spPr bwMode="auto">
          <a:xfrm>
            <a:off x="179512" y="332656"/>
            <a:ext cx="2573652" cy="2736304"/>
          </a:xfrm>
          <a:prstGeom prst="rect">
            <a:avLst/>
          </a:prstGeom>
          <a:noFill/>
          <a:ln w="9525">
            <a:noFill/>
            <a:miter lim="800000"/>
            <a:headEnd/>
            <a:tailEnd/>
          </a:ln>
        </p:spPr>
      </p:pic>
      <p:pic>
        <p:nvPicPr>
          <p:cNvPr id="4" name="Рисунок 3" descr="Dovjenko.jpg"/>
          <p:cNvPicPr>
            <a:picLocks noChangeAspect="1"/>
          </p:cNvPicPr>
          <p:nvPr/>
        </p:nvPicPr>
        <p:blipFill>
          <a:blip r:embed="rId4" cstate="print"/>
          <a:stretch>
            <a:fillRect/>
          </a:stretch>
        </p:blipFill>
        <p:spPr>
          <a:xfrm>
            <a:off x="4139952" y="4005064"/>
            <a:ext cx="4086622" cy="2533706"/>
          </a:xfrm>
          <a:prstGeom prst="rect">
            <a:avLst/>
          </a:prstGeom>
        </p:spPr>
      </p:pic>
      <p:pic>
        <p:nvPicPr>
          <p:cNvPr id="5" name="Picture 5" descr="image001"/>
          <p:cNvPicPr>
            <a:picLocks noChangeAspect="1" noChangeArrowheads="1"/>
          </p:cNvPicPr>
          <p:nvPr/>
        </p:nvPicPr>
        <p:blipFill>
          <a:blip r:embed="rId5" cstate="print"/>
          <a:srcRect/>
          <a:stretch>
            <a:fillRect/>
          </a:stretch>
        </p:blipFill>
        <p:spPr bwMode="auto">
          <a:xfrm rot="21425031">
            <a:off x="474692" y="3489169"/>
            <a:ext cx="2446159" cy="3174087"/>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p:cTn id="7" dur="500" fill="hold"/>
                                        <p:tgtEl>
                                          <p:spTgt spid="16388"/>
                                        </p:tgtEl>
                                        <p:attrNameLst>
                                          <p:attrName>ppt_w</p:attrName>
                                        </p:attrNameLst>
                                      </p:cBhvr>
                                      <p:tavLst>
                                        <p:tav tm="0">
                                          <p:val>
                                            <p:fltVal val="0"/>
                                          </p:val>
                                        </p:tav>
                                        <p:tav tm="100000">
                                          <p:val>
                                            <p:strVal val="#ppt_w"/>
                                          </p:val>
                                        </p:tav>
                                      </p:tavLst>
                                    </p:anim>
                                    <p:anim calcmode="lin" valueType="num">
                                      <p:cBhvr>
                                        <p:cTn id="8" dur="500" fill="hold"/>
                                        <p:tgtEl>
                                          <p:spTgt spid="16388"/>
                                        </p:tgtEl>
                                        <p:attrNameLst>
                                          <p:attrName>ppt_h</p:attrName>
                                        </p:attrNameLst>
                                      </p:cBhvr>
                                      <p:tavLst>
                                        <p:tav tm="0">
                                          <p:val>
                                            <p:fltVal val="0"/>
                                          </p:val>
                                        </p:tav>
                                        <p:tav tm="100000">
                                          <p:val>
                                            <p:strVal val="#ppt_h"/>
                                          </p:val>
                                        </p:tav>
                                      </p:tavLst>
                                    </p:anim>
                                    <p:anim calcmode="lin" valueType="num">
                                      <p:cBhvr>
                                        <p:cTn id="9" dur="500" fill="hold"/>
                                        <p:tgtEl>
                                          <p:spTgt spid="16388"/>
                                        </p:tgtEl>
                                        <p:attrNameLst>
                                          <p:attrName>style.rotation</p:attrName>
                                        </p:attrNameLst>
                                      </p:cBhvr>
                                      <p:tavLst>
                                        <p:tav tm="0">
                                          <p:val>
                                            <p:fltVal val="360"/>
                                          </p:val>
                                        </p:tav>
                                        <p:tav tm="100000">
                                          <p:val>
                                            <p:fltVal val="0"/>
                                          </p:val>
                                        </p:tav>
                                      </p:tavLst>
                                    </p:anim>
                                    <p:animEffect transition="in" filter="fade">
                                      <p:cBhvr>
                                        <p:cTn id="10" dur="500"/>
                                        <p:tgtEl>
                                          <p:spTgt spid="16388"/>
                                        </p:tgtEl>
                                      </p:cBhvr>
                                    </p:animEffect>
                                  </p:childTnLst>
                                </p:cTn>
                              </p:par>
                            </p:childTnLst>
                          </p:cTn>
                        </p:par>
                        <p:par>
                          <p:cTn id="11" fill="hold">
                            <p:stCondLst>
                              <p:cond delay="500"/>
                            </p:stCondLst>
                            <p:childTnLst>
                              <p:par>
                                <p:cTn id="12" presetID="52" presetClass="entr" presetSubtype="0" fill="hold" grpId="0" nodeType="afterEffect">
                                  <p:stCondLst>
                                    <p:cond delay="0"/>
                                  </p:stCondLst>
                                  <p:childTnLst>
                                    <p:set>
                                      <p:cBhvr>
                                        <p:cTn id="13" dur="1" fill="hold">
                                          <p:stCondLst>
                                            <p:cond delay="0"/>
                                          </p:stCondLst>
                                        </p:cTn>
                                        <p:tgtEl>
                                          <p:spTgt spid="16387">
                                            <p:txEl>
                                              <p:pRg st="0" end="0"/>
                                            </p:txEl>
                                          </p:spTgt>
                                        </p:tgtEl>
                                        <p:attrNameLst>
                                          <p:attrName>style.visibility</p:attrName>
                                        </p:attrNameLst>
                                      </p:cBhvr>
                                      <p:to>
                                        <p:strVal val="visible"/>
                                      </p:to>
                                    </p:set>
                                    <p:animScale>
                                      <p:cBhvr>
                                        <p:cTn id="14" dur="1000" decel="50000" fill="hold">
                                          <p:stCondLst>
                                            <p:cond delay="0"/>
                                          </p:stCondLst>
                                        </p:cTn>
                                        <p:tgtEl>
                                          <p:spTgt spid="1638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6387">
                                            <p:txEl>
                                              <p:pRg st="0" end="0"/>
                                            </p:txEl>
                                          </p:spTgt>
                                        </p:tgtEl>
                                        <p:attrNameLst>
                                          <p:attrName>ppt_x</p:attrName>
                                          <p:attrName>ppt_y</p:attrName>
                                        </p:attrNameLst>
                                      </p:cBhvr>
                                    </p:animMotion>
                                    <p:animEffect transition="in" filter="fade">
                                      <p:cBhvr>
                                        <p:cTn id="16" dur="1000"/>
                                        <p:tgtEl>
                                          <p:spTgt spid="16387">
                                            <p:txEl>
                                              <p:pRg st="0" end="0"/>
                                            </p:txEl>
                                          </p:spTgt>
                                        </p:tgtEl>
                                      </p:cBhvr>
                                    </p:animEffect>
                                  </p:childTnLst>
                                </p:cTn>
                              </p:par>
                            </p:childTnLst>
                          </p:cTn>
                        </p:par>
                        <p:par>
                          <p:cTn id="17" fill="hold">
                            <p:stCondLst>
                              <p:cond delay="1500"/>
                            </p:stCondLst>
                            <p:childTnLst>
                              <p:par>
                                <p:cTn id="18" presetID="52" presetClass="entr" presetSubtype="0" fill="hold" grpId="0" nodeType="afterEffect">
                                  <p:stCondLst>
                                    <p:cond delay="0"/>
                                  </p:stCondLst>
                                  <p:childTnLst>
                                    <p:set>
                                      <p:cBhvr>
                                        <p:cTn id="19" dur="1" fill="hold">
                                          <p:stCondLst>
                                            <p:cond delay="0"/>
                                          </p:stCondLst>
                                        </p:cTn>
                                        <p:tgtEl>
                                          <p:spTgt spid="16387">
                                            <p:txEl>
                                              <p:pRg st="1" end="1"/>
                                            </p:txEl>
                                          </p:spTgt>
                                        </p:tgtEl>
                                        <p:attrNameLst>
                                          <p:attrName>style.visibility</p:attrName>
                                        </p:attrNameLst>
                                      </p:cBhvr>
                                      <p:to>
                                        <p:strVal val="visible"/>
                                      </p:to>
                                    </p:set>
                                    <p:animScale>
                                      <p:cBhvr>
                                        <p:cTn id="20" dur="1000" decel="50000" fill="hold">
                                          <p:stCondLst>
                                            <p:cond delay="0"/>
                                          </p:stCondLst>
                                        </p:cTn>
                                        <p:tgtEl>
                                          <p:spTgt spid="16387">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1000" decel="50000" fill="hold">
                                          <p:stCondLst>
                                            <p:cond delay="0"/>
                                          </p:stCondLst>
                                        </p:cTn>
                                        <p:tgtEl>
                                          <p:spTgt spid="16387">
                                            <p:txEl>
                                              <p:pRg st="1" end="1"/>
                                            </p:txEl>
                                          </p:spTgt>
                                        </p:tgtEl>
                                        <p:attrNameLst>
                                          <p:attrName>ppt_x</p:attrName>
                                          <p:attrName>ppt_y</p:attrName>
                                        </p:attrNameLst>
                                      </p:cBhvr>
                                    </p:animMotion>
                                    <p:animEffect transition="in" filter="fade">
                                      <p:cBhvr>
                                        <p:cTn id="22" dur="1000"/>
                                        <p:tgtEl>
                                          <p:spTgt spid="16387">
                                            <p:txEl>
                                              <p:pRg st="1" end="1"/>
                                            </p:txEl>
                                          </p:spTgt>
                                        </p:tgtEl>
                                      </p:cBhvr>
                                    </p:animEffect>
                                  </p:childTnLst>
                                </p:cTn>
                              </p:par>
                            </p:childTnLst>
                          </p:cTn>
                        </p:par>
                        <p:par>
                          <p:cTn id="23" fill="hold">
                            <p:stCondLst>
                              <p:cond delay="2500"/>
                            </p:stCondLst>
                            <p:childTnLst>
                              <p:par>
                                <p:cTn id="24" presetID="30" presetClass="entr" presetSubtype="0" fill="hold"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800" decel="100000"/>
                                        <p:tgtEl>
                                          <p:spTgt spid="5"/>
                                        </p:tgtEl>
                                      </p:cBhvr>
                                    </p:animEffect>
                                    <p:anim calcmode="lin" valueType="num">
                                      <p:cBhvr>
                                        <p:cTn id="27" dur="800" decel="100000" fill="hold"/>
                                        <p:tgtEl>
                                          <p:spTgt spid="5"/>
                                        </p:tgtEl>
                                        <p:attrNameLst>
                                          <p:attrName>style.rotation</p:attrName>
                                        </p:attrNameLst>
                                      </p:cBhvr>
                                      <p:tavLst>
                                        <p:tav tm="0">
                                          <p:val>
                                            <p:fltVal val="-90"/>
                                          </p:val>
                                        </p:tav>
                                        <p:tav tm="100000">
                                          <p:val>
                                            <p:fltVal val="0"/>
                                          </p:val>
                                        </p:tav>
                                      </p:tavLst>
                                    </p:anim>
                                    <p:anim calcmode="lin" valueType="num">
                                      <p:cBhvr>
                                        <p:cTn id="28" dur="800" decel="100000" fill="hold"/>
                                        <p:tgtEl>
                                          <p:spTgt spid="5"/>
                                        </p:tgtEl>
                                        <p:attrNameLst>
                                          <p:attrName>ppt_x</p:attrName>
                                        </p:attrNameLst>
                                      </p:cBhvr>
                                      <p:tavLst>
                                        <p:tav tm="0">
                                          <p:val>
                                            <p:strVal val="#ppt_x+0.4"/>
                                          </p:val>
                                        </p:tav>
                                        <p:tav tm="100000">
                                          <p:val>
                                            <p:strVal val="#ppt_x-0.05"/>
                                          </p:val>
                                        </p:tav>
                                      </p:tavLst>
                                    </p:anim>
                                    <p:anim calcmode="lin" valueType="num">
                                      <p:cBhvr>
                                        <p:cTn id="29" dur="800" decel="100000" fill="hold"/>
                                        <p:tgtEl>
                                          <p:spTgt spid="5"/>
                                        </p:tgtEl>
                                        <p:attrNameLst>
                                          <p:attrName>ppt_y</p:attrName>
                                        </p:attrNameLst>
                                      </p:cBhvr>
                                      <p:tavLst>
                                        <p:tav tm="0">
                                          <p:val>
                                            <p:strVal val="#ppt_y-0.4"/>
                                          </p:val>
                                        </p:tav>
                                        <p:tav tm="100000">
                                          <p:val>
                                            <p:strVal val="#ppt_y+0.1"/>
                                          </p:val>
                                        </p:tav>
                                      </p:tavLst>
                                    </p:anim>
                                    <p:anim calcmode="lin" valueType="num">
                                      <p:cBhvr>
                                        <p:cTn id="30"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1"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183</TotalTime>
  <Words>6</Words>
  <Application>Microsoft Office PowerPoint</Application>
  <PresentationFormat>Экран (4:3)</PresentationFormat>
  <Paragraphs>29</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Оформление по умолчанию</vt:lpstr>
      <vt:lpstr>О. П. Довженко</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Company>MoBIL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П. Довженко</dc:title>
  <dc:creator>Admin</dc:creator>
  <cp:lastModifiedBy>Бодя</cp:lastModifiedBy>
  <cp:revision>13</cp:revision>
  <dcterms:created xsi:type="dcterms:W3CDTF">2010-03-14T15:18:21Z</dcterms:created>
  <dcterms:modified xsi:type="dcterms:W3CDTF">2013-05-13T17:48:08Z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354309</vt:lpwstr>
  </property>
  <property fmtid="{D5CDD505-2E9C-101B-9397-08002B2CF9AE}" pid="3" name="NXPowerLiteSettings">
    <vt:lpwstr>F7000400038000</vt:lpwstr>
  </property>
  <property fmtid="{D5CDD505-2E9C-101B-9397-08002B2CF9AE}" pid="4" name="NXPowerLiteVersion">
    <vt:lpwstr>D5.0.6</vt:lpwstr>
  </property>
</Properties>
</file>