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A75C51F-5049-424D-BC14-C04C19448A51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9255F79-B4A0-4077-A14D-2491F8E94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7200" dirty="0" smtClean="0"/>
              <a:t>Уран – планета-гігант</a:t>
            </a:r>
            <a:endParaRPr lang="ru-RU" sz="7200" dirty="0"/>
          </a:p>
        </p:txBody>
      </p:sp>
      <p:pic>
        <p:nvPicPr>
          <p:cNvPr id="4" name="Рисунок 3" descr="Uran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14290"/>
            <a:ext cx="3857652" cy="3929090"/>
          </a:xfrm>
          <a:prstGeom prst="rect">
            <a:avLst/>
          </a:prstGeom>
        </p:spPr>
      </p:pic>
      <p:pic>
        <p:nvPicPr>
          <p:cNvPr id="6" name="Рисунок 5" descr="220px-Five-pointed_star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571480"/>
            <a:ext cx="682445" cy="599906"/>
          </a:xfrm>
          <a:prstGeom prst="rect">
            <a:avLst/>
          </a:prstGeom>
        </p:spPr>
      </p:pic>
      <p:pic>
        <p:nvPicPr>
          <p:cNvPr id="7" name="Рисунок 6" descr="220px-Five-pointed_star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1428736"/>
            <a:ext cx="682445" cy="599906"/>
          </a:xfrm>
          <a:prstGeom prst="rect">
            <a:avLst/>
          </a:prstGeom>
        </p:spPr>
      </p:pic>
      <p:pic>
        <p:nvPicPr>
          <p:cNvPr id="8" name="Рисунок 7" descr="220px-Five-pointed_star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2571744"/>
            <a:ext cx="682445" cy="599906"/>
          </a:xfrm>
          <a:prstGeom prst="rect">
            <a:avLst/>
          </a:prstGeom>
        </p:spPr>
      </p:pic>
      <p:pic>
        <p:nvPicPr>
          <p:cNvPr id="9" name="Рисунок 8" descr="220px-Five-pointed_star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3429000"/>
            <a:ext cx="682445" cy="599906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7200" b="1" dirty="0" smtClean="0"/>
              <a:t>ПЛАН</a:t>
            </a:r>
            <a:endParaRPr lang="ru-RU" sz="7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90000"/>
                  </a:schemeClr>
                </a:solidFill>
              </a:rPr>
              <a:t>І</a:t>
            </a:r>
            <a:r>
              <a:rPr lang="ru-RU" dirty="0" err="1" smtClean="0"/>
              <a:t>сторія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Урана</a:t>
            </a:r>
          </a:p>
          <a:p>
            <a:r>
              <a:rPr lang="ru-RU" b="1" dirty="0" smtClean="0">
                <a:solidFill>
                  <a:schemeClr val="tx2">
                    <a:lumMod val="90000"/>
                  </a:schemeClr>
                </a:solidFill>
              </a:rPr>
              <a:t>Р</a:t>
            </a:r>
            <a:r>
              <a:rPr lang="ru-RU" dirty="0" smtClean="0"/>
              <a:t>ух, </a:t>
            </a:r>
            <a:r>
              <a:rPr lang="ru-RU" dirty="0" err="1" smtClean="0"/>
              <a:t>розміри</a:t>
            </a:r>
            <a:r>
              <a:rPr lang="ru-RU" dirty="0" smtClean="0"/>
              <a:t>, </a:t>
            </a:r>
            <a:r>
              <a:rPr lang="ru-RU" dirty="0" err="1" smtClean="0"/>
              <a:t>маса</a:t>
            </a:r>
            <a:endParaRPr lang="ru-RU" dirty="0" smtClean="0"/>
          </a:p>
          <a:p>
            <a:r>
              <a:rPr lang="ru-RU" b="1" dirty="0" smtClean="0">
                <a:solidFill>
                  <a:schemeClr val="tx2">
                    <a:lumMod val="90000"/>
                  </a:schemeClr>
                </a:solidFill>
              </a:rPr>
              <a:t>С</a:t>
            </a:r>
            <a:r>
              <a:rPr lang="ru-RU" dirty="0" smtClean="0"/>
              <a:t>клад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внутрішня</a:t>
            </a:r>
            <a:r>
              <a:rPr lang="ru-RU" dirty="0" smtClean="0"/>
              <a:t> </a:t>
            </a:r>
            <a:r>
              <a:rPr lang="ru-RU" dirty="0" err="1" smtClean="0"/>
              <a:t>будова</a:t>
            </a:r>
            <a:endParaRPr lang="ru-RU" dirty="0" smtClean="0"/>
          </a:p>
          <a:p>
            <a:r>
              <a:rPr lang="ru-RU" b="1" dirty="0" err="1" smtClean="0">
                <a:solidFill>
                  <a:schemeClr val="tx2">
                    <a:lumMod val="90000"/>
                  </a:schemeClr>
                </a:solidFill>
              </a:rPr>
              <a:t>К</a:t>
            </a:r>
            <a:r>
              <a:rPr lang="ru-RU" dirty="0" err="1" smtClean="0"/>
              <a:t>лімат</a:t>
            </a:r>
            <a:endParaRPr lang="ru-RU" dirty="0" smtClean="0"/>
          </a:p>
          <a:p>
            <a:r>
              <a:rPr lang="ru-RU" b="1" dirty="0" err="1" smtClean="0">
                <a:solidFill>
                  <a:schemeClr val="tx2">
                    <a:lumMod val="90000"/>
                  </a:schemeClr>
                </a:solidFill>
              </a:rPr>
              <a:t>С</a:t>
            </a:r>
            <a:r>
              <a:rPr lang="ru-RU" dirty="0" err="1" smtClean="0"/>
              <a:t>упутники</a:t>
            </a:r>
            <a:r>
              <a:rPr lang="ru-RU" dirty="0" smtClean="0"/>
              <a:t> Урана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Історія</a:t>
            </a:r>
            <a:r>
              <a:rPr lang="ru-RU" b="1" dirty="0" smtClean="0"/>
              <a:t> </a:t>
            </a:r>
            <a:r>
              <a:rPr lang="ru-RU" b="1" dirty="0" err="1" smtClean="0"/>
              <a:t>відкриття</a:t>
            </a:r>
            <a:r>
              <a:rPr lang="ru-RU" b="1" dirty="0" smtClean="0"/>
              <a:t> Урана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4229104" cy="528638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300" b="1" dirty="0" smtClean="0"/>
              <a:t>         </a:t>
            </a:r>
            <a:r>
              <a:rPr lang="ru-RU" sz="5800" b="1" dirty="0" err="1" smtClean="0">
                <a:solidFill>
                  <a:schemeClr val="tx2">
                    <a:lumMod val="90000"/>
                  </a:schemeClr>
                </a:solidFill>
              </a:rPr>
              <a:t>Б</a:t>
            </a:r>
            <a:r>
              <a:rPr lang="ru-RU" sz="3300" b="1" dirty="0" err="1" smtClean="0"/>
              <a:t>ула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відкрита</a:t>
            </a:r>
            <a:r>
              <a:rPr lang="ru-RU" sz="3300" b="1" dirty="0" smtClean="0"/>
              <a:t> у 1781 </a:t>
            </a:r>
            <a:r>
              <a:rPr lang="ru-RU" sz="3300" b="1" dirty="0" err="1" smtClean="0"/>
              <a:t>році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англійським</a:t>
            </a:r>
            <a:r>
              <a:rPr lang="ru-RU" sz="3300" b="1" dirty="0" smtClean="0"/>
              <a:t> астрономом </a:t>
            </a:r>
            <a:r>
              <a:rPr lang="ru-RU" sz="3300" b="1" dirty="0" err="1" smtClean="0"/>
              <a:t>Вільямом</a:t>
            </a:r>
            <a:r>
              <a:rPr lang="ru-RU" sz="3300" b="1" dirty="0" smtClean="0"/>
              <a:t> Гершелем. Планета названа </a:t>
            </a:r>
            <a:r>
              <a:rPr lang="ru-RU" sz="3300" b="1" dirty="0" err="1" smtClean="0"/>
              <a:t>ім'ям</a:t>
            </a:r>
            <a:r>
              <a:rPr lang="ru-RU" sz="3300" b="1" dirty="0" smtClean="0"/>
              <a:t> античного божества Урана, </a:t>
            </a:r>
            <a:r>
              <a:rPr lang="ru-RU" sz="3300" b="1" dirty="0" err="1" smtClean="0"/>
              <a:t>уособлення</a:t>
            </a:r>
            <a:r>
              <a:rPr lang="ru-RU" sz="3300" b="1" dirty="0" smtClean="0"/>
              <a:t> неба та </a:t>
            </a:r>
            <a:r>
              <a:rPr lang="ru-RU" sz="3300" b="1" dirty="0" err="1" smtClean="0"/>
              <a:t>піднебесного</a:t>
            </a:r>
            <a:r>
              <a:rPr lang="ru-RU" sz="3300" b="1" dirty="0" smtClean="0"/>
              <a:t> простору. Уран </a:t>
            </a:r>
            <a:r>
              <a:rPr lang="ru-RU" sz="3300" b="1" dirty="0" err="1" smtClean="0"/>
              <a:t>був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батьком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Кроноса</a:t>
            </a:r>
            <a:r>
              <a:rPr lang="ru-RU" sz="3300" b="1" dirty="0" smtClean="0"/>
              <a:t> (</a:t>
            </a:r>
            <a:r>
              <a:rPr lang="ru-RU" sz="3300" b="1" dirty="0" err="1" smtClean="0"/>
              <a:t>або</a:t>
            </a:r>
            <a:r>
              <a:rPr lang="ru-RU" sz="3300" b="1" dirty="0" smtClean="0"/>
              <a:t> Сатурна — у </a:t>
            </a:r>
            <a:r>
              <a:rPr lang="ru-RU" sz="3300" b="1" dirty="0" err="1" smtClean="0"/>
              <a:t>римському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пантеоні</a:t>
            </a:r>
            <a:r>
              <a:rPr lang="ru-RU" sz="3300" b="1" dirty="0" smtClean="0"/>
              <a:t>).</a:t>
            </a:r>
          </a:p>
          <a:p>
            <a:pPr>
              <a:buNone/>
            </a:pPr>
            <a:r>
              <a:rPr lang="ru-RU" sz="3300" b="1" dirty="0" smtClean="0"/>
              <a:t>            Уран став </a:t>
            </a:r>
            <a:r>
              <a:rPr lang="ru-RU" sz="3300" b="1" dirty="0" err="1" smtClean="0"/>
              <a:t>першою</a:t>
            </a:r>
            <a:r>
              <a:rPr lang="ru-RU" sz="3300" b="1" dirty="0" smtClean="0"/>
              <a:t> планетою, </a:t>
            </a:r>
            <a:r>
              <a:rPr lang="ru-RU" sz="3300" b="1" dirty="0" err="1" smtClean="0"/>
              <a:t>відкритою</a:t>
            </a:r>
            <a:r>
              <a:rPr lang="ru-RU" sz="3300" b="1" dirty="0" smtClean="0"/>
              <a:t> у </a:t>
            </a:r>
            <a:r>
              <a:rPr lang="ru-RU" sz="3300" b="1" dirty="0" err="1" smtClean="0"/>
              <a:t>Новий</a:t>
            </a:r>
            <a:r>
              <a:rPr lang="ru-RU" sz="3300" b="1" dirty="0" smtClean="0"/>
              <a:t> час </a:t>
            </a:r>
            <a:r>
              <a:rPr lang="ru-RU" sz="3300" b="1" dirty="0" err="1" smtClean="0"/>
              <a:t>і</a:t>
            </a:r>
            <a:r>
              <a:rPr lang="ru-RU" sz="3300" b="1" dirty="0" smtClean="0"/>
              <a:t> за </a:t>
            </a:r>
            <a:r>
              <a:rPr lang="ru-RU" sz="3300" b="1" dirty="0" err="1" smtClean="0"/>
              <a:t>допомогою</a:t>
            </a:r>
            <a:r>
              <a:rPr lang="ru-RU" sz="3300" b="1" dirty="0" smtClean="0"/>
              <a:t> телескопа. Про </a:t>
            </a:r>
            <a:r>
              <a:rPr lang="ru-RU" sz="3300" b="1" dirty="0" err="1" smtClean="0"/>
              <a:t>відкриття</a:t>
            </a:r>
            <a:r>
              <a:rPr lang="ru-RU" sz="3300" b="1" dirty="0" smtClean="0"/>
              <a:t> Урана </a:t>
            </a:r>
            <a:r>
              <a:rPr lang="ru-RU" sz="3300" b="1" dirty="0" err="1" smtClean="0"/>
              <a:t>Вільям</a:t>
            </a:r>
            <a:r>
              <a:rPr lang="ru-RU" sz="3300" b="1" dirty="0" smtClean="0"/>
              <a:t> Гершель </a:t>
            </a:r>
            <a:r>
              <a:rPr lang="ru-RU" sz="3300" b="1" dirty="0" err="1" smtClean="0"/>
              <a:t>повідомив</a:t>
            </a:r>
            <a:r>
              <a:rPr lang="ru-RU" sz="3300" b="1" dirty="0" smtClean="0"/>
              <a:t> 13 </a:t>
            </a:r>
            <a:r>
              <a:rPr lang="ru-RU" sz="3300" b="1" dirty="0" err="1" smtClean="0"/>
              <a:t>березня</a:t>
            </a:r>
            <a:r>
              <a:rPr lang="ru-RU" sz="3300" b="1" dirty="0" smtClean="0"/>
              <a:t> 1781 року, </a:t>
            </a:r>
            <a:r>
              <a:rPr lang="ru-RU" sz="3300" b="1" dirty="0" err="1" smtClean="0"/>
              <a:t>тим</a:t>
            </a:r>
            <a:r>
              <a:rPr lang="ru-RU" sz="3300" b="1" dirty="0" smtClean="0"/>
              <a:t> самим </a:t>
            </a:r>
            <a:r>
              <a:rPr lang="ru-RU" sz="3300" b="1" dirty="0" err="1" smtClean="0"/>
              <a:t>вперше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з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часів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античності</a:t>
            </a:r>
            <a:r>
              <a:rPr lang="ru-RU" sz="3300" b="1" dirty="0" smtClean="0"/>
              <a:t>, </a:t>
            </a:r>
            <a:r>
              <a:rPr lang="ru-RU" sz="3300" b="1" dirty="0" err="1" smtClean="0"/>
              <a:t>розширив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межі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Сонячної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системи</a:t>
            </a:r>
            <a:r>
              <a:rPr lang="ru-RU" sz="3300" b="1" dirty="0" smtClean="0"/>
              <a:t>. </a:t>
            </a:r>
            <a:r>
              <a:rPr lang="ru-RU" sz="3300" b="1" dirty="0" err="1" smtClean="0"/>
              <a:t>Хоча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деколи</a:t>
            </a:r>
            <a:r>
              <a:rPr lang="ru-RU" sz="3300" b="1" dirty="0" smtClean="0"/>
              <a:t> Уран </a:t>
            </a:r>
            <a:r>
              <a:rPr lang="ru-RU" sz="3300" b="1" dirty="0" err="1" smtClean="0"/>
              <a:t>помітний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неозброєним</a:t>
            </a:r>
            <a:r>
              <a:rPr lang="ru-RU" sz="3300" b="1" dirty="0" smtClean="0"/>
              <a:t> оком, </a:t>
            </a:r>
            <a:r>
              <a:rPr lang="ru-RU" sz="3300" b="1" dirty="0" err="1" smtClean="0"/>
              <a:t>ранні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спостерігачі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ніколи</a:t>
            </a:r>
            <a:r>
              <a:rPr lang="ru-RU" sz="3300" b="1" dirty="0" smtClean="0"/>
              <a:t> не </a:t>
            </a:r>
            <a:r>
              <a:rPr lang="ru-RU" sz="3300" b="1" dirty="0" err="1" smtClean="0"/>
              <a:t>визнавали</a:t>
            </a:r>
            <a:r>
              <a:rPr lang="ru-RU" sz="3300" b="1" dirty="0" smtClean="0"/>
              <a:t> Уран за планету через </a:t>
            </a:r>
            <a:r>
              <a:rPr lang="ru-RU" sz="3300" b="1" dirty="0" err="1" smtClean="0"/>
              <a:t>його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тьмяність</a:t>
            </a:r>
            <a:r>
              <a:rPr lang="ru-RU" sz="3300" b="1" dirty="0" smtClean="0"/>
              <a:t> та </a:t>
            </a:r>
            <a:r>
              <a:rPr lang="ru-RU" sz="3300" b="1" dirty="0" err="1" smtClean="0"/>
              <a:t>повільний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рух</a:t>
            </a:r>
            <a:r>
              <a:rPr lang="ru-RU" sz="3300" b="1" dirty="0" smtClean="0"/>
              <a:t> по </a:t>
            </a:r>
            <a:r>
              <a:rPr lang="ru-RU" sz="3300" b="1" dirty="0" err="1" smtClean="0"/>
              <a:t>орбіті</a:t>
            </a:r>
            <a:r>
              <a:rPr lang="ru-RU" sz="3300" b="1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uranus_0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785926"/>
            <a:ext cx="3571892" cy="3286148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90000"/>
                  </a:schemeClr>
                </a:solidFill>
              </a:rPr>
              <a:t>Р</a:t>
            </a:r>
            <a:r>
              <a:rPr lang="ru-RU" b="1" dirty="0" smtClean="0"/>
              <a:t>ух, </a:t>
            </a:r>
            <a:r>
              <a:rPr lang="ru-RU" b="1" dirty="0" err="1" smtClean="0"/>
              <a:t>розміри</a:t>
            </a:r>
            <a:r>
              <a:rPr lang="ru-RU" b="1" dirty="0" smtClean="0"/>
              <a:t>, </a:t>
            </a:r>
            <a:r>
              <a:rPr lang="ru-RU" b="1" dirty="0" err="1" smtClean="0"/>
              <a:t>маса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714348" y="1595120"/>
          <a:ext cx="7772400" cy="182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86030"/>
                <a:gridCol w="1343060"/>
                <a:gridCol w="1285884"/>
                <a:gridCol w="1357322"/>
                <a:gridCol w="12001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Екваторіальний</a:t>
                      </a:r>
                      <a:r>
                        <a:rPr lang="uk-UA" baseline="0" dirty="0" smtClean="0"/>
                        <a:t> радіус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Маса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Середня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густина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Нахил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Об'єм</a:t>
                      </a:r>
                      <a:endParaRPr lang="ru-RU" dirty="0"/>
                    </a:p>
                  </a:txBody>
                  <a:tcPr/>
                </a:tc>
              </a:tr>
              <a:tr h="105949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25600 км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86,81Е24 кг (14,54 </a:t>
                      </a:r>
                      <a:r>
                        <a:rPr lang="ru-RU" b="1" dirty="0" err="1" smtClean="0"/>
                        <a:t>мас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/>
                        <a:t>Землі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1,26 г/см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97,77°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6,833×1013 км³</a:t>
                      </a:r>
                    </a:p>
                    <a:p>
                      <a:pPr algn="ctr"/>
                      <a:r>
                        <a:rPr lang="ru-RU" b="1" dirty="0" smtClean="0"/>
                        <a:t> 63,086 </a:t>
                      </a:r>
                      <a:r>
                        <a:rPr lang="ru-RU" b="1" dirty="0" err="1" smtClean="0"/>
                        <a:t>Землі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00100" y="3429000"/>
            <a:ext cx="75009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90000"/>
                  </a:schemeClr>
                </a:solidFill>
              </a:rPr>
              <a:t>У</a:t>
            </a:r>
            <a:r>
              <a:rPr lang="ru-RU" b="1" dirty="0" smtClean="0"/>
              <a:t>ран </a:t>
            </a:r>
            <a:r>
              <a:rPr lang="ru-RU" b="1" dirty="0" err="1" smtClean="0"/>
              <a:t>рухається</a:t>
            </a:r>
            <a:r>
              <a:rPr lang="ru-RU" b="1" dirty="0" smtClean="0"/>
              <a:t> </a:t>
            </a:r>
            <a:r>
              <a:rPr lang="ru-RU" b="1" dirty="0" err="1" smtClean="0"/>
              <a:t>навколо</a:t>
            </a:r>
            <a:r>
              <a:rPr lang="ru-RU" b="1" dirty="0" smtClean="0"/>
              <a:t> </a:t>
            </a:r>
            <a:r>
              <a:rPr lang="ru-RU" b="1" dirty="0" err="1" smtClean="0"/>
              <a:t>Сонця</a:t>
            </a:r>
            <a:r>
              <a:rPr lang="ru-RU" b="1" dirty="0" smtClean="0"/>
              <a:t> </a:t>
            </a:r>
            <a:r>
              <a:rPr lang="ru-RU" b="1" dirty="0" err="1" smtClean="0"/>
              <a:t>майже</a:t>
            </a:r>
            <a:r>
              <a:rPr lang="ru-RU" b="1" dirty="0" smtClean="0"/>
              <a:t> круговою </a:t>
            </a:r>
            <a:r>
              <a:rPr lang="ru-RU" b="1" dirty="0" err="1" smtClean="0"/>
              <a:t>орбітою</a:t>
            </a:r>
            <a:r>
              <a:rPr lang="ru-RU" b="1" dirty="0" smtClean="0"/>
              <a:t> (</a:t>
            </a:r>
            <a:r>
              <a:rPr lang="ru-RU" b="1" dirty="0" err="1" smtClean="0"/>
              <a:t>ексцентриситет</a:t>
            </a:r>
            <a:r>
              <a:rPr lang="ru-RU" b="1" dirty="0" smtClean="0"/>
              <a:t> 0,047), </a:t>
            </a:r>
            <a:r>
              <a:rPr lang="ru-RU" b="1" dirty="0" err="1" smtClean="0"/>
              <a:t>середня</a:t>
            </a:r>
            <a:r>
              <a:rPr lang="ru-RU" b="1" dirty="0" smtClean="0"/>
              <a:t> </a:t>
            </a:r>
            <a:r>
              <a:rPr lang="ru-RU" b="1" dirty="0" err="1" smtClean="0"/>
              <a:t>відстань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Сонця</a:t>
            </a:r>
            <a:r>
              <a:rPr lang="ru-RU" b="1" dirty="0" smtClean="0"/>
              <a:t> у 19 </a:t>
            </a:r>
            <a:r>
              <a:rPr lang="ru-RU" b="1" dirty="0" err="1" smtClean="0"/>
              <a:t>разів</a:t>
            </a:r>
            <a:r>
              <a:rPr lang="ru-RU" b="1" dirty="0" smtClean="0"/>
              <a:t> </a:t>
            </a:r>
            <a:r>
              <a:rPr lang="ru-RU" b="1" dirty="0" err="1" smtClean="0"/>
              <a:t>більша</a:t>
            </a:r>
            <a:r>
              <a:rPr lang="ru-RU" b="1" dirty="0" smtClean="0"/>
              <a:t>, </a:t>
            </a:r>
            <a:r>
              <a:rPr lang="ru-RU" b="1" dirty="0" err="1" smtClean="0"/>
              <a:t>ніж</a:t>
            </a:r>
            <a:r>
              <a:rPr lang="ru-RU" b="1" dirty="0" smtClean="0"/>
              <a:t> у </a:t>
            </a:r>
            <a:r>
              <a:rPr lang="ru-RU" b="1" dirty="0" err="1" smtClean="0"/>
              <a:t>Землі</a:t>
            </a:r>
            <a:r>
              <a:rPr lang="ru-RU" b="1" dirty="0" smtClean="0"/>
              <a:t>, </a:t>
            </a:r>
            <a:r>
              <a:rPr lang="ru-RU" b="1" dirty="0" err="1" smtClean="0"/>
              <a:t>і</a:t>
            </a:r>
            <a:r>
              <a:rPr lang="ru-RU" b="1" dirty="0" smtClean="0"/>
              <a:t> становить 2871 </a:t>
            </a:r>
            <a:r>
              <a:rPr lang="ru-RU" b="1" dirty="0" err="1" smtClean="0"/>
              <a:t>млн</a:t>
            </a:r>
            <a:r>
              <a:rPr lang="ru-RU" b="1" dirty="0" smtClean="0"/>
              <a:t> км. </a:t>
            </a:r>
            <a:r>
              <a:rPr lang="ru-RU" b="1" dirty="0" err="1" smtClean="0"/>
              <a:t>Площина</a:t>
            </a:r>
            <a:r>
              <a:rPr lang="ru-RU" b="1" dirty="0" smtClean="0"/>
              <a:t> </a:t>
            </a:r>
            <a:r>
              <a:rPr lang="ru-RU" b="1" dirty="0" err="1" smtClean="0"/>
              <a:t>орбіти</a:t>
            </a:r>
            <a:r>
              <a:rPr lang="ru-RU" b="1" dirty="0" smtClean="0"/>
              <a:t> </a:t>
            </a:r>
            <a:r>
              <a:rPr lang="ru-RU" b="1" dirty="0" err="1" smtClean="0"/>
              <a:t>нахилена</a:t>
            </a:r>
            <a:r>
              <a:rPr lang="ru-RU" b="1" dirty="0" smtClean="0"/>
              <a:t> до </a:t>
            </a:r>
            <a:r>
              <a:rPr lang="ru-RU" b="1" dirty="0" err="1" smtClean="0"/>
              <a:t>екліптики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кутом 0,8°. Один </a:t>
            </a:r>
            <a:r>
              <a:rPr lang="ru-RU" b="1" dirty="0" err="1" smtClean="0"/>
              <a:t>оберт</a:t>
            </a:r>
            <a:r>
              <a:rPr lang="ru-RU" b="1" dirty="0" smtClean="0"/>
              <a:t> </a:t>
            </a:r>
            <a:r>
              <a:rPr lang="ru-RU" b="1" dirty="0" err="1" smtClean="0"/>
              <a:t>навколо</a:t>
            </a:r>
            <a:r>
              <a:rPr lang="ru-RU" b="1" dirty="0" smtClean="0"/>
              <a:t> </a:t>
            </a:r>
            <a:r>
              <a:rPr lang="ru-RU" b="1" dirty="0" err="1" smtClean="0"/>
              <a:t>Сонця</a:t>
            </a:r>
            <a:r>
              <a:rPr lang="ru-RU" b="1" dirty="0" smtClean="0"/>
              <a:t> Уран </a:t>
            </a:r>
            <a:r>
              <a:rPr lang="ru-RU" b="1" dirty="0" err="1" smtClean="0"/>
              <a:t>здійснює</a:t>
            </a:r>
            <a:r>
              <a:rPr lang="ru-RU" b="1" dirty="0" smtClean="0"/>
              <a:t> за 84,01 земного року. </a:t>
            </a:r>
            <a:r>
              <a:rPr lang="ru-RU" b="1" dirty="0" err="1" smtClean="0"/>
              <a:t>Період</a:t>
            </a:r>
            <a:r>
              <a:rPr lang="ru-RU" b="1" dirty="0" smtClean="0"/>
              <a:t> </a:t>
            </a:r>
            <a:r>
              <a:rPr lang="ru-RU" b="1" dirty="0" err="1" smtClean="0"/>
              <a:t>власного</a:t>
            </a:r>
            <a:r>
              <a:rPr lang="ru-RU" b="1" dirty="0" smtClean="0"/>
              <a:t> </a:t>
            </a:r>
            <a:r>
              <a:rPr lang="ru-RU" b="1" dirty="0" err="1" smtClean="0"/>
              <a:t>обертання</a:t>
            </a:r>
            <a:r>
              <a:rPr lang="ru-RU" b="1" dirty="0" smtClean="0"/>
              <a:t> Урана становить </a:t>
            </a:r>
            <a:r>
              <a:rPr lang="ru-RU" b="1" dirty="0" err="1" smtClean="0"/>
              <a:t>приблизно</a:t>
            </a:r>
            <a:r>
              <a:rPr lang="ru-RU" b="1" dirty="0" smtClean="0"/>
              <a:t> 17 годин. </a:t>
            </a:r>
            <a:r>
              <a:rPr lang="ru-RU" b="1" dirty="0" err="1" smtClean="0"/>
              <a:t>Неточність</a:t>
            </a:r>
            <a:r>
              <a:rPr lang="ru-RU" b="1" dirty="0" smtClean="0"/>
              <a:t> 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цього</a:t>
            </a:r>
            <a:r>
              <a:rPr lang="ru-RU" b="1" dirty="0" smtClean="0"/>
              <a:t> </a:t>
            </a:r>
            <a:r>
              <a:rPr lang="ru-RU" b="1" dirty="0" err="1" smtClean="0"/>
              <a:t>періоду</a:t>
            </a:r>
            <a:r>
              <a:rPr lang="ru-RU" b="1" dirty="0" smtClean="0"/>
              <a:t> </a:t>
            </a:r>
            <a:r>
              <a:rPr lang="ru-RU" b="1" dirty="0" err="1" smtClean="0"/>
              <a:t>обумовлена</a:t>
            </a:r>
            <a:r>
              <a:rPr lang="ru-RU" b="1" dirty="0" smtClean="0"/>
              <a:t> </a:t>
            </a:r>
            <a:r>
              <a:rPr lang="ru-RU" b="1" dirty="0" err="1" smtClean="0"/>
              <a:t>декількома</a:t>
            </a:r>
            <a:r>
              <a:rPr lang="ru-RU" b="1" dirty="0" smtClean="0"/>
              <a:t> причинами,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основними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дві</a:t>
            </a:r>
            <a:r>
              <a:rPr lang="ru-RU" b="1" dirty="0" smtClean="0"/>
              <a:t>: </a:t>
            </a:r>
            <a:r>
              <a:rPr lang="ru-RU" b="1" dirty="0" err="1" smtClean="0"/>
              <a:t>газова</a:t>
            </a:r>
            <a:r>
              <a:rPr lang="ru-RU" b="1" dirty="0" smtClean="0"/>
              <a:t> </a:t>
            </a:r>
            <a:r>
              <a:rPr lang="ru-RU" b="1" dirty="0" err="1" smtClean="0"/>
              <a:t>поверхня</a:t>
            </a:r>
            <a:r>
              <a:rPr lang="ru-RU" b="1" dirty="0" smtClean="0"/>
              <a:t> </a:t>
            </a:r>
            <a:r>
              <a:rPr lang="ru-RU" b="1" dirty="0" err="1" smtClean="0"/>
              <a:t>планети</a:t>
            </a:r>
            <a:r>
              <a:rPr lang="ru-RU" b="1" dirty="0" smtClean="0"/>
              <a:t> не </a:t>
            </a:r>
            <a:r>
              <a:rPr lang="ru-RU" b="1" dirty="0" err="1" smtClean="0"/>
              <a:t>обертається</a:t>
            </a:r>
            <a:r>
              <a:rPr lang="ru-RU" b="1" dirty="0" smtClean="0"/>
              <a:t> як </a:t>
            </a:r>
            <a:r>
              <a:rPr lang="ru-RU" b="1" dirty="0" err="1" smtClean="0"/>
              <a:t>єдине</a:t>
            </a:r>
            <a:r>
              <a:rPr lang="ru-RU" b="1" dirty="0" smtClean="0"/>
              <a:t> </a:t>
            </a:r>
            <a:r>
              <a:rPr lang="ru-RU" b="1" dirty="0" err="1" smtClean="0"/>
              <a:t>ціле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, </a:t>
            </a:r>
            <a:r>
              <a:rPr lang="ru-RU" b="1" dirty="0" err="1" smtClean="0"/>
              <a:t>крім</a:t>
            </a:r>
            <a:r>
              <a:rPr lang="ru-RU" b="1" dirty="0" smtClean="0"/>
              <a:t> того, на </a:t>
            </a:r>
            <a:r>
              <a:rPr lang="ru-RU" b="1" dirty="0" err="1" smtClean="0"/>
              <a:t>поверхні</a:t>
            </a:r>
            <a:r>
              <a:rPr lang="ru-RU" b="1" dirty="0" smtClean="0"/>
              <a:t> Урана не </a:t>
            </a:r>
            <a:r>
              <a:rPr lang="ru-RU" b="1" dirty="0" err="1" smtClean="0"/>
              <a:t>виявлено</a:t>
            </a:r>
            <a:r>
              <a:rPr lang="ru-RU" b="1" dirty="0" smtClean="0"/>
              <a:t> </a:t>
            </a:r>
            <a:r>
              <a:rPr lang="ru-RU" b="1" dirty="0" err="1" smtClean="0"/>
              <a:t>помітних</a:t>
            </a:r>
            <a:r>
              <a:rPr lang="ru-RU" b="1" dirty="0" smtClean="0"/>
              <a:t> </a:t>
            </a:r>
            <a:r>
              <a:rPr lang="ru-RU" b="1" dirty="0" err="1" smtClean="0"/>
              <a:t>локальних</a:t>
            </a:r>
            <a:r>
              <a:rPr lang="ru-RU" b="1" dirty="0" smtClean="0"/>
              <a:t> </a:t>
            </a:r>
            <a:r>
              <a:rPr lang="ru-RU" b="1" dirty="0" err="1" smtClean="0"/>
              <a:t>неоднорідностей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допомогли</a:t>
            </a:r>
            <a:r>
              <a:rPr lang="ru-RU" b="1" dirty="0" smtClean="0"/>
              <a:t> б </a:t>
            </a:r>
            <a:r>
              <a:rPr lang="ru-RU" b="1" dirty="0" err="1" smtClean="0"/>
              <a:t>уточнити</a:t>
            </a:r>
            <a:r>
              <a:rPr lang="ru-RU" b="1" dirty="0" smtClean="0"/>
              <a:t> </a:t>
            </a:r>
            <a:r>
              <a:rPr lang="ru-RU" b="1" dirty="0" err="1" smtClean="0"/>
              <a:t>тривалість</a:t>
            </a:r>
            <a:r>
              <a:rPr lang="ru-RU" b="1" dirty="0" smtClean="0"/>
              <a:t> </a:t>
            </a:r>
            <a:r>
              <a:rPr lang="ru-RU" b="1" dirty="0" err="1" smtClean="0"/>
              <a:t>доби</a:t>
            </a:r>
            <a:r>
              <a:rPr lang="ru-RU" b="1" dirty="0" smtClean="0"/>
              <a:t> на </a:t>
            </a:r>
            <a:r>
              <a:rPr lang="ru-RU" b="1" dirty="0" err="1" smtClean="0"/>
              <a:t>планеті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Склад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внутрішня</a:t>
            </a:r>
            <a:r>
              <a:rPr lang="ru-RU" b="1" dirty="0" smtClean="0"/>
              <a:t> </a:t>
            </a:r>
            <a:r>
              <a:rPr lang="ru-RU" b="1" dirty="0" err="1" smtClean="0"/>
              <a:t>будова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5000660" cy="528641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              </a:t>
            </a:r>
            <a:r>
              <a:rPr lang="ru-RU" sz="8400" b="1" dirty="0" err="1" smtClean="0">
                <a:solidFill>
                  <a:schemeClr val="tx2">
                    <a:lumMod val="90000"/>
                  </a:schemeClr>
                </a:solidFill>
              </a:rPr>
              <a:t>П</a:t>
            </a:r>
            <a:r>
              <a:rPr lang="ru-RU" sz="5100" b="1" dirty="0" err="1" smtClean="0"/>
              <a:t>одібно</a:t>
            </a:r>
            <a:r>
              <a:rPr lang="ru-RU" sz="5100" b="1" dirty="0" smtClean="0"/>
              <a:t> до </a:t>
            </a:r>
            <a:r>
              <a:rPr lang="ru-RU" sz="5100" b="1" dirty="0" err="1" smtClean="0"/>
              <a:t>інших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планет-гігантів</a:t>
            </a:r>
            <a:r>
              <a:rPr lang="ru-RU" sz="5100" b="1" dirty="0" smtClean="0"/>
              <a:t>, Атмосфера </a:t>
            </a:r>
            <a:r>
              <a:rPr lang="ru-RU" sz="5100" b="1" dirty="0" err="1" smtClean="0"/>
              <a:t>планети</a:t>
            </a:r>
            <a:r>
              <a:rPr lang="ru-RU" sz="5100" b="1" dirty="0" smtClean="0"/>
              <a:t> Урана </a:t>
            </a:r>
            <a:r>
              <a:rPr lang="ru-RU" sz="5100" b="1" dirty="0" err="1" smtClean="0"/>
              <a:t>складається</a:t>
            </a:r>
            <a:r>
              <a:rPr lang="ru-RU" sz="5100" b="1" dirty="0" smtClean="0"/>
              <a:t> в основному </a:t>
            </a:r>
            <a:r>
              <a:rPr lang="ru-RU" sz="5100" b="1" dirty="0" err="1" smtClean="0"/>
              <a:t>з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водню</a:t>
            </a:r>
            <a:r>
              <a:rPr lang="ru-RU" sz="5100" b="1" dirty="0" smtClean="0"/>
              <a:t>, </a:t>
            </a:r>
            <a:r>
              <a:rPr lang="ru-RU" sz="5100" b="1" dirty="0" err="1" smtClean="0"/>
              <a:t>гелію</a:t>
            </a:r>
            <a:r>
              <a:rPr lang="ru-RU" sz="5100" b="1" dirty="0" smtClean="0"/>
              <a:t> та метану, </a:t>
            </a:r>
            <a:r>
              <a:rPr lang="ru-RU" sz="5100" b="1" dirty="0" err="1" smtClean="0"/>
              <a:t>хоча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їхні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частки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дещо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нижчі</a:t>
            </a:r>
            <a:r>
              <a:rPr lang="ru-RU" sz="5100" b="1" dirty="0" smtClean="0"/>
              <a:t> в </a:t>
            </a:r>
            <a:r>
              <a:rPr lang="ru-RU" sz="5100" b="1" dirty="0" err="1" smtClean="0"/>
              <a:t>порівнянні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з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Юпітером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і</a:t>
            </a:r>
            <a:r>
              <a:rPr lang="ru-RU" sz="5100" b="1" dirty="0" smtClean="0"/>
              <a:t> Сатурном.</a:t>
            </a:r>
          </a:p>
          <a:p>
            <a:pPr>
              <a:buNone/>
            </a:pPr>
            <a:r>
              <a:rPr lang="ru-RU" sz="5100" b="1" dirty="0" smtClean="0"/>
              <a:t>        Температура в </a:t>
            </a:r>
            <a:r>
              <a:rPr lang="ru-RU" sz="5100" b="1" dirty="0" err="1" smtClean="0"/>
              <a:t>центрі</a:t>
            </a:r>
            <a:r>
              <a:rPr lang="ru-RU" sz="5100" b="1" dirty="0" smtClean="0"/>
              <a:t> Урана — </a:t>
            </a:r>
            <a:r>
              <a:rPr lang="ru-RU" sz="5100" b="1" dirty="0" err="1" smtClean="0"/>
              <a:t>близько</a:t>
            </a:r>
            <a:r>
              <a:rPr lang="ru-RU" sz="5100" b="1" dirty="0" smtClean="0"/>
              <a:t> 10 000 °C, </a:t>
            </a:r>
            <a:r>
              <a:rPr lang="ru-RU" sz="5100" b="1" dirty="0" err="1" smtClean="0"/>
              <a:t>тиск</a:t>
            </a:r>
            <a:r>
              <a:rPr lang="ru-RU" sz="5100" b="1" dirty="0" smtClean="0"/>
              <a:t> 7-8 </a:t>
            </a:r>
            <a:r>
              <a:rPr lang="ru-RU" sz="5100" b="1" dirty="0" err="1" smtClean="0"/>
              <a:t>млн</a:t>
            </a:r>
            <a:r>
              <a:rPr lang="ru-RU" sz="5100" b="1" dirty="0" smtClean="0"/>
              <a:t> атмосфер. На </a:t>
            </a:r>
            <a:r>
              <a:rPr lang="ru-RU" sz="5100" b="1" dirty="0" err="1" smtClean="0"/>
              <a:t>межі</a:t>
            </a:r>
            <a:r>
              <a:rPr lang="ru-RU" sz="5100" b="1" dirty="0" smtClean="0"/>
              <a:t> ядра </a:t>
            </a:r>
            <a:r>
              <a:rPr lang="ru-RU" sz="5100" b="1" dirty="0" err="1" smtClean="0"/>
              <a:t>тиск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приблизно</a:t>
            </a:r>
            <a:r>
              <a:rPr lang="ru-RU" sz="5100" b="1" dirty="0" smtClean="0"/>
              <a:t> на два порядки </a:t>
            </a:r>
            <a:r>
              <a:rPr lang="ru-RU" sz="5100" b="1" dirty="0" err="1" smtClean="0"/>
              <a:t>нижчий</a:t>
            </a:r>
            <a:r>
              <a:rPr lang="ru-RU" sz="5100" b="1" dirty="0" smtClean="0"/>
              <a:t>.</a:t>
            </a:r>
          </a:p>
          <a:p>
            <a:pPr>
              <a:buNone/>
            </a:pPr>
            <a:r>
              <a:rPr lang="ru-RU" sz="5100" b="1" dirty="0" smtClean="0"/>
              <a:t>       </a:t>
            </a:r>
            <a:r>
              <a:rPr lang="ru-RU" sz="5100" b="1" dirty="0" err="1" smtClean="0"/>
              <a:t>Ефективна</a:t>
            </a:r>
            <a:r>
              <a:rPr lang="ru-RU" sz="5100" b="1" dirty="0" smtClean="0"/>
              <a:t> температура, </a:t>
            </a:r>
            <a:r>
              <a:rPr lang="ru-RU" sz="5100" b="1" dirty="0" err="1" smtClean="0"/>
              <a:t>визначена</a:t>
            </a:r>
            <a:r>
              <a:rPr lang="ru-RU" sz="5100" b="1" dirty="0" smtClean="0"/>
              <a:t> за </a:t>
            </a:r>
            <a:r>
              <a:rPr lang="ru-RU" sz="5100" b="1" dirty="0" err="1" smtClean="0"/>
              <a:t>тепловим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випромінюванням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з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поверхні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планети</a:t>
            </a:r>
            <a:r>
              <a:rPr lang="ru-RU" sz="5100" b="1" dirty="0" smtClean="0"/>
              <a:t>, становить </a:t>
            </a:r>
            <a:r>
              <a:rPr lang="ru-RU" sz="5100" b="1" dirty="0" err="1" smtClean="0"/>
              <a:t>близько</a:t>
            </a:r>
            <a:r>
              <a:rPr lang="ru-RU" sz="5100" b="1" dirty="0" smtClean="0"/>
              <a:t> 55 К.</a:t>
            </a:r>
          </a:p>
        </p:txBody>
      </p:sp>
      <p:pic>
        <p:nvPicPr>
          <p:cNvPr id="4" name="Рисунок 3" descr="250px-UranusU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3714752"/>
            <a:ext cx="3571900" cy="3143272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Атмосфера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b="1" dirty="0" smtClean="0">
                <a:solidFill>
                  <a:schemeClr val="tx2">
                    <a:lumMod val="90000"/>
                  </a:schemeClr>
                </a:solidFill>
              </a:rPr>
              <a:t>   А</a:t>
            </a:r>
            <a:r>
              <a:rPr lang="ru-RU" b="1" dirty="0" smtClean="0"/>
              <a:t>тмосферу </a:t>
            </a:r>
            <a:r>
              <a:rPr lang="ru-RU" b="1" dirty="0" err="1" smtClean="0"/>
              <a:t>умовно</a:t>
            </a:r>
            <a:r>
              <a:rPr lang="ru-RU" b="1" dirty="0" smtClean="0"/>
              <a:t>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розділити</a:t>
            </a:r>
            <a:r>
              <a:rPr lang="ru-RU" b="1" dirty="0" smtClean="0"/>
              <a:t> на 3 </a:t>
            </a:r>
            <a:r>
              <a:rPr lang="ru-RU" b="1" dirty="0" err="1" smtClean="0"/>
              <a:t>частини</a:t>
            </a:r>
            <a:r>
              <a:rPr lang="ru-RU" b="1" dirty="0" smtClean="0"/>
              <a:t>: тропосфера (-300 км — 50 км; </a:t>
            </a:r>
            <a:r>
              <a:rPr lang="ru-RU" b="1" dirty="0" err="1" smtClean="0"/>
              <a:t>тиск</a:t>
            </a:r>
            <a:r>
              <a:rPr lang="ru-RU" b="1" dirty="0" smtClean="0"/>
              <a:t> становить 100 — 0,1 бар), стратосфера (50 — 4000 км; </a:t>
            </a:r>
            <a:r>
              <a:rPr lang="ru-RU" b="1" dirty="0" err="1" smtClean="0"/>
              <a:t>тиск</a:t>
            </a:r>
            <a:r>
              <a:rPr lang="ru-RU" b="1" dirty="0" smtClean="0"/>
              <a:t> становить 0,1 — 10-10 бар) </a:t>
            </a:r>
            <a:r>
              <a:rPr lang="ru-RU" b="1" dirty="0" err="1" smtClean="0"/>
              <a:t>і</a:t>
            </a:r>
            <a:r>
              <a:rPr lang="ru-RU" b="1" dirty="0" smtClean="0"/>
              <a:t> термосфера/</a:t>
            </a:r>
            <a:r>
              <a:rPr lang="ru-RU" b="1" dirty="0" err="1" smtClean="0"/>
              <a:t>атмосферна</a:t>
            </a:r>
            <a:r>
              <a:rPr lang="ru-RU" b="1" dirty="0" smtClean="0"/>
              <a:t> корона (4000 — 50000 км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поверхні</a:t>
            </a:r>
            <a:r>
              <a:rPr lang="ru-RU" b="1" dirty="0" smtClean="0"/>
              <a:t>). Мезосфера у Урана </a:t>
            </a:r>
            <a:r>
              <a:rPr lang="ru-RU" b="1" dirty="0" err="1" smtClean="0"/>
              <a:t>відсутня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Клімат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10" y="1357298"/>
            <a:ext cx="3800476" cy="492919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sz="5200" b="1" dirty="0" err="1" smtClean="0">
                <a:solidFill>
                  <a:schemeClr val="tx2">
                    <a:lumMod val="90000"/>
                  </a:schemeClr>
                </a:solidFill>
              </a:rPr>
              <a:t>Н</a:t>
            </a:r>
            <a:r>
              <a:rPr lang="ru-RU" b="1" dirty="0" err="1" smtClean="0"/>
              <a:t>айнижча</a:t>
            </a:r>
            <a:r>
              <a:rPr lang="ru-RU" b="1" dirty="0" smtClean="0"/>
              <a:t> температура, </a:t>
            </a:r>
            <a:r>
              <a:rPr lang="ru-RU" b="1" dirty="0" err="1" smtClean="0"/>
              <a:t>зареєстрована</a:t>
            </a:r>
            <a:r>
              <a:rPr lang="ru-RU" b="1" dirty="0" smtClean="0"/>
              <a:t> в </a:t>
            </a:r>
            <a:r>
              <a:rPr lang="ru-RU" b="1" dirty="0" err="1" smtClean="0"/>
              <a:t>тропопаузі</a:t>
            </a:r>
            <a:r>
              <a:rPr lang="ru-RU" b="1" dirty="0" smtClean="0"/>
              <a:t> Урана, становить 49 К (-224 °C),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робить</a:t>
            </a:r>
            <a:r>
              <a:rPr lang="ru-RU" b="1" dirty="0" smtClean="0"/>
              <a:t> планету </a:t>
            </a:r>
            <a:r>
              <a:rPr lang="ru-RU" b="1" dirty="0" err="1" smtClean="0"/>
              <a:t>найхолоднішою</a:t>
            </a:r>
            <a:r>
              <a:rPr lang="ru-RU" b="1" dirty="0" smtClean="0"/>
              <a:t> </a:t>
            </a:r>
            <a:r>
              <a:rPr lang="ru-RU" b="1" dirty="0" err="1" smtClean="0"/>
              <a:t>серед</a:t>
            </a:r>
            <a:r>
              <a:rPr lang="ru-RU" b="1" dirty="0" smtClean="0"/>
              <a:t> планет </a:t>
            </a:r>
            <a:r>
              <a:rPr lang="ru-RU" b="1" dirty="0" err="1" smtClean="0"/>
              <a:t>Сонячної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ru-RU" b="1" dirty="0" smtClean="0"/>
              <a:t> — вона </a:t>
            </a:r>
            <a:r>
              <a:rPr lang="ru-RU" b="1" dirty="0" err="1" smtClean="0"/>
              <a:t>навіть</a:t>
            </a:r>
            <a:r>
              <a:rPr lang="ru-RU" b="1" dirty="0" smtClean="0"/>
              <a:t> </a:t>
            </a:r>
            <a:r>
              <a:rPr lang="ru-RU" b="1" dirty="0" err="1" smtClean="0"/>
              <a:t>холодніша</a:t>
            </a:r>
            <a:r>
              <a:rPr lang="ru-RU" b="1" dirty="0" smtClean="0"/>
              <a:t> у </a:t>
            </a:r>
            <a:r>
              <a:rPr lang="ru-RU" b="1" dirty="0" err="1" smtClean="0"/>
              <a:t>порівнянні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більш</a:t>
            </a:r>
            <a:r>
              <a:rPr lang="ru-RU" b="1" dirty="0" smtClean="0"/>
              <a:t> </a:t>
            </a:r>
            <a:r>
              <a:rPr lang="ru-RU" b="1" dirty="0" err="1" smtClean="0"/>
              <a:t>віддаленими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Сонця</a:t>
            </a:r>
            <a:r>
              <a:rPr lang="ru-RU" b="1" dirty="0" smtClean="0"/>
              <a:t> Нептуном та Плутоном.</a:t>
            </a:r>
            <a:endParaRPr lang="ru-RU" b="1" dirty="0"/>
          </a:p>
        </p:txBody>
      </p:sp>
      <p:pic>
        <p:nvPicPr>
          <p:cNvPr id="5" name="Рисунок 4" descr="Naklon-osi-Ura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357298"/>
            <a:ext cx="3143272" cy="285752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Супутники Урана</a:t>
            </a:r>
            <a:endParaRPr lang="ru-RU" b="1" dirty="0"/>
          </a:p>
        </p:txBody>
      </p:sp>
      <p:pic>
        <p:nvPicPr>
          <p:cNvPr id="4" name="Содержимое 3" descr="800px-Uranian_moon_monta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357298"/>
            <a:ext cx="7772400" cy="2448306"/>
          </a:xfrm>
        </p:spPr>
      </p:pic>
      <p:sp>
        <p:nvSpPr>
          <p:cNvPr id="5" name="TextBox 4"/>
          <p:cNvSpPr txBox="1"/>
          <p:nvPr/>
        </p:nvSpPr>
        <p:spPr>
          <a:xfrm>
            <a:off x="571472" y="285749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М</a:t>
            </a:r>
            <a:r>
              <a:rPr lang="ru-RU" dirty="0" err="1" smtClean="0"/>
              <a:t>іранда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28794" y="300037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А</a:t>
            </a:r>
            <a:r>
              <a:rPr lang="ru-RU" dirty="0" err="1" smtClean="0"/>
              <a:t>ріель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71868" y="307181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У</a:t>
            </a:r>
            <a:r>
              <a:rPr lang="ru-RU" dirty="0" err="1" smtClean="0"/>
              <a:t>мбріель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43504" y="328612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Т</a:t>
            </a:r>
            <a:r>
              <a:rPr lang="ru-RU" dirty="0" err="1" smtClean="0"/>
              <a:t>итанія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786578" y="328612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О</a:t>
            </a:r>
            <a:r>
              <a:rPr lang="ru-RU" dirty="0" err="1" smtClean="0"/>
              <a:t>берон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1538" y="4071942"/>
            <a:ext cx="700092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У</a:t>
            </a:r>
            <a:r>
              <a:rPr lang="ru-RU" b="1" dirty="0" smtClean="0"/>
              <a:t>ран </a:t>
            </a:r>
            <a:r>
              <a:rPr lang="ru-RU" b="1" dirty="0" err="1" smtClean="0"/>
              <a:t>має</a:t>
            </a:r>
            <a:r>
              <a:rPr lang="ru-RU" b="1" dirty="0" smtClean="0"/>
              <a:t> 27 </a:t>
            </a:r>
            <a:r>
              <a:rPr lang="ru-RU" b="1" dirty="0" err="1" smtClean="0"/>
              <a:t>супутників</a:t>
            </a:r>
            <a:r>
              <a:rPr lang="ru-RU" b="1" dirty="0" smtClean="0"/>
              <a:t> та систему </a:t>
            </a:r>
            <a:r>
              <a:rPr lang="ru-RU" b="1" dirty="0" err="1" smtClean="0"/>
              <a:t>кілець</a:t>
            </a:r>
            <a:r>
              <a:rPr lang="ru-RU" b="1" dirty="0" smtClean="0"/>
              <a:t>. </a:t>
            </a:r>
            <a:r>
              <a:rPr lang="ru-RU" b="1" dirty="0" err="1" smtClean="0"/>
              <a:t>Всі</a:t>
            </a:r>
            <a:r>
              <a:rPr lang="ru-RU" b="1" dirty="0" smtClean="0"/>
              <a:t> </a:t>
            </a:r>
            <a:r>
              <a:rPr lang="ru-RU" b="1" dirty="0" err="1" smtClean="0"/>
              <a:t>супутники</a:t>
            </a:r>
            <a:r>
              <a:rPr lang="ru-RU" b="1" dirty="0" smtClean="0"/>
              <a:t> </a:t>
            </a:r>
            <a:r>
              <a:rPr lang="ru-RU" b="1" dirty="0" err="1" smtClean="0"/>
              <a:t>отримали</a:t>
            </a:r>
            <a:r>
              <a:rPr lang="ru-RU" b="1" dirty="0" smtClean="0"/>
              <a:t> </a:t>
            </a:r>
            <a:r>
              <a:rPr lang="ru-RU" b="1" dirty="0" err="1" smtClean="0"/>
              <a:t>назви</a:t>
            </a:r>
            <a:r>
              <a:rPr lang="ru-RU" b="1" dirty="0" smtClean="0"/>
              <a:t> на честь </a:t>
            </a:r>
            <a:r>
              <a:rPr lang="ru-RU" b="1" dirty="0" err="1" smtClean="0"/>
              <a:t>персонажів</a:t>
            </a:r>
            <a:r>
              <a:rPr lang="ru-RU" b="1" dirty="0" smtClean="0"/>
              <a:t> </a:t>
            </a:r>
            <a:r>
              <a:rPr lang="ru-RU" b="1" dirty="0" err="1" smtClean="0"/>
              <a:t>творів</a:t>
            </a:r>
            <a:r>
              <a:rPr lang="ru-RU" b="1" dirty="0" smtClean="0"/>
              <a:t> </a:t>
            </a:r>
            <a:r>
              <a:rPr lang="ru-RU" b="1" dirty="0" err="1" smtClean="0"/>
              <a:t>Вільяма</a:t>
            </a:r>
            <a:r>
              <a:rPr lang="ru-RU" b="1" dirty="0" smtClean="0"/>
              <a:t> </a:t>
            </a:r>
            <a:r>
              <a:rPr lang="ru-RU" b="1" dirty="0" err="1" smtClean="0"/>
              <a:t>Шекспіра</a:t>
            </a:r>
            <a:r>
              <a:rPr lang="ru-RU" b="1" dirty="0" smtClean="0"/>
              <a:t> та Александра </a:t>
            </a:r>
            <a:r>
              <a:rPr lang="ru-RU" b="1" dirty="0" err="1" smtClean="0"/>
              <a:t>Поупа</a:t>
            </a:r>
            <a:r>
              <a:rPr lang="ru-RU" b="1" dirty="0" smtClean="0"/>
              <a:t>. </a:t>
            </a:r>
            <a:r>
              <a:rPr lang="ru-RU" b="1" dirty="0" err="1" smtClean="0"/>
              <a:t>Перші</a:t>
            </a:r>
            <a:r>
              <a:rPr lang="ru-RU" b="1" dirty="0" smtClean="0"/>
              <a:t> два </a:t>
            </a:r>
            <a:r>
              <a:rPr lang="ru-RU" b="1" dirty="0" err="1" smtClean="0"/>
              <a:t>супутники</a:t>
            </a:r>
            <a:r>
              <a:rPr lang="ru-RU" b="1" dirty="0" smtClean="0"/>
              <a:t> — </a:t>
            </a:r>
            <a:r>
              <a:rPr lang="ru-RU" b="1" dirty="0" err="1" smtClean="0"/>
              <a:t>Титанію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Оберон</a:t>
            </a:r>
            <a:r>
              <a:rPr lang="ru-RU" b="1" dirty="0" smtClean="0"/>
              <a:t> — 1787 року </a:t>
            </a:r>
            <a:r>
              <a:rPr lang="ru-RU" b="1" dirty="0" err="1" smtClean="0"/>
              <a:t>відкрив</a:t>
            </a:r>
            <a:r>
              <a:rPr lang="ru-RU" b="1" dirty="0" smtClean="0"/>
              <a:t> </a:t>
            </a:r>
            <a:r>
              <a:rPr lang="ru-RU" b="1" dirty="0" err="1" smtClean="0"/>
              <a:t>Вільям</a:t>
            </a:r>
            <a:r>
              <a:rPr lang="ru-RU" b="1" dirty="0" smtClean="0"/>
              <a:t> Гершель. </a:t>
            </a:r>
            <a:r>
              <a:rPr lang="ru-RU" b="1" dirty="0" err="1" smtClean="0"/>
              <a:t>Ще</a:t>
            </a:r>
            <a:r>
              <a:rPr lang="ru-RU" b="1" dirty="0" smtClean="0"/>
              <a:t> два </a:t>
            </a:r>
            <a:r>
              <a:rPr lang="ru-RU" b="1" dirty="0" err="1" smtClean="0"/>
              <a:t>сферичні</a:t>
            </a:r>
            <a:r>
              <a:rPr lang="ru-RU" b="1" dirty="0" smtClean="0"/>
              <a:t> </a:t>
            </a:r>
            <a:r>
              <a:rPr lang="ru-RU" b="1" dirty="0" err="1" smtClean="0"/>
              <a:t>супутники</a:t>
            </a:r>
            <a:r>
              <a:rPr lang="ru-RU" b="1" dirty="0" smtClean="0"/>
              <a:t> (</a:t>
            </a:r>
            <a:r>
              <a:rPr lang="ru-RU" b="1" dirty="0" err="1" smtClean="0"/>
              <a:t>Аріель</a:t>
            </a:r>
            <a:r>
              <a:rPr lang="ru-RU" b="1" dirty="0" smtClean="0"/>
              <a:t> та </a:t>
            </a:r>
            <a:r>
              <a:rPr lang="ru-RU" b="1" dirty="0" err="1" smtClean="0"/>
              <a:t>Умбріель</a:t>
            </a:r>
            <a:r>
              <a:rPr lang="ru-RU" b="1" dirty="0" smtClean="0"/>
              <a:t>) </a:t>
            </a:r>
            <a:r>
              <a:rPr lang="ru-RU" b="1" dirty="0" err="1" smtClean="0"/>
              <a:t>були</a:t>
            </a:r>
            <a:r>
              <a:rPr lang="ru-RU" b="1" dirty="0" smtClean="0"/>
              <a:t> </a:t>
            </a:r>
            <a:r>
              <a:rPr lang="ru-RU" b="1" dirty="0" err="1" smtClean="0"/>
              <a:t>відкриті</a:t>
            </a:r>
            <a:r>
              <a:rPr lang="ru-RU" b="1" dirty="0" smtClean="0"/>
              <a:t> 1851 року </a:t>
            </a:r>
            <a:r>
              <a:rPr lang="ru-RU" b="1" dirty="0" err="1" smtClean="0"/>
              <a:t>Вільямом</a:t>
            </a:r>
            <a:r>
              <a:rPr lang="ru-RU" b="1" dirty="0" smtClean="0"/>
              <a:t> </a:t>
            </a:r>
            <a:r>
              <a:rPr lang="ru-RU" b="1" dirty="0" err="1" smtClean="0"/>
              <a:t>Ласселом</a:t>
            </a:r>
            <a:r>
              <a:rPr lang="ru-RU" b="1" dirty="0" smtClean="0"/>
              <a:t>. 1948 року </a:t>
            </a:r>
            <a:r>
              <a:rPr lang="ru-RU" b="1" dirty="0" err="1" smtClean="0"/>
              <a:t>Джерард</a:t>
            </a:r>
            <a:r>
              <a:rPr lang="ru-RU" b="1" dirty="0" smtClean="0"/>
              <a:t> </a:t>
            </a:r>
            <a:r>
              <a:rPr lang="ru-RU" b="1" dirty="0" err="1" smtClean="0"/>
              <a:t>Койпер</a:t>
            </a:r>
            <a:r>
              <a:rPr lang="ru-RU" b="1" dirty="0" smtClean="0"/>
              <a:t> </a:t>
            </a:r>
            <a:r>
              <a:rPr lang="ru-RU" b="1" dirty="0" err="1" smtClean="0"/>
              <a:t>відкрив</a:t>
            </a:r>
            <a:r>
              <a:rPr lang="ru-RU" b="1" dirty="0" smtClean="0"/>
              <a:t> </a:t>
            </a:r>
            <a:r>
              <a:rPr lang="ru-RU" b="1" dirty="0" err="1" smtClean="0"/>
              <a:t>Міранду</a:t>
            </a:r>
            <a:r>
              <a:rPr lang="ru-RU" b="1" dirty="0" smtClean="0"/>
              <a:t>. </a:t>
            </a:r>
            <a:r>
              <a:rPr lang="ru-RU" b="1" dirty="0" err="1" smtClean="0"/>
              <a:t>Останні</a:t>
            </a:r>
            <a:r>
              <a:rPr lang="ru-RU" b="1" dirty="0" smtClean="0"/>
              <a:t> </a:t>
            </a:r>
            <a:r>
              <a:rPr lang="ru-RU" b="1" dirty="0" err="1" smtClean="0"/>
              <a:t>супутники</a:t>
            </a:r>
            <a:r>
              <a:rPr lang="ru-RU" b="1" dirty="0" smtClean="0"/>
              <a:t> </a:t>
            </a:r>
            <a:r>
              <a:rPr lang="ru-RU" b="1" dirty="0" err="1" smtClean="0"/>
              <a:t>були</a:t>
            </a:r>
            <a:r>
              <a:rPr lang="ru-RU" b="1" dirty="0" smtClean="0"/>
              <a:t> </a:t>
            </a:r>
            <a:r>
              <a:rPr lang="ru-RU" b="1" dirty="0" err="1" smtClean="0"/>
              <a:t>відкриті</a:t>
            </a:r>
            <a:r>
              <a:rPr lang="ru-RU" b="1" dirty="0" smtClean="0"/>
              <a:t> </a:t>
            </a:r>
            <a:r>
              <a:rPr lang="ru-RU" b="1" dirty="0" err="1" smtClean="0"/>
              <a:t>після</a:t>
            </a:r>
            <a:r>
              <a:rPr lang="ru-RU" b="1" dirty="0" smtClean="0"/>
              <a:t> 1985 р., 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місії</a:t>
            </a:r>
            <a:r>
              <a:rPr lang="ru-RU" b="1" dirty="0" smtClean="0"/>
              <a:t> «Вояджера-2», </a:t>
            </a:r>
            <a:r>
              <a:rPr lang="ru-RU" b="1" dirty="0" err="1" smtClean="0"/>
              <a:t>або</a:t>
            </a:r>
            <a:r>
              <a:rPr lang="ru-RU" b="1" dirty="0" smtClean="0"/>
              <a:t> за </a:t>
            </a:r>
            <a:r>
              <a:rPr lang="ru-RU" b="1" dirty="0" err="1" smtClean="0"/>
              <a:t>допомогою</a:t>
            </a:r>
            <a:r>
              <a:rPr lang="ru-RU" b="1" dirty="0" smtClean="0"/>
              <a:t> </a:t>
            </a:r>
            <a:r>
              <a:rPr lang="ru-RU" b="1" dirty="0" err="1" smtClean="0"/>
              <a:t>вдосконалених</a:t>
            </a:r>
            <a:r>
              <a:rPr lang="ru-RU" b="1" dirty="0" smtClean="0"/>
              <a:t> </a:t>
            </a:r>
            <a:r>
              <a:rPr lang="ru-RU" b="1" dirty="0" err="1" smtClean="0"/>
              <a:t>наземних</a:t>
            </a:r>
            <a:r>
              <a:rPr lang="ru-RU" b="1" dirty="0" smtClean="0"/>
              <a:t> </a:t>
            </a:r>
            <a:r>
              <a:rPr lang="ru-RU" b="1" dirty="0" err="1" smtClean="0"/>
              <a:t>телескопів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 имени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548170"/>
            <a:ext cx="6349207" cy="3809524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</TotalTime>
  <Words>518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Уран – планета-гігант</vt:lpstr>
      <vt:lpstr>ПЛАН</vt:lpstr>
      <vt:lpstr>Історія відкриття Урана</vt:lpstr>
      <vt:lpstr>Рух, розміри, маса </vt:lpstr>
      <vt:lpstr>Склад і внутрішня будова</vt:lpstr>
      <vt:lpstr>Атмосфера</vt:lpstr>
      <vt:lpstr>Клімат</vt:lpstr>
      <vt:lpstr>Супутники Урана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Уран – планета-гігант</dc:title>
  <dc:creator>Admin</dc:creator>
  <cp:lastModifiedBy>Admin</cp:lastModifiedBy>
  <cp:revision>7</cp:revision>
  <dcterms:created xsi:type="dcterms:W3CDTF">2014-02-17T13:42:10Z</dcterms:created>
  <dcterms:modified xsi:type="dcterms:W3CDTF">2014-02-17T14:27:45Z</dcterms:modified>
</cp:coreProperties>
</file>