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mWPJfFqrpO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9144"/>
            <a:ext cx="9144000" cy="6876288"/>
          </a:xfrm>
          <a:prstGeom prst="rect">
            <a:avLst/>
          </a:prstGeom>
        </p:spPr>
      </p:pic>
      <p:pic>
        <p:nvPicPr>
          <p:cNvPr id="3" name="Рисунок 2" descr="Тарас-Шевченко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4941" y="714356"/>
            <a:ext cx="3321849" cy="442913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500034" y="1071546"/>
            <a:ext cx="4572000" cy="1877437"/>
          </a:xfrm>
          <a:prstGeom prst="rect">
            <a:avLst/>
          </a:prstGeom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</a:rPr>
              <a:t>Тарас Шевченко: </a:t>
            </a:r>
            <a:r>
              <a:rPr lang="ru-RU" sz="28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</a:rPr>
              <a:t>народний</a:t>
            </a:r>
            <a:r>
              <a:rPr lang="ru-RU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28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</a:rPr>
              <a:t>митець</a:t>
            </a:r>
            <a:r>
              <a:rPr lang="ru-RU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28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</a:rPr>
              <a:t>чи</a:t>
            </a:r>
            <a:r>
              <a:rPr lang="ru-RU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28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</a:rPr>
              <a:t>провісник</a:t>
            </a:r>
            <a:r>
              <a:rPr lang="ru-RU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28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</a:rPr>
              <a:t>національної</a:t>
            </a:r>
            <a:r>
              <a:rPr lang="ru-RU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28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</a:rPr>
              <a:t>ідеї</a:t>
            </a:r>
            <a:r>
              <a:rPr lang="ru-RU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</a:rPr>
              <a:t>?</a:t>
            </a:r>
            <a:endParaRPr lang="uk-UA" sz="2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glow rad="63500">
                  <a:schemeClr val="accent5">
                    <a:satMod val="175000"/>
                    <a:alpha val="40000"/>
                  </a:schemeClr>
                </a:glow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mWPJfFqrpO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76288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214546" y="285728"/>
            <a:ext cx="47503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Два </a:t>
            </a:r>
            <a:r>
              <a:rPr lang="ru-RU" sz="40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етапи</a:t>
            </a:r>
            <a:r>
              <a:rPr lang="ru-RU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40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творчості</a:t>
            </a:r>
            <a:r>
              <a:rPr lang="ru-RU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:</a:t>
            </a:r>
            <a:endParaRPr lang="uk-UA" sz="40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42910" y="1428736"/>
            <a:ext cx="2931187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 err="1" smtClean="0">
                <a:solidFill>
                  <a:schemeClr val="bg1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Рання</a:t>
            </a:r>
            <a:r>
              <a:rPr lang="ru-RU" sz="2800" b="1" i="1" dirty="0" smtClean="0">
                <a:solidFill>
                  <a:schemeClr val="bg1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800" b="1" i="1" dirty="0" err="1" smtClean="0">
                <a:solidFill>
                  <a:schemeClr val="bg1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творчість</a:t>
            </a:r>
            <a:endParaRPr lang="ru-RU" sz="2800" b="1" i="1" dirty="0" smtClean="0">
              <a:solidFill>
                <a:schemeClr val="bg1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  <a:p>
            <a:pPr algn="ctr"/>
            <a:r>
              <a:rPr lang="ru-RU" sz="2800" b="1" i="1" dirty="0" smtClean="0">
                <a:solidFill>
                  <a:schemeClr val="bg1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(</a:t>
            </a:r>
            <a:r>
              <a:rPr lang="ru-RU" sz="2800" b="1" i="1" dirty="0" smtClean="0">
                <a:solidFill>
                  <a:schemeClr val="bg1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романтизм)</a:t>
            </a:r>
            <a:endParaRPr lang="uk-UA" sz="2800" b="1" i="1" dirty="0">
              <a:solidFill>
                <a:schemeClr val="bg1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072066" y="1500174"/>
            <a:ext cx="2868093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 </a:t>
            </a:r>
            <a:r>
              <a:rPr lang="ru-RU" sz="2800" b="1" i="1" dirty="0" err="1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Зріла</a:t>
            </a:r>
            <a:r>
              <a:rPr lang="ru-RU" sz="2800" b="1" i="1" dirty="0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800" b="1" i="1" dirty="0" err="1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творчість</a:t>
            </a:r>
            <a:endParaRPr lang="ru-RU" sz="2800" b="1" i="1" dirty="0" smtClean="0">
              <a:solidFill>
                <a:schemeClr val="bg1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 algn="ctr"/>
            <a:r>
              <a:rPr lang="ru-RU" sz="2800" b="1" i="1" dirty="0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(</a:t>
            </a:r>
            <a:r>
              <a:rPr lang="ru-RU" sz="2800" b="1" i="1" dirty="0" err="1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реалізм</a:t>
            </a:r>
            <a:r>
              <a:rPr lang="ru-RU" sz="2800" b="1" i="1" dirty="0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)</a:t>
            </a:r>
            <a:endParaRPr lang="uk-UA" sz="2800" b="1" i="1" dirty="0" smtClean="0">
              <a:solidFill>
                <a:schemeClr val="bg1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ransition spd="med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mWPJfFqrpO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9144"/>
            <a:ext cx="9144000" cy="6876288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642910" y="214290"/>
            <a:ext cx="5370957" cy="584775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Перший "</a:t>
            </a:r>
            <a:r>
              <a:rPr lang="ru-RU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Кобзар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" 1840 року</a:t>
            </a:r>
            <a:endParaRPr lang="uk-UA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" name="Рисунок 3" descr="Kyc9YJTNH5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57422" y="1071546"/>
            <a:ext cx="5214974" cy="521497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med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mWPJfFqrpO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9144"/>
            <a:ext cx="9144000" cy="6876288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357290" y="285728"/>
            <a:ext cx="503137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Твори </a:t>
            </a:r>
            <a:r>
              <a:rPr lang="ru-RU" sz="4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раннього</a:t>
            </a:r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4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етапу</a:t>
            </a:r>
            <a:endParaRPr lang="uk-UA" sz="4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57224" y="1500174"/>
            <a:ext cx="4572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/>
                <a:cs typeface="Times New Roman"/>
              </a:rPr>
              <a:t>•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"Причинна"</a:t>
            </a:r>
          </a:p>
          <a:p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/>
                <a:cs typeface="Times New Roman"/>
              </a:rPr>
              <a:t>•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"Тополя"</a:t>
            </a:r>
          </a:p>
          <a:p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/>
                <a:cs typeface="Times New Roman"/>
              </a:rPr>
              <a:t>•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"Утоплена"</a:t>
            </a:r>
          </a:p>
          <a:p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/>
                <a:cs typeface="Times New Roman"/>
              </a:rPr>
              <a:t>•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"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Перебендя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"</a:t>
            </a:r>
          </a:p>
          <a:p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/>
                <a:cs typeface="Times New Roman"/>
              </a:rPr>
              <a:t>•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"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Катерина"</a:t>
            </a:r>
            <a:endParaRPr lang="uk-UA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mWPJfFqrpO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9144"/>
            <a:ext cx="9144000" cy="6876288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85786" y="285728"/>
            <a:ext cx="59994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Творчість</a:t>
            </a:r>
            <a:r>
              <a:rPr lang="ru-RU" sz="3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</a:t>
            </a:r>
            <a:r>
              <a:rPr lang="ru-RU" sz="36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періоду</a:t>
            </a:r>
            <a:r>
              <a:rPr lang="ru-RU" sz="3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"</a:t>
            </a:r>
            <a:r>
              <a:rPr lang="ru-RU" sz="36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Трьох</a:t>
            </a:r>
            <a:r>
              <a:rPr lang="ru-RU" sz="3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</a:t>
            </a:r>
            <a:r>
              <a:rPr lang="ru-RU" sz="36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літ</a:t>
            </a:r>
            <a:r>
              <a:rPr lang="ru-RU" sz="3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"</a:t>
            </a:r>
            <a:endParaRPr lang="uk-UA" sz="36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57224" y="1714488"/>
            <a:ext cx="4572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/>
                <a:cs typeface="Times New Roman"/>
              </a:rPr>
              <a:t>•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"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Розрита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могила"</a:t>
            </a:r>
          </a:p>
          <a:p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/>
                <a:cs typeface="Times New Roman"/>
              </a:rPr>
              <a:t>•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"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Чигирине, 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Чигирине"</a:t>
            </a:r>
          </a:p>
          <a:p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/>
                <a:cs typeface="Times New Roman"/>
              </a:rPr>
              <a:t>•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"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Сон"</a:t>
            </a:r>
          </a:p>
          <a:p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/>
                <a:cs typeface="Times New Roman"/>
              </a:rPr>
              <a:t>•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"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Холодний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яр"</a:t>
            </a:r>
            <a:endParaRPr lang="uk-UA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mWPJfFqrpO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9144"/>
            <a:ext cx="9144000" cy="6876288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785786" y="285728"/>
            <a:ext cx="42023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Цикл "В </a:t>
            </a:r>
            <a:r>
              <a:rPr lang="ru-RU" sz="36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казематі</a:t>
            </a:r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"</a:t>
            </a:r>
            <a:endParaRPr lang="uk-UA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42910" y="1714488"/>
            <a:ext cx="521497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/>
                <a:cs typeface="Times New Roman"/>
              </a:rPr>
              <a:t>•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"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Мені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однаково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"</a:t>
            </a:r>
          </a:p>
          <a:p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/>
                <a:cs typeface="Times New Roman"/>
              </a:rPr>
              <a:t>•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"В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неволі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тяжко"</a:t>
            </a:r>
          </a:p>
          <a:p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/>
                <a:cs typeface="Times New Roman"/>
              </a:rPr>
              <a:t>•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"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Чи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ми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ще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зійдемося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знову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"</a:t>
            </a:r>
          </a:p>
          <a:p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/>
                <a:cs typeface="Times New Roman"/>
              </a:rPr>
              <a:t>•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"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Думи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мої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думи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мої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" </a:t>
            </a:r>
            <a:endParaRPr lang="uk-UA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143504" y="3929066"/>
            <a:ext cx="378621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 smtClean="0">
                <a:solidFill>
                  <a:srgbClr val="7030A0"/>
                </a:solidFill>
              </a:rPr>
              <a:t>Ц</a:t>
            </a:r>
            <a:r>
              <a:rPr lang="uk-UA" sz="2400" b="1" i="1" dirty="0" smtClean="0">
                <a:solidFill>
                  <a:srgbClr val="7030A0"/>
                </a:solidFill>
              </a:rPr>
              <a:t>і твори - </a:t>
            </a:r>
            <a:r>
              <a:rPr lang="ru-RU" sz="2400" b="1" i="1" dirty="0" err="1" smtClean="0">
                <a:solidFill>
                  <a:srgbClr val="7030A0"/>
                </a:solidFill>
              </a:rPr>
              <a:t>зразки</a:t>
            </a:r>
            <a:r>
              <a:rPr lang="ru-RU" sz="2400" b="1" i="1" dirty="0" smtClean="0">
                <a:solidFill>
                  <a:srgbClr val="7030A0"/>
                </a:solidFill>
              </a:rPr>
              <a:t> </a:t>
            </a:r>
            <a:r>
              <a:rPr lang="ru-RU" sz="2400" b="1" i="1" dirty="0" err="1" smtClean="0">
                <a:solidFill>
                  <a:srgbClr val="7030A0"/>
                </a:solidFill>
              </a:rPr>
              <a:t>соціально</a:t>
            </a:r>
            <a:r>
              <a:rPr lang="ru-RU" sz="2400" b="1" i="1" dirty="0" smtClean="0">
                <a:solidFill>
                  <a:srgbClr val="7030A0"/>
                </a:solidFill>
              </a:rPr>
              <a:t> </a:t>
            </a:r>
            <a:r>
              <a:rPr lang="ru-RU" sz="2400" b="1" i="1" dirty="0" err="1" smtClean="0">
                <a:solidFill>
                  <a:srgbClr val="7030A0"/>
                </a:solidFill>
              </a:rPr>
              <a:t>зрілої</a:t>
            </a:r>
            <a:r>
              <a:rPr lang="ru-RU" sz="2400" b="1" i="1" dirty="0" smtClean="0">
                <a:solidFill>
                  <a:srgbClr val="7030A0"/>
                </a:solidFill>
              </a:rPr>
              <a:t> </a:t>
            </a:r>
            <a:r>
              <a:rPr lang="ru-RU" sz="2400" b="1" i="1" dirty="0" err="1" smtClean="0">
                <a:solidFill>
                  <a:srgbClr val="7030A0"/>
                </a:solidFill>
              </a:rPr>
              <a:t>творчості</a:t>
            </a:r>
            <a:endParaRPr lang="uk-UA" sz="2400" b="1" i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mWPJfFqrpO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8288"/>
            <a:ext cx="9144000" cy="6876288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928662" y="214290"/>
            <a:ext cx="6786610" cy="523220"/>
          </a:xfrm>
          <a:prstGeom prst="rect">
            <a:avLst/>
          </a:prstGeom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Актуальність</a:t>
            </a:r>
            <a:r>
              <a:rPr lang="ru-RU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28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творчості</a:t>
            </a:r>
            <a:r>
              <a:rPr lang="ru-RU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на </a:t>
            </a:r>
            <a:r>
              <a:rPr lang="ru-RU" sz="28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сьогодні</a:t>
            </a:r>
            <a:r>
              <a:rPr lang="ru-RU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endParaRPr lang="uk-UA" sz="2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1000108"/>
            <a:ext cx="56436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</a:rPr>
              <a:t>Сергій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</a:rPr>
              <a:t>Нігоян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</a:rPr>
              <a:t> (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</a:rPr>
              <a:t>читає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</a:rPr>
              <a:t>уривок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</a:rPr>
              <a:t>з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</a:rPr>
              <a:t>поеми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</a:rPr>
              <a:t> "Кавказ")</a:t>
            </a:r>
            <a:endParaRPr lang="uk-UA" i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5" name="Рисунок 4" descr="thumbnail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1670" y="1643050"/>
            <a:ext cx="4786346" cy="472458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116</Words>
  <PresentationFormat>Экран (4:3)</PresentationFormat>
  <Paragraphs>26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Acer</dc:creator>
  <cp:lastModifiedBy>Acer</cp:lastModifiedBy>
  <cp:revision>4</cp:revision>
  <dcterms:created xsi:type="dcterms:W3CDTF">2014-03-14T17:42:57Z</dcterms:created>
  <dcterms:modified xsi:type="dcterms:W3CDTF">2014-03-14T18:56:36Z</dcterms:modified>
</cp:coreProperties>
</file>