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C0A8-30FE-4294-A455-4AC122536AF1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5A92-8825-4221-BFD5-FFC87AACB1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74FC0A8-30FE-4294-A455-4AC122536AF1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95B5A92-8825-4221-BFD5-FFC87AACB1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4288" y="5105400"/>
            <a:ext cx="1840632" cy="1752600"/>
          </a:xfrm>
        </p:spPr>
        <p:txBody>
          <a:bodyPr/>
          <a:lstStyle/>
          <a:p>
            <a:pPr algn="l"/>
            <a:r>
              <a:rPr lang="ru-RU" sz="2000" dirty="0" err="1">
                <a:solidFill>
                  <a:schemeClr val="tx1">
                    <a:lumMod val="95000"/>
                  </a:schemeClr>
                </a:solidFill>
              </a:rPr>
              <a:t>Підготували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</a:rPr>
              <a:t>учениці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 11-Б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</a:rPr>
              <a:t>класу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</a:rPr>
              <a:t>Кременчук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 В., </a:t>
            </a:r>
            <a:r>
              <a:rPr lang="ru-RU" sz="2000" dirty="0" err="1">
                <a:solidFill>
                  <a:schemeClr val="tx1">
                    <a:lumMod val="95000"/>
                  </a:schemeClr>
                </a:solidFill>
              </a:rPr>
              <a:t>Бещук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 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383032"/>
            <a:ext cx="7772400" cy="1470025"/>
          </a:xfrm>
        </p:spPr>
        <p:txBody>
          <a:bodyPr/>
          <a:lstStyle/>
          <a:p>
            <a:r>
              <a:rPr lang="ru-RU" sz="4400" b="1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Місяць</a:t>
            </a:r>
            <a:r>
              <a:rPr lang="ru-RU" sz="4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4400" b="1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супутник</a:t>
            </a:r>
            <a:r>
              <a:rPr lang="ru-RU" sz="4400" b="1" i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9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71375"/>
            <a:ext cx="49320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Місяць</a:t>
            </a:r>
            <a:r>
              <a:rPr lang="ru-RU" sz="3200" dirty="0"/>
              <a:t> — </a:t>
            </a:r>
            <a:r>
              <a:rPr lang="ru-RU" sz="3200" dirty="0" err="1"/>
              <a:t>диференційоване</a:t>
            </a:r>
            <a:r>
              <a:rPr lang="ru-RU" sz="3200" dirty="0"/>
              <a:t> </a:t>
            </a:r>
            <a:r>
              <a:rPr lang="ru-RU" sz="3200" dirty="0" err="1"/>
              <a:t>тіло</a:t>
            </a:r>
            <a:r>
              <a:rPr lang="ru-RU" sz="3200" dirty="0"/>
              <a:t>, вона 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геохімічну</a:t>
            </a:r>
            <a:r>
              <a:rPr lang="ru-RU" sz="3200" dirty="0"/>
              <a:t> </a:t>
            </a:r>
            <a:r>
              <a:rPr lang="ru-RU" sz="3200" dirty="0" err="1"/>
              <a:t>різну</a:t>
            </a:r>
            <a:r>
              <a:rPr lang="ru-RU" sz="3200" dirty="0"/>
              <a:t> кору, </a:t>
            </a:r>
            <a:r>
              <a:rPr lang="ru-RU" sz="3200" dirty="0" err="1"/>
              <a:t>мантію</a:t>
            </a:r>
            <a:r>
              <a:rPr lang="ru-RU" sz="3200" dirty="0"/>
              <a:t> і ядро. </a:t>
            </a:r>
            <a:r>
              <a:rPr lang="ru-RU" sz="3200" dirty="0" err="1"/>
              <a:t>Оболонка</a:t>
            </a:r>
            <a:r>
              <a:rPr lang="ru-RU" sz="3200" dirty="0"/>
              <a:t> </a:t>
            </a:r>
            <a:r>
              <a:rPr lang="ru-RU" sz="3200" dirty="0" err="1"/>
              <a:t>внутрішнього</a:t>
            </a:r>
            <a:r>
              <a:rPr lang="ru-RU" sz="3200" dirty="0"/>
              <a:t> ядра </a:t>
            </a:r>
            <a:r>
              <a:rPr lang="ru-RU" sz="3200" dirty="0" err="1"/>
              <a:t>багата</a:t>
            </a:r>
            <a:r>
              <a:rPr lang="ru-RU" sz="3200" dirty="0"/>
              <a:t> </a:t>
            </a:r>
            <a:r>
              <a:rPr lang="ru-RU" sz="3200" dirty="0" err="1"/>
              <a:t>залізом</a:t>
            </a:r>
            <a:r>
              <a:rPr lang="ru-RU" sz="3200" dirty="0"/>
              <a:t>, вона </a:t>
            </a:r>
            <a:r>
              <a:rPr lang="ru-RU" sz="3200" dirty="0" err="1"/>
              <a:t>має</a:t>
            </a:r>
            <a:r>
              <a:rPr lang="ru-RU" sz="3200" dirty="0"/>
              <a:t> </a:t>
            </a:r>
            <a:r>
              <a:rPr lang="ru-RU" sz="3200" dirty="0" err="1"/>
              <a:t>радіус</a:t>
            </a:r>
            <a:r>
              <a:rPr lang="ru-RU" sz="3200" dirty="0"/>
              <a:t> 240 км, </a:t>
            </a:r>
            <a:r>
              <a:rPr lang="ru-RU" sz="3200" dirty="0" err="1"/>
              <a:t>рідке</a:t>
            </a:r>
            <a:r>
              <a:rPr lang="ru-RU" sz="3200" dirty="0"/>
              <a:t> </a:t>
            </a:r>
            <a:r>
              <a:rPr lang="ru-RU" sz="3200" dirty="0" err="1"/>
              <a:t>зовнішнє</a:t>
            </a:r>
            <a:r>
              <a:rPr lang="ru-RU" sz="3200" dirty="0"/>
              <a:t> ядро ​​</a:t>
            </a:r>
            <a:r>
              <a:rPr lang="ru-RU" sz="3200" dirty="0" err="1"/>
              <a:t>складається</a:t>
            </a:r>
            <a:r>
              <a:rPr lang="ru-RU" sz="3200" dirty="0"/>
              <a:t> в основному з </a:t>
            </a:r>
            <a:r>
              <a:rPr lang="ru-RU" sz="3200" dirty="0" err="1"/>
              <a:t>рідкого</a:t>
            </a:r>
            <a:r>
              <a:rPr lang="ru-RU" sz="3200" dirty="0"/>
              <a:t> </a:t>
            </a:r>
            <a:r>
              <a:rPr lang="ru-RU" sz="3200" dirty="0" err="1"/>
              <a:t>заліза</a:t>
            </a:r>
            <a:r>
              <a:rPr lang="ru-RU" sz="3200" dirty="0"/>
              <a:t> з </a:t>
            </a:r>
            <a:r>
              <a:rPr lang="ru-RU" sz="3200" dirty="0" err="1"/>
              <a:t>радіусом</a:t>
            </a:r>
            <a:r>
              <a:rPr lang="ru-RU" sz="3200" dirty="0"/>
              <a:t> </a:t>
            </a:r>
            <a:r>
              <a:rPr lang="ru-RU" sz="3200" dirty="0" err="1"/>
              <a:t>приблизно</a:t>
            </a:r>
            <a:r>
              <a:rPr lang="ru-RU" sz="3200" dirty="0"/>
              <a:t> 300—330 </a:t>
            </a:r>
            <a:r>
              <a:rPr lang="ru-RU" sz="3200" dirty="0" err="1" smtClean="0"/>
              <a:t>кілометрів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Внутрішня структура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395494"/>
            <a:ext cx="3495791" cy="37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260" y="332656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Мі́сяць</a:t>
            </a:r>
            <a:r>
              <a:rPr lang="ru-RU" sz="3200" dirty="0"/>
              <a:t> — </a:t>
            </a:r>
            <a:r>
              <a:rPr lang="ru-RU" sz="3200" dirty="0" err="1"/>
              <a:t>єдиний</a:t>
            </a:r>
            <a:r>
              <a:rPr lang="ru-RU" sz="3200" dirty="0"/>
              <a:t> </a:t>
            </a:r>
            <a:r>
              <a:rPr lang="ru-RU" sz="3200" dirty="0" err="1"/>
              <a:t>природний</a:t>
            </a:r>
            <a:r>
              <a:rPr lang="ru-RU" sz="3200" dirty="0"/>
              <a:t> </a:t>
            </a:r>
            <a:r>
              <a:rPr lang="ru-RU" sz="3200" dirty="0" err="1"/>
              <a:t>супутник</a:t>
            </a:r>
            <a:r>
              <a:rPr lang="ru-RU" sz="3200" dirty="0"/>
              <a:t> </a:t>
            </a:r>
            <a:r>
              <a:rPr lang="ru-RU" sz="3200" dirty="0" err="1"/>
              <a:t>планети</a:t>
            </a:r>
            <a:r>
              <a:rPr lang="ru-RU" sz="3200" dirty="0"/>
              <a:t> Земля.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другий</a:t>
            </a:r>
            <a:r>
              <a:rPr lang="ru-RU" sz="3200" dirty="0"/>
              <a:t> за </a:t>
            </a:r>
            <a:r>
              <a:rPr lang="ru-RU" sz="3200" dirty="0" err="1"/>
              <a:t>яскравістю</a:t>
            </a:r>
            <a:r>
              <a:rPr lang="ru-RU" sz="3200" dirty="0"/>
              <a:t> </a:t>
            </a:r>
            <a:r>
              <a:rPr lang="ru-RU" sz="3200" dirty="0" err="1"/>
              <a:t>об'єкт</a:t>
            </a:r>
            <a:r>
              <a:rPr lang="ru-RU" sz="3200" dirty="0"/>
              <a:t> на земному </a:t>
            </a:r>
            <a:r>
              <a:rPr lang="ru-RU" sz="3200" dirty="0" err="1"/>
              <a:t>небосхилі</a:t>
            </a:r>
            <a:r>
              <a:rPr lang="ru-RU" sz="3200" dirty="0"/>
              <a:t>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Сонця</a:t>
            </a:r>
            <a:r>
              <a:rPr lang="ru-RU" sz="3200" dirty="0"/>
              <a:t> і </a:t>
            </a:r>
            <a:r>
              <a:rPr lang="ru-RU" sz="3200" dirty="0" err="1"/>
              <a:t>п'ятий</a:t>
            </a:r>
            <a:r>
              <a:rPr lang="ru-RU" sz="3200" dirty="0"/>
              <a:t> за величиною </a:t>
            </a:r>
            <a:r>
              <a:rPr lang="ru-RU" sz="3200" dirty="0" err="1"/>
              <a:t>природний</a:t>
            </a:r>
            <a:r>
              <a:rPr lang="ru-RU" sz="3200" dirty="0"/>
              <a:t> </a:t>
            </a:r>
            <a:r>
              <a:rPr lang="ru-RU" sz="3200" dirty="0" err="1"/>
              <a:t>супутник</a:t>
            </a:r>
            <a:r>
              <a:rPr lang="ru-RU" sz="3200" dirty="0"/>
              <a:t> планет </a:t>
            </a:r>
            <a:r>
              <a:rPr lang="ru-RU" sz="3200" dirty="0" err="1"/>
              <a:t>Сонячної</a:t>
            </a:r>
            <a:r>
              <a:rPr lang="ru-RU" sz="3200" dirty="0"/>
              <a:t> </a:t>
            </a:r>
            <a:r>
              <a:rPr lang="ru-RU" sz="3200" dirty="0" err="1" smtClean="0"/>
              <a:t>системи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140968"/>
            <a:ext cx="698477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2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М</a:t>
            </a:r>
            <a:r>
              <a:rPr lang="uk-UA" sz="3200" dirty="0" smtClean="0"/>
              <a:t>ісяць</a:t>
            </a:r>
            <a:r>
              <a:rPr lang="ru-RU" sz="3200" dirty="0" smtClean="0"/>
              <a:t> </a:t>
            </a:r>
            <a:r>
              <a:rPr lang="ru-RU" sz="3200" dirty="0"/>
              <a:t>є першим і </a:t>
            </a:r>
            <a:r>
              <a:rPr lang="ru-RU" sz="3200" dirty="0" err="1"/>
              <a:t>єдиним</a:t>
            </a:r>
            <a:r>
              <a:rPr lang="ru-RU" sz="3200" dirty="0"/>
              <a:t> </a:t>
            </a:r>
            <a:r>
              <a:rPr lang="ru-RU" sz="3200" dirty="0" err="1"/>
              <a:t>позаземним</a:t>
            </a:r>
            <a:r>
              <a:rPr lang="ru-RU" sz="3200" dirty="0"/>
              <a:t> </a:t>
            </a:r>
            <a:r>
              <a:rPr lang="ru-RU" sz="3200" dirty="0" err="1"/>
              <a:t>об'єктом</a:t>
            </a:r>
            <a:r>
              <a:rPr lang="ru-RU" sz="3200" dirty="0"/>
              <a:t> природного </a:t>
            </a:r>
            <a:r>
              <a:rPr lang="ru-RU" sz="3200" dirty="0" err="1"/>
              <a:t>походження</a:t>
            </a:r>
            <a:r>
              <a:rPr lang="ru-RU" sz="3200" dirty="0"/>
              <a:t>, на </a:t>
            </a:r>
            <a:r>
              <a:rPr lang="ru-RU" sz="3200" dirty="0" err="1"/>
              <a:t>якому</a:t>
            </a:r>
            <a:r>
              <a:rPr lang="ru-RU" sz="3200" dirty="0"/>
              <a:t> </a:t>
            </a:r>
            <a:r>
              <a:rPr lang="ru-RU" sz="3200" dirty="0" err="1"/>
              <a:t>побувала</a:t>
            </a:r>
            <a:r>
              <a:rPr lang="ru-RU" sz="3200" dirty="0"/>
              <a:t> </a:t>
            </a:r>
            <a:r>
              <a:rPr lang="ru-RU" sz="3200" dirty="0" err="1"/>
              <a:t>людина</a:t>
            </a:r>
            <a:r>
              <a:rPr lang="ru-RU" sz="3200" dirty="0"/>
              <a:t>. </a:t>
            </a:r>
            <a:r>
              <a:rPr lang="ru-RU" sz="3200" dirty="0" err="1"/>
              <a:t>Середня</a:t>
            </a:r>
            <a:r>
              <a:rPr lang="ru-RU" sz="3200" dirty="0"/>
              <a:t> </a:t>
            </a:r>
            <a:r>
              <a:rPr lang="ru-RU" sz="3200" dirty="0" err="1"/>
              <a:t>відстань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центрами </a:t>
            </a:r>
            <a:r>
              <a:rPr lang="ru-RU" sz="3200" dirty="0" err="1"/>
              <a:t>Землі</a:t>
            </a:r>
            <a:r>
              <a:rPr lang="ru-RU" sz="3200" dirty="0"/>
              <a:t> і </a:t>
            </a:r>
            <a:r>
              <a:rPr lang="ru-RU" sz="3200" dirty="0" err="1"/>
              <a:t>Місяця</a:t>
            </a:r>
            <a:r>
              <a:rPr lang="ru-RU" sz="3200" dirty="0"/>
              <a:t> — 384 467 км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36912"/>
            <a:ext cx="849694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/>
              <a:t>Радіус</a:t>
            </a:r>
            <a:r>
              <a:rPr lang="ru-RU" sz="2800" dirty="0"/>
              <a:t> = 1738 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Велика </a:t>
            </a:r>
            <a:r>
              <a:rPr lang="ru-RU" sz="2800" dirty="0" err="1"/>
              <a:t>піввісь</a:t>
            </a:r>
            <a:r>
              <a:rPr lang="ru-RU" sz="2800" dirty="0"/>
              <a:t> </a:t>
            </a:r>
            <a:r>
              <a:rPr lang="ru-RU" sz="2800" dirty="0" err="1"/>
              <a:t>орбіти</a:t>
            </a:r>
            <a:r>
              <a:rPr lang="ru-RU" sz="2800" dirty="0"/>
              <a:t> = 384 400 км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/>
              <a:t>Орбітальний</a:t>
            </a:r>
            <a:r>
              <a:rPr lang="ru-RU" sz="2800" dirty="0"/>
              <a:t> </a:t>
            </a:r>
            <a:r>
              <a:rPr lang="ru-RU" sz="2800" dirty="0" err="1"/>
              <a:t>період</a:t>
            </a:r>
            <a:r>
              <a:rPr lang="ru-RU" sz="2800" dirty="0"/>
              <a:t> = 27,321 661 </a:t>
            </a:r>
            <a:r>
              <a:rPr lang="ru-RU" sz="2800" dirty="0" err="1"/>
              <a:t>діб</a:t>
            </a:r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/>
              <a:t>Ексцентриситет</a:t>
            </a:r>
            <a:r>
              <a:rPr lang="ru-RU" sz="2800" dirty="0"/>
              <a:t> </a:t>
            </a:r>
            <a:r>
              <a:rPr lang="ru-RU" sz="2800" dirty="0" err="1"/>
              <a:t>орбіти</a:t>
            </a:r>
            <a:r>
              <a:rPr lang="ru-RU" sz="2800" dirty="0"/>
              <a:t> = 0,0549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/>
              <a:t>Нахил</a:t>
            </a:r>
            <a:r>
              <a:rPr lang="ru-RU" sz="2800" dirty="0"/>
              <a:t> </a:t>
            </a:r>
            <a:r>
              <a:rPr lang="ru-RU" sz="2800" dirty="0" err="1"/>
              <a:t>орбіти</a:t>
            </a:r>
            <a:r>
              <a:rPr lang="ru-RU" sz="2800" dirty="0"/>
              <a:t> до </a:t>
            </a:r>
            <a:r>
              <a:rPr lang="ru-RU" sz="2800" dirty="0" err="1"/>
              <a:t>екватора</a:t>
            </a:r>
            <a:r>
              <a:rPr lang="ru-RU" sz="2800" dirty="0"/>
              <a:t> = 5,16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Температура </a:t>
            </a:r>
            <a:r>
              <a:rPr lang="ru-RU" sz="2800" dirty="0" err="1"/>
              <a:t>поверхні</a:t>
            </a:r>
            <a:r>
              <a:rPr lang="ru-RU" sz="2800" dirty="0"/>
              <a:t> = </a:t>
            </a:r>
            <a:r>
              <a:rPr lang="ru-RU" sz="2800" dirty="0" err="1"/>
              <a:t>від</a:t>
            </a:r>
            <a:r>
              <a:rPr lang="ru-RU" sz="2800" dirty="0"/>
              <a:t> −160° до +120 °</a:t>
            </a:r>
            <a:r>
              <a:rPr lang="en-US" sz="2800" dirty="0"/>
              <a:t>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/>
              <a:t>Доба</a:t>
            </a:r>
            <a:r>
              <a:rPr lang="ru-RU" sz="2800" dirty="0"/>
              <a:t> = 708 годин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/>
              <a:t>Середня</a:t>
            </a:r>
            <a:r>
              <a:rPr lang="ru-RU" sz="2800" dirty="0"/>
              <a:t> </a:t>
            </a:r>
            <a:r>
              <a:rPr lang="ru-RU" sz="2800" dirty="0" err="1"/>
              <a:t>відстань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 = 384 400 км (у </a:t>
            </a:r>
            <a:r>
              <a:rPr lang="ru-RU" sz="2800" dirty="0" err="1"/>
              <a:t>перигеї</a:t>
            </a:r>
            <a:r>
              <a:rPr lang="ru-RU" sz="2800" dirty="0"/>
              <a:t> — 356 400 км, в </a:t>
            </a:r>
            <a:r>
              <a:rPr lang="ru-RU" sz="2800" dirty="0" err="1"/>
              <a:t>апогеї</a:t>
            </a:r>
            <a:r>
              <a:rPr lang="ru-RU" sz="2800" dirty="0"/>
              <a:t> — 406 800 </a:t>
            </a:r>
            <a:r>
              <a:rPr lang="ru-RU" sz="2800" dirty="0" smtClean="0"/>
              <a:t>км)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230966"/>
            <a:ext cx="7056784" cy="24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69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1166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Лібрації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836712"/>
            <a:ext cx="61206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Між</a:t>
            </a:r>
            <a:r>
              <a:rPr lang="ru-RU" sz="3200" dirty="0"/>
              <a:t> </a:t>
            </a:r>
            <a:r>
              <a:rPr lang="ru-RU" sz="3200" dirty="0" err="1"/>
              <a:t>обертанням</a:t>
            </a:r>
            <a:r>
              <a:rPr lang="ru-RU" sz="3200" dirty="0"/>
              <a:t> </a:t>
            </a:r>
            <a:r>
              <a:rPr lang="ru-RU" sz="3200" dirty="0" err="1"/>
              <a:t>Місяця</a:t>
            </a:r>
            <a:r>
              <a:rPr lang="ru-RU" sz="3200" dirty="0"/>
              <a:t> </a:t>
            </a:r>
            <a:r>
              <a:rPr lang="ru-RU" sz="3200" dirty="0" err="1"/>
              <a:t>навколо</a:t>
            </a:r>
            <a:r>
              <a:rPr lang="ru-RU" sz="3200" dirty="0"/>
              <a:t> </a:t>
            </a:r>
            <a:r>
              <a:rPr lang="ru-RU" sz="3200" dirty="0" err="1"/>
              <a:t>власної</a:t>
            </a:r>
            <a:r>
              <a:rPr lang="ru-RU" sz="3200" dirty="0"/>
              <a:t> </a:t>
            </a:r>
            <a:r>
              <a:rPr lang="ru-RU" sz="3200" dirty="0" err="1"/>
              <a:t>осі</a:t>
            </a:r>
            <a:r>
              <a:rPr lang="ru-RU" sz="3200" dirty="0"/>
              <a:t> і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обертанням</a:t>
            </a:r>
            <a:r>
              <a:rPr lang="ru-RU" sz="3200" dirty="0"/>
              <a:t> </a:t>
            </a:r>
            <a:r>
              <a:rPr lang="ru-RU" sz="3200" dirty="0" err="1"/>
              <a:t>навколо</a:t>
            </a:r>
            <a:r>
              <a:rPr lang="ru-RU" sz="3200" dirty="0"/>
              <a:t> </a:t>
            </a:r>
            <a:r>
              <a:rPr lang="ru-RU" sz="3200" dirty="0" err="1"/>
              <a:t>Землі</a:t>
            </a:r>
            <a:r>
              <a:rPr lang="ru-RU" sz="3200" dirty="0"/>
              <a:t> </a:t>
            </a:r>
            <a:r>
              <a:rPr lang="ru-RU" sz="3200" dirty="0" err="1"/>
              <a:t>існує</a:t>
            </a:r>
            <a:r>
              <a:rPr lang="ru-RU" sz="3200" dirty="0"/>
              <a:t> </a:t>
            </a:r>
            <a:r>
              <a:rPr lang="ru-RU" sz="3200" dirty="0" err="1"/>
              <a:t>відмінність</a:t>
            </a:r>
            <a:r>
              <a:rPr lang="ru-RU" sz="3200" dirty="0"/>
              <a:t>: </a:t>
            </a:r>
            <a:r>
              <a:rPr lang="ru-RU" sz="3200" dirty="0" err="1"/>
              <a:t>навколо</a:t>
            </a:r>
            <a:r>
              <a:rPr lang="ru-RU" sz="3200" dirty="0"/>
              <a:t> </a:t>
            </a:r>
            <a:r>
              <a:rPr lang="ru-RU" sz="3200" dirty="0" err="1"/>
              <a:t>Землі</a:t>
            </a:r>
            <a:r>
              <a:rPr lang="ru-RU" sz="3200" dirty="0"/>
              <a:t> </a:t>
            </a:r>
            <a:r>
              <a:rPr lang="ru-RU" sz="3200" dirty="0" err="1"/>
              <a:t>Місяць</a:t>
            </a:r>
            <a:r>
              <a:rPr lang="ru-RU" sz="3200" dirty="0"/>
              <a:t> </a:t>
            </a:r>
            <a:r>
              <a:rPr lang="ru-RU" sz="3200" dirty="0" err="1"/>
              <a:t>обертається</a:t>
            </a:r>
            <a:r>
              <a:rPr lang="ru-RU" sz="3200" dirty="0"/>
              <a:t> </a:t>
            </a:r>
            <a:r>
              <a:rPr lang="ru-RU" sz="3200" dirty="0" err="1"/>
              <a:t>зі</a:t>
            </a:r>
            <a:r>
              <a:rPr lang="ru-RU" sz="3200" dirty="0"/>
              <a:t> </a:t>
            </a:r>
            <a:r>
              <a:rPr lang="ru-RU" sz="3200" dirty="0" err="1"/>
              <a:t>змінною</a:t>
            </a:r>
            <a:r>
              <a:rPr lang="ru-RU" sz="3200" dirty="0"/>
              <a:t> </a:t>
            </a:r>
            <a:r>
              <a:rPr lang="ru-RU" sz="3200" dirty="0" err="1"/>
              <a:t>кутовою</a:t>
            </a:r>
            <a:r>
              <a:rPr lang="ru-RU" sz="3200" dirty="0"/>
              <a:t> </a:t>
            </a:r>
            <a:r>
              <a:rPr lang="ru-RU" sz="3200" dirty="0" err="1"/>
              <a:t>швидкістю</a:t>
            </a:r>
            <a:r>
              <a:rPr lang="ru-RU" sz="3200" dirty="0"/>
              <a:t> </a:t>
            </a:r>
            <a:r>
              <a:rPr lang="ru-RU" sz="3200" dirty="0" err="1"/>
              <a:t>внаслідок</a:t>
            </a:r>
            <a:r>
              <a:rPr lang="ru-RU" sz="3200" dirty="0"/>
              <a:t> </a:t>
            </a:r>
            <a:r>
              <a:rPr lang="ru-RU" sz="3200" dirty="0" err="1"/>
              <a:t>ексцентриситету</a:t>
            </a:r>
            <a:r>
              <a:rPr lang="ru-RU" sz="3200" dirty="0"/>
              <a:t> </a:t>
            </a:r>
            <a:r>
              <a:rPr lang="ru-RU" sz="3200" dirty="0" err="1"/>
              <a:t>місячної</a:t>
            </a:r>
            <a:r>
              <a:rPr lang="ru-RU" sz="3200" dirty="0"/>
              <a:t> </a:t>
            </a:r>
            <a:r>
              <a:rPr lang="ru-RU" sz="3200" dirty="0" err="1" smtClean="0"/>
              <a:t>орбіти</a:t>
            </a:r>
            <a:r>
              <a:rPr lang="ru-RU" sz="3200" dirty="0"/>
              <a:t>.</a:t>
            </a:r>
            <a:r>
              <a:rPr lang="ru-RU" sz="3200" dirty="0" smtClean="0"/>
              <a:t> </a:t>
            </a:r>
            <a:r>
              <a:rPr lang="ru-RU" sz="3200" dirty="0" err="1"/>
              <a:t>Обертання</a:t>
            </a:r>
            <a:r>
              <a:rPr lang="ru-RU" sz="3200" dirty="0"/>
              <a:t> ж </a:t>
            </a:r>
            <a:r>
              <a:rPr lang="ru-RU" sz="3200" dirty="0" err="1"/>
              <a:t>супутника</a:t>
            </a:r>
            <a:r>
              <a:rPr lang="ru-RU" sz="3200" dirty="0"/>
              <a:t> </a:t>
            </a:r>
            <a:r>
              <a:rPr lang="ru-RU" sz="3200" dirty="0" err="1"/>
              <a:t>навколо</a:t>
            </a:r>
            <a:r>
              <a:rPr lang="ru-RU" sz="3200" dirty="0"/>
              <a:t> </a:t>
            </a:r>
            <a:r>
              <a:rPr lang="ru-RU" sz="3200" dirty="0" err="1"/>
              <a:t>власної</a:t>
            </a:r>
            <a:r>
              <a:rPr lang="ru-RU" sz="3200" dirty="0"/>
              <a:t> </a:t>
            </a:r>
            <a:r>
              <a:rPr lang="ru-RU" sz="3200" dirty="0" err="1"/>
              <a:t>осі</a:t>
            </a:r>
            <a:r>
              <a:rPr lang="ru-RU" sz="3200" dirty="0"/>
              <a:t> </a:t>
            </a:r>
            <a:r>
              <a:rPr lang="ru-RU" sz="3200" dirty="0" err="1"/>
              <a:t>рівномірне</a:t>
            </a:r>
            <a:r>
              <a:rPr lang="ru-RU" sz="3200" dirty="0"/>
              <a:t>. </a:t>
            </a:r>
            <a:r>
              <a:rPr lang="ru-RU" sz="3200" dirty="0" smtClean="0"/>
              <a:t>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явище</a:t>
            </a:r>
            <a:r>
              <a:rPr lang="ru-RU" sz="3200" dirty="0"/>
              <a:t> </a:t>
            </a:r>
            <a:r>
              <a:rPr lang="ru-RU" sz="3200" dirty="0" err="1"/>
              <a:t>називається</a:t>
            </a:r>
            <a:r>
              <a:rPr lang="ru-RU" sz="3200" dirty="0"/>
              <a:t> </a:t>
            </a:r>
            <a:r>
              <a:rPr lang="ru-RU" sz="3200" dirty="0" err="1"/>
              <a:t>оптичною</a:t>
            </a:r>
            <a:r>
              <a:rPr lang="ru-RU" sz="3200" dirty="0"/>
              <a:t> </a:t>
            </a:r>
            <a:r>
              <a:rPr lang="ru-RU" sz="3200" dirty="0" err="1"/>
              <a:t>лібрацією</a:t>
            </a:r>
            <a:r>
              <a:rPr lang="ru-RU" sz="3200" dirty="0"/>
              <a:t> за </a:t>
            </a:r>
            <a:r>
              <a:rPr lang="ru-RU" sz="3200" dirty="0" err="1"/>
              <a:t>довготою</a:t>
            </a:r>
            <a:r>
              <a:rPr lang="ru-RU" sz="3200" dirty="0"/>
              <a:t>.</a:t>
            </a: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844824"/>
            <a:ext cx="2411760" cy="23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8"/>
            <a:ext cx="604867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Атмосфера </a:t>
            </a:r>
            <a:r>
              <a:rPr lang="ru-RU" sz="3200" dirty="0" err="1"/>
              <a:t>Місяця</a:t>
            </a:r>
            <a:r>
              <a:rPr lang="ru-RU" sz="3200" dirty="0"/>
              <a:t> </a:t>
            </a:r>
            <a:r>
              <a:rPr lang="ru-RU" sz="3200" dirty="0" err="1"/>
              <a:t>вкрай</a:t>
            </a:r>
            <a:r>
              <a:rPr lang="ru-RU" sz="3200" dirty="0"/>
              <a:t> </a:t>
            </a:r>
            <a:r>
              <a:rPr lang="ru-RU" sz="3200" dirty="0" err="1"/>
              <a:t>розріджена</a:t>
            </a:r>
            <a:r>
              <a:rPr lang="ru-RU" sz="3200" dirty="0"/>
              <a:t>. Коли </a:t>
            </a:r>
            <a:r>
              <a:rPr lang="ru-RU" sz="3200" dirty="0" err="1"/>
              <a:t>поверхня</a:t>
            </a:r>
            <a:r>
              <a:rPr lang="ru-RU" sz="3200" dirty="0"/>
              <a:t> не </a:t>
            </a:r>
            <a:r>
              <a:rPr lang="ru-RU" sz="3200" dirty="0" err="1"/>
              <a:t>освітлена</a:t>
            </a:r>
            <a:r>
              <a:rPr lang="ru-RU" sz="3200" dirty="0"/>
              <a:t> </a:t>
            </a:r>
            <a:r>
              <a:rPr lang="ru-RU" sz="3200" dirty="0" err="1"/>
              <a:t>Сонцем</a:t>
            </a:r>
            <a:r>
              <a:rPr lang="ru-RU" sz="3200" dirty="0"/>
              <a:t>, </a:t>
            </a:r>
            <a:r>
              <a:rPr lang="ru-RU" sz="3200" dirty="0" err="1"/>
              <a:t>вміст</a:t>
            </a:r>
            <a:r>
              <a:rPr lang="ru-RU" sz="3200" dirty="0"/>
              <a:t> </a:t>
            </a:r>
            <a:r>
              <a:rPr lang="ru-RU" sz="3200" dirty="0" err="1"/>
              <a:t>газів</a:t>
            </a:r>
            <a:r>
              <a:rPr lang="ru-RU" sz="3200" dirty="0"/>
              <a:t> над нею не </a:t>
            </a:r>
            <a:r>
              <a:rPr lang="ru-RU" sz="3200" dirty="0" err="1"/>
              <a:t>перевищує</a:t>
            </a:r>
            <a:r>
              <a:rPr lang="ru-RU" sz="3200" dirty="0"/>
              <a:t> 2,0×105 </a:t>
            </a:r>
            <a:r>
              <a:rPr lang="ru-RU" sz="3200" dirty="0" err="1" smtClean="0"/>
              <a:t>частинок</a:t>
            </a:r>
            <a:r>
              <a:rPr lang="ru-RU" sz="3200" dirty="0" smtClean="0"/>
              <a:t>/см ³ .</a:t>
            </a:r>
            <a:r>
              <a:rPr lang="ru-RU" sz="3200" dirty="0" err="1" smtClean="0"/>
              <a:t>Зважаючи</a:t>
            </a:r>
            <a:r>
              <a:rPr lang="ru-RU" sz="3200" dirty="0" smtClean="0"/>
              <a:t> </a:t>
            </a:r>
            <a:r>
              <a:rPr lang="ru-RU" sz="3200" dirty="0"/>
              <a:t>на </a:t>
            </a:r>
            <a:r>
              <a:rPr lang="ru-RU" sz="3200" dirty="0" err="1"/>
              <a:t>практичну</a:t>
            </a:r>
            <a:r>
              <a:rPr lang="ru-RU" sz="3200" dirty="0"/>
              <a:t> </a:t>
            </a:r>
            <a:r>
              <a:rPr lang="ru-RU" sz="3200" dirty="0" err="1"/>
              <a:t>відсутність</a:t>
            </a:r>
            <a:r>
              <a:rPr lang="ru-RU" sz="3200" dirty="0"/>
              <a:t> </a:t>
            </a:r>
            <a:r>
              <a:rPr lang="ru-RU" sz="3200" dirty="0" err="1"/>
              <a:t>атмосфери</a:t>
            </a:r>
            <a:r>
              <a:rPr lang="ru-RU" sz="3200" dirty="0"/>
              <a:t> небо на </a:t>
            </a:r>
            <a:r>
              <a:rPr lang="ru-RU" sz="3200" dirty="0" err="1"/>
              <a:t>Місяці</a:t>
            </a:r>
            <a:r>
              <a:rPr lang="ru-RU" sz="3200" dirty="0"/>
              <a:t> </a:t>
            </a:r>
            <a:r>
              <a:rPr lang="ru-RU" sz="3200" dirty="0" err="1"/>
              <a:t>завжди</a:t>
            </a:r>
            <a:r>
              <a:rPr lang="ru-RU" sz="3200" dirty="0"/>
              <a:t> </a:t>
            </a:r>
            <a:r>
              <a:rPr lang="ru-RU" sz="3200" dirty="0" err="1"/>
              <a:t>чорне</a:t>
            </a:r>
            <a:r>
              <a:rPr lang="ru-RU" sz="3200" dirty="0"/>
              <a:t>, </a:t>
            </a:r>
            <a:r>
              <a:rPr lang="ru-RU" sz="3200" dirty="0" err="1"/>
              <a:t>навіть</a:t>
            </a:r>
            <a:r>
              <a:rPr lang="ru-RU" sz="3200" dirty="0"/>
              <a:t> коли </a:t>
            </a:r>
            <a:r>
              <a:rPr lang="ru-RU" sz="3200" dirty="0" err="1"/>
              <a:t>Сонце</a:t>
            </a:r>
            <a:r>
              <a:rPr lang="ru-RU" sz="3200" dirty="0"/>
              <a:t> </a:t>
            </a:r>
            <a:r>
              <a:rPr lang="ru-RU" sz="3200" dirty="0" err="1"/>
              <a:t>перебуває</a:t>
            </a:r>
            <a:r>
              <a:rPr lang="ru-RU" sz="3200" dirty="0"/>
              <a:t> над горизонтом, і на </a:t>
            </a:r>
            <a:r>
              <a:rPr lang="ru-RU" sz="3200" dirty="0" err="1"/>
              <a:t>ньому</a:t>
            </a:r>
            <a:r>
              <a:rPr lang="ru-RU" sz="3200" dirty="0"/>
              <a:t> видно </a:t>
            </a:r>
            <a:r>
              <a:rPr lang="ru-RU" sz="3200" dirty="0" err="1"/>
              <a:t>зорі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79869"/>
            <a:ext cx="62680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Умови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поверхні</a:t>
            </a: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Місяця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544976"/>
            <a:ext cx="2978802" cy="31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5" y="836712"/>
            <a:ext cx="889248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Молодик — фаза, коли </a:t>
            </a:r>
            <a:r>
              <a:rPr lang="ru-RU" sz="2800" dirty="0" err="1"/>
              <a:t>Місяць</a:t>
            </a:r>
            <a:r>
              <a:rPr lang="ru-RU" sz="2800" dirty="0"/>
              <a:t> </a:t>
            </a:r>
            <a:r>
              <a:rPr lang="ru-RU" sz="2800" dirty="0" err="1"/>
              <a:t>перебуває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Землею і </a:t>
            </a:r>
            <a:r>
              <a:rPr lang="ru-RU" sz="2800" dirty="0" err="1"/>
              <a:t>Сонцем</a:t>
            </a:r>
            <a:r>
              <a:rPr lang="ru-RU" sz="2800" dirty="0"/>
              <a:t>. У </a:t>
            </a:r>
            <a:r>
              <a:rPr lang="ru-RU" sz="2800" dirty="0" err="1"/>
              <a:t>цей</a:t>
            </a:r>
            <a:r>
              <a:rPr lang="ru-RU" sz="2800" dirty="0"/>
              <a:t> час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невидимий</a:t>
            </a:r>
            <a:r>
              <a:rPr lang="ru-RU" sz="2800" dirty="0"/>
              <a:t> для земного </a:t>
            </a:r>
            <a:r>
              <a:rPr lang="ru-RU" sz="2800" dirty="0" err="1"/>
              <a:t>спостерігача</a:t>
            </a:r>
            <a:r>
              <a:rPr lang="ru-RU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/>
              <a:t>Повня</a:t>
            </a:r>
            <a:r>
              <a:rPr lang="ru-RU" sz="2800" dirty="0"/>
              <a:t> — </a:t>
            </a:r>
            <a:r>
              <a:rPr lang="ru-RU" sz="2800" dirty="0" err="1"/>
              <a:t>протилежна</a:t>
            </a:r>
            <a:r>
              <a:rPr lang="ru-RU" sz="2800" dirty="0"/>
              <a:t> точка </a:t>
            </a:r>
            <a:r>
              <a:rPr lang="ru-RU" sz="2800" dirty="0" err="1"/>
              <a:t>орбіти</a:t>
            </a:r>
            <a:r>
              <a:rPr lang="ru-RU" sz="2800" dirty="0"/>
              <a:t> </a:t>
            </a:r>
            <a:r>
              <a:rPr lang="ru-RU" sz="2800" dirty="0" err="1"/>
              <a:t>Місяця</a:t>
            </a:r>
            <a:r>
              <a:rPr lang="ru-RU" sz="2800" dirty="0"/>
              <a:t>, у </a:t>
            </a:r>
            <a:r>
              <a:rPr lang="ru-RU" sz="2800" dirty="0" err="1"/>
              <a:t>якій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освітлена</a:t>
            </a:r>
            <a:r>
              <a:rPr lang="ru-RU" sz="2800" dirty="0"/>
              <a:t> </a:t>
            </a:r>
            <a:r>
              <a:rPr lang="ru-RU" sz="2800" dirty="0" err="1"/>
              <a:t>Сонцем</a:t>
            </a:r>
            <a:r>
              <a:rPr lang="ru-RU" sz="2800" dirty="0"/>
              <a:t> </a:t>
            </a:r>
            <a:r>
              <a:rPr lang="ru-RU" sz="2800" dirty="0" err="1"/>
              <a:t>півкуля</a:t>
            </a:r>
            <a:r>
              <a:rPr lang="ru-RU" sz="2800" dirty="0"/>
              <a:t> видима земному </a:t>
            </a:r>
            <a:r>
              <a:rPr lang="ru-RU" sz="2800" dirty="0" err="1"/>
              <a:t>спостерігачеві</a:t>
            </a:r>
            <a:r>
              <a:rPr lang="ru-RU" sz="2800" dirty="0"/>
              <a:t> </a:t>
            </a:r>
            <a:r>
              <a:rPr lang="ru-RU" sz="2800" dirty="0" err="1"/>
              <a:t>повністю</a:t>
            </a:r>
            <a:r>
              <a:rPr lang="ru-RU" sz="2800" dirty="0"/>
              <a:t>.</a:t>
            </a:r>
          </a:p>
          <a:p>
            <a:endParaRPr lang="ru-RU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/>
              <a:t>Проміжні</a:t>
            </a:r>
            <a:r>
              <a:rPr lang="ru-RU" sz="2800" dirty="0"/>
              <a:t> </a:t>
            </a:r>
            <a:r>
              <a:rPr lang="ru-RU" sz="2800" dirty="0" err="1"/>
              <a:t>фази</a:t>
            </a:r>
            <a:r>
              <a:rPr lang="ru-RU" sz="2800" dirty="0"/>
              <a:t> — </a:t>
            </a:r>
            <a:r>
              <a:rPr lang="ru-RU" sz="2800" dirty="0" err="1"/>
              <a:t>положення</a:t>
            </a:r>
            <a:r>
              <a:rPr lang="ru-RU" sz="2800" dirty="0"/>
              <a:t> </a:t>
            </a:r>
            <a:r>
              <a:rPr lang="ru-RU" sz="2800" dirty="0" err="1"/>
              <a:t>Місяця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молодиком</a:t>
            </a:r>
            <a:r>
              <a:rPr lang="ru-RU" sz="2800" dirty="0"/>
              <a:t> і </a:t>
            </a:r>
            <a:r>
              <a:rPr lang="ru-RU" sz="2800" dirty="0" err="1"/>
              <a:t>повнею</a:t>
            </a:r>
            <a:r>
              <a:rPr lang="ru-RU" sz="2800" dirty="0"/>
              <a:t>, коли </a:t>
            </a:r>
            <a:r>
              <a:rPr lang="ru-RU" sz="2800" dirty="0" err="1"/>
              <a:t>земний</a:t>
            </a:r>
            <a:r>
              <a:rPr lang="ru-RU" sz="2800" dirty="0"/>
              <a:t> </a:t>
            </a:r>
            <a:r>
              <a:rPr lang="ru-RU" sz="2800" dirty="0" err="1"/>
              <a:t>спостерігач</a:t>
            </a:r>
            <a:r>
              <a:rPr lang="ru-RU" sz="2800" dirty="0"/>
              <a:t> </a:t>
            </a:r>
            <a:r>
              <a:rPr lang="ru-RU" sz="2800" dirty="0" err="1"/>
              <a:t>бачить</a:t>
            </a:r>
            <a:r>
              <a:rPr lang="ru-RU" sz="2800" dirty="0"/>
              <a:t> </a:t>
            </a:r>
            <a:r>
              <a:rPr lang="ru-RU" sz="2800" dirty="0" err="1"/>
              <a:t>більшу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меншу</a:t>
            </a:r>
            <a:r>
              <a:rPr lang="ru-RU" sz="2800" dirty="0"/>
              <a:t> </a:t>
            </a:r>
            <a:r>
              <a:rPr lang="ru-RU" sz="2800" dirty="0" err="1"/>
              <a:t>частину</a:t>
            </a:r>
            <a:r>
              <a:rPr lang="ru-RU" sz="2800" dirty="0"/>
              <a:t> </a:t>
            </a:r>
            <a:r>
              <a:rPr lang="ru-RU" sz="2800" dirty="0" err="1"/>
              <a:t>освітленої</a:t>
            </a:r>
            <a:r>
              <a:rPr lang="ru-RU" sz="2800" dirty="0"/>
              <a:t> </a:t>
            </a:r>
            <a:r>
              <a:rPr lang="ru-RU" sz="2800" dirty="0" err="1"/>
              <a:t>півкулі</a:t>
            </a:r>
            <a:r>
              <a:rPr lang="ru-RU" sz="2800" dirty="0"/>
              <a:t>,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називають</a:t>
            </a:r>
            <a:r>
              <a:rPr lang="ru-RU" sz="2800" dirty="0"/>
              <a:t> </a:t>
            </a:r>
            <a:r>
              <a:rPr lang="ru-RU" sz="2800" dirty="0" err="1"/>
              <a:t>чвертями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-76745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 Місяця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9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69441"/>
            <a:ext cx="5760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Гравітаційні</a:t>
            </a:r>
            <a:r>
              <a:rPr lang="ru-RU" sz="3200" dirty="0"/>
              <a:t> </a:t>
            </a:r>
            <a:r>
              <a:rPr lang="ru-RU" sz="3200" dirty="0" err="1"/>
              <a:t>сили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Землею і </a:t>
            </a:r>
            <a:r>
              <a:rPr lang="ru-RU" sz="3200" dirty="0" err="1"/>
              <a:t>Місяцем</a:t>
            </a:r>
            <a:r>
              <a:rPr lang="ru-RU" sz="3200" dirty="0"/>
              <a:t> </a:t>
            </a:r>
            <a:r>
              <a:rPr lang="ru-RU" sz="3200" dirty="0" err="1"/>
              <a:t>викликають</a:t>
            </a:r>
            <a:r>
              <a:rPr lang="ru-RU" sz="3200" dirty="0"/>
              <a:t> </a:t>
            </a:r>
            <a:r>
              <a:rPr lang="ru-RU" sz="3200" dirty="0" err="1"/>
              <a:t>деякі</a:t>
            </a:r>
            <a:r>
              <a:rPr lang="ru-RU" sz="3200" dirty="0"/>
              <a:t> </a:t>
            </a:r>
            <a:r>
              <a:rPr lang="ru-RU" sz="3200" dirty="0" err="1"/>
              <a:t>цікаві</a:t>
            </a:r>
            <a:r>
              <a:rPr lang="ru-RU" sz="3200" dirty="0"/>
              <a:t> </a:t>
            </a:r>
            <a:r>
              <a:rPr lang="ru-RU" sz="3200" dirty="0" err="1"/>
              <a:t>ефекти</a:t>
            </a:r>
            <a:r>
              <a:rPr lang="ru-RU" sz="3200" dirty="0"/>
              <a:t>. </a:t>
            </a:r>
            <a:r>
              <a:rPr lang="ru-RU" sz="3200" dirty="0" err="1"/>
              <a:t>Найвідоміший</a:t>
            </a:r>
            <a:r>
              <a:rPr lang="ru-RU" sz="3200" dirty="0"/>
              <a:t> з них — </a:t>
            </a:r>
            <a:r>
              <a:rPr lang="ru-RU" sz="3200" dirty="0" err="1"/>
              <a:t>морські</a:t>
            </a:r>
            <a:r>
              <a:rPr lang="ru-RU" sz="3200" dirty="0"/>
              <a:t> </a:t>
            </a:r>
            <a:r>
              <a:rPr lang="ru-RU" sz="3200" dirty="0" err="1"/>
              <a:t>припливи</a:t>
            </a:r>
            <a:r>
              <a:rPr lang="ru-RU" sz="3200" dirty="0"/>
              <a:t> й </a:t>
            </a:r>
            <a:r>
              <a:rPr lang="ru-RU" sz="3200" dirty="0" err="1"/>
              <a:t>відпливи</a:t>
            </a:r>
            <a:r>
              <a:rPr lang="ru-RU" sz="3200" dirty="0"/>
              <a:t>. </a:t>
            </a:r>
            <a:r>
              <a:rPr lang="ru-RU" sz="3200" dirty="0" err="1"/>
              <a:t>Гравітаційне</a:t>
            </a:r>
            <a:r>
              <a:rPr lang="ru-RU" sz="3200" dirty="0"/>
              <a:t> </a:t>
            </a:r>
            <a:r>
              <a:rPr lang="ru-RU" sz="3200" dirty="0" err="1"/>
              <a:t>тяжіння</a:t>
            </a:r>
            <a:r>
              <a:rPr lang="ru-RU" sz="3200" dirty="0"/>
              <a:t> </a:t>
            </a:r>
            <a:r>
              <a:rPr lang="ru-RU" sz="3200" dirty="0" err="1"/>
              <a:t>Місяця</a:t>
            </a:r>
            <a:r>
              <a:rPr lang="ru-RU" sz="3200" dirty="0"/>
              <a:t> </a:t>
            </a:r>
            <a:r>
              <a:rPr lang="ru-RU" sz="3200" dirty="0" err="1"/>
              <a:t>сильніше</a:t>
            </a:r>
            <a:r>
              <a:rPr lang="ru-RU" sz="3200" dirty="0"/>
              <a:t> на тому </a:t>
            </a:r>
            <a:r>
              <a:rPr lang="ru-RU" sz="3200" dirty="0" err="1"/>
              <a:t>боці</a:t>
            </a:r>
            <a:r>
              <a:rPr lang="ru-RU" sz="3200" dirty="0"/>
              <a:t> </a:t>
            </a:r>
            <a:r>
              <a:rPr lang="ru-RU" sz="3200" dirty="0" err="1"/>
              <a:t>Землі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звернено</a:t>
            </a:r>
            <a:r>
              <a:rPr lang="ru-RU" sz="3200" dirty="0"/>
              <a:t> до </a:t>
            </a:r>
            <a:r>
              <a:rPr lang="ru-RU" sz="3200" dirty="0" err="1"/>
              <a:t>Місяця</a:t>
            </a:r>
            <a:r>
              <a:rPr lang="ru-RU" sz="3200" dirty="0"/>
              <a:t>, і </a:t>
            </a:r>
            <a:r>
              <a:rPr lang="ru-RU" sz="3200" dirty="0" err="1"/>
              <a:t>слабше</a:t>
            </a:r>
            <a:r>
              <a:rPr lang="ru-RU" sz="3200" dirty="0"/>
              <a:t> — на </a:t>
            </a:r>
            <a:r>
              <a:rPr lang="ru-RU" sz="3200" dirty="0" err="1"/>
              <a:t>протилежному</a:t>
            </a:r>
            <a:r>
              <a:rPr lang="ru-RU" sz="3200" dirty="0"/>
              <a:t> </a:t>
            </a:r>
            <a:r>
              <a:rPr lang="ru-RU" sz="3200" dirty="0" err="1"/>
              <a:t>боці</a:t>
            </a:r>
            <a:r>
              <a:rPr lang="ru-RU" sz="3200" dirty="0"/>
              <a:t>. Тому </a:t>
            </a:r>
            <a:r>
              <a:rPr lang="ru-RU" sz="3200" dirty="0" err="1"/>
              <a:t>поверхня</a:t>
            </a:r>
            <a:r>
              <a:rPr lang="ru-RU" sz="3200" dirty="0"/>
              <a:t> </a:t>
            </a:r>
            <a:r>
              <a:rPr lang="ru-RU" sz="3200" dirty="0" err="1"/>
              <a:t>Землі</a:t>
            </a:r>
            <a:r>
              <a:rPr lang="ru-RU" sz="3200" dirty="0"/>
              <a:t>, особливо </a:t>
            </a:r>
            <a:r>
              <a:rPr lang="ru-RU" sz="3200" dirty="0" err="1"/>
              <a:t>океани</a:t>
            </a:r>
            <a:r>
              <a:rPr lang="ru-RU" sz="3200" dirty="0"/>
              <a:t>, </a:t>
            </a:r>
            <a:r>
              <a:rPr lang="ru-RU" sz="3200" dirty="0" err="1"/>
              <a:t>витягнута</a:t>
            </a:r>
            <a:r>
              <a:rPr lang="ru-RU" sz="3200" dirty="0"/>
              <a:t> в </a:t>
            </a:r>
            <a:r>
              <a:rPr lang="ru-RU" sz="3200" dirty="0" err="1"/>
              <a:t>напрямку</a:t>
            </a:r>
            <a:r>
              <a:rPr lang="ru-RU" sz="3200" dirty="0"/>
              <a:t> до </a:t>
            </a:r>
            <a:r>
              <a:rPr lang="ru-RU" sz="3200" dirty="0" err="1" smtClean="0"/>
              <a:t>Місяця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0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Гравітаційна взаємодія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060848"/>
            <a:ext cx="2929508" cy="28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6372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Розділ</a:t>
            </a:r>
            <a:r>
              <a:rPr lang="ru-RU" sz="3600" dirty="0" smtClean="0"/>
              <a:t> </a:t>
            </a:r>
            <a:r>
              <a:rPr lang="ru-RU" sz="3600" dirty="0"/>
              <a:t>науки,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вивчає</a:t>
            </a:r>
            <a:r>
              <a:rPr lang="ru-RU" sz="3600" dirty="0"/>
              <a:t> </a:t>
            </a:r>
            <a:r>
              <a:rPr lang="ru-RU" sz="3600" dirty="0" err="1"/>
              <a:t>будову</a:t>
            </a:r>
            <a:r>
              <a:rPr lang="ru-RU" sz="3600" dirty="0"/>
              <a:t> та </a:t>
            </a:r>
            <a:r>
              <a:rPr lang="ru-RU" sz="3600" dirty="0" err="1"/>
              <a:t>хімічно-мінералогічний</a:t>
            </a:r>
            <a:r>
              <a:rPr lang="ru-RU" sz="3600" dirty="0"/>
              <a:t> склад </a:t>
            </a:r>
            <a:r>
              <a:rPr lang="ru-RU" sz="3600" dirty="0" err="1"/>
              <a:t>Місяця</a:t>
            </a:r>
            <a:r>
              <a:rPr lang="ru-RU" sz="3600" dirty="0"/>
              <a:t> </a:t>
            </a:r>
            <a:r>
              <a:rPr lang="ru-RU" sz="3600" dirty="0" err="1"/>
              <a:t>називають</a:t>
            </a:r>
            <a:r>
              <a:rPr lang="ru-RU" sz="3600" dirty="0"/>
              <a:t> </a:t>
            </a:r>
            <a:r>
              <a:rPr lang="ru-RU" sz="3600" dirty="0" err="1" smtClean="0"/>
              <a:t>селенологією</a:t>
            </a:r>
            <a:r>
              <a:rPr lang="ru-RU" sz="3600" dirty="0" smtClean="0"/>
              <a:t>.</a:t>
            </a:r>
            <a:endParaRPr lang="ru-RU" sz="3600" dirty="0"/>
          </a:p>
          <a:p>
            <a:r>
              <a:rPr lang="ru-RU" sz="3600" dirty="0" err="1" smtClean="0"/>
              <a:t>Завдяки</a:t>
            </a:r>
            <a:r>
              <a:rPr lang="ru-RU" sz="3600" dirty="0" smtClean="0"/>
              <a:t> </a:t>
            </a:r>
            <a:r>
              <a:rPr lang="ru-RU" sz="3600" dirty="0" err="1"/>
              <a:t>розміру</a:t>
            </a:r>
            <a:r>
              <a:rPr lang="ru-RU" sz="3600" dirty="0"/>
              <a:t> і складу </a:t>
            </a:r>
            <a:r>
              <a:rPr lang="ru-RU" sz="3600" dirty="0" err="1"/>
              <a:t>Місяця</a:t>
            </a:r>
            <a:r>
              <a:rPr lang="ru-RU" sz="3600" dirty="0"/>
              <a:t> </a:t>
            </a:r>
            <a:r>
              <a:rPr lang="ru-RU" sz="3600" dirty="0" err="1"/>
              <a:t>іноді</a:t>
            </a:r>
            <a:r>
              <a:rPr lang="ru-RU" sz="3600" dirty="0"/>
              <a:t> </a:t>
            </a:r>
            <a:r>
              <a:rPr lang="ru-RU" sz="3600" dirty="0" err="1"/>
              <a:t>вважають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він</a:t>
            </a:r>
            <a:r>
              <a:rPr lang="ru-RU" sz="3600" dirty="0"/>
              <a:t> </a:t>
            </a:r>
            <a:r>
              <a:rPr lang="ru-RU" sz="3600" dirty="0" err="1"/>
              <a:t>належить</a:t>
            </a:r>
            <a:r>
              <a:rPr lang="ru-RU" sz="3600" dirty="0"/>
              <a:t> до планет </a:t>
            </a:r>
            <a:r>
              <a:rPr lang="ru-RU" sz="3600" dirty="0" err="1"/>
              <a:t>земної</a:t>
            </a:r>
            <a:r>
              <a:rPr lang="ru-RU" sz="3600" dirty="0"/>
              <a:t> </a:t>
            </a:r>
            <a:r>
              <a:rPr lang="ru-RU" sz="3600" dirty="0" err="1"/>
              <a:t>групи</a:t>
            </a:r>
            <a:r>
              <a:rPr lang="ru-RU" sz="3600" dirty="0"/>
              <a:t> </a:t>
            </a:r>
            <a:r>
              <a:rPr lang="ru-RU" sz="3600" dirty="0" err="1"/>
              <a:t>поряд</a:t>
            </a:r>
            <a:r>
              <a:rPr lang="ru-RU" sz="3600" dirty="0"/>
              <a:t> </a:t>
            </a:r>
            <a:r>
              <a:rPr lang="ru-RU" sz="3600" dirty="0" err="1"/>
              <a:t>із</a:t>
            </a:r>
            <a:r>
              <a:rPr lang="ru-RU" sz="3600" dirty="0"/>
              <a:t> </a:t>
            </a:r>
            <a:r>
              <a:rPr lang="ru-RU" sz="3600" dirty="0" err="1"/>
              <a:t>Меркурієм</a:t>
            </a:r>
            <a:r>
              <a:rPr lang="ru-RU" sz="3600" dirty="0"/>
              <a:t>, Венерою, Землею і </a:t>
            </a:r>
            <a:r>
              <a:rPr lang="ru-RU" sz="3600" dirty="0" smtClean="0"/>
              <a:t>Марсом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0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Селенологія</a:t>
            </a:r>
            <a:endParaRPr lang="ru-RU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787770"/>
            <a:ext cx="2987824" cy="27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5C05813-BC1A-4A28-B524-0B64C28B10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Космический пейзаж</Template>
  <TotalTime>68</TotalTime>
  <Words>428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Arial Narrow</vt:lpstr>
      <vt:lpstr>Горизонт</vt:lpstr>
      <vt:lpstr>Місяць- супутник Землі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Місяць- супутник Землі</dc:title>
  <dc:creator>Вiка</dc:creator>
  <cp:keywords/>
  <cp:lastModifiedBy>Вiка</cp:lastModifiedBy>
  <cp:revision>10</cp:revision>
  <dcterms:created xsi:type="dcterms:W3CDTF">2014-02-16T19:23:39Z</dcterms:created>
  <dcterms:modified xsi:type="dcterms:W3CDTF">2014-02-17T18:43:49Z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TC026355139991</vt:lpwstr>
  </property>
</Properties>
</file>