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62" autoAdjust="0"/>
  </p:normalViewPr>
  <p:slideViewPr>
    <p:cSldViewPr>
      <p:cViewPr varScale="1">
        <p:scale>
          <a:sx n="56" d="100"/>
          <a:sy n="56" d="100"/>
        </p:scale>
        <p:origin x="-94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E894A8-CFAD-4E50-ACDA-F8797F18BBFB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5FE4B-10E2-44F8-A5B3-2715D157EE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5FE4B-10E2-44F8-A5B3-2715D157EE96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2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2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2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2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2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2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wheel spokes="2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2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2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2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wheel spokes="2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heel spokes="2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miles.33b.ru/smile.103428.html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1071546"/>
            <a:ext cx="8458200" cy="1222375"/>
          </a:xfrm>
        </p:spPr>
        <p:txBody>
          <a:bodyPr>
            <a:normAutofit/>
          </a:bodyPr>
          <a:lstStyle/>
          <a:p>
            <a:r>
              <a:rPr lang="ru-RU" sz="6000" dirty="0" smtClean="0"/>
              <a:t>Як</a:t>
            </a:r>
            <a:r>
              <a:rPr lang="uk-UA" sz="6000" dirty="0" smtClean="0"/>
              <a:t>ів де Бальмен</a:t>
            </a:r>
            <a:endParaRPr lang="ru-RU" sz="6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3429000"/>
            <a:ext cx="5578707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/>
              <a:t>О друже мій добрий, </a:t>
            </a:r>
          </a:p>
          <a:p>
            <a:r>
              <a:rPr lang="ru-RU" sz="2800" i="1" dirty="0" smtClean="0"/>
              <a:t>Друже незабутній</a:t>
            </a:r>
          </a:p>
          <a:p>
            <a:r>
              <a:rPr lang="ru-RU" sz="2800" i="1" dirty="0" smtClean="0"/>
              <a:t>Живою душею в Україні витай,</a:t>
            </a:r>
          </a:p>
          <a:p>
            <a:r>
              <a:rPr lang="ru-RU" sz="2800" i="1" dirty="0" smtClean="0"/>
              <a:t>Літай з козаками понад берегами,</a:t>
            </a:r>
          </a:p>
          <a:p>
            <a:r>
              <a:rPr lang="ru-RU" sz="2800" i="1" dirty="0" smtClean="0"/>
              <a:t>Розриті могили в степу назирай…</a:t>
            </a:r>
          </a:p>
          <a:p>
            <a:r>
              <a:rPr lang="uk-UA" sz="4000" i="1" dirty="0" smtClean="0"/>
              <a:t>                     </a:t>
            </a:r>
            <a:r>
              <a:rPr lang="uk-UA" sz="2800" i="1" dirty="0" smtClean="0"/>
              <a:t>Т.Шевченко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786050" y="2285992"/>
            <a:ext cx="28059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(1813 — 1845)</a:t>
            </a:r>
            <a:endParaRPr lang="ru-RU" sz="3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528641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Яків де Бальмен народився 29 липня 1813 року в селі Линовиці на Пирятинщині (тепер Прилуцького району Чернігівської області) в сім'ї підполковника Петра Антоновича де Бальмена. </a:t>
            </a:r>
            <a:endParaRPr lang="ru-RU" dirty="0"/>
          </a:p>
        </p:txBody>
      </p:sp>
      <p:pic>
        <p:nvPicPr>
          <p:cNvPr id="17409" name="Picture 1" descr="C:\Users\5732Z\Desktop\30-0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357430"/>
            <a:ext cx="3107554" cy="41434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235743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   </a:t>
            </a:r>
            <a:r>
              <a:rPr lang="ru-RU" sz="3000" dirty="0" smtClean="0"/>
              <a:t>У процесі навчання і виховання сина </a:t>
            </a:r>
            <a:r>
              <a:rPr lang="ru-RU" sz="3000" dirty="0" err="1" smtClean="0"/>
              <a:t>батько</a:t>
            </a:r>
            <a:r>
              <a:rPr lang="ru-RU" sz="3000" dirty="0" smtClean="0"/>
              <a:t> Петро Антонович і </a:t>
            </a:r>
            <a:r>
              <a:rPr lang="ru-RU" sz="3000" dirty="0" err="1" smtClean="0"/>
              <a:t>мати</a:t>
            </a:r>
            <a:r>
              <a:rPr lang="ru-RU" sz="3000" dirty="0" smtClean="0"/>
              <a:t> </a:t>
            </a:r>
            <a:r>
              <a:rPr lang="ru-RU" sz="3000" dirty="0" err="1" smtClean="0"/>
              <a:t>Софія</a:t>
            </a:r>
            <a:r>
              <a:rPr lang="ru-RU" sz="3000" dirty="0" smtClean="0"/>
              <a:t> </a:t>
            </a:r>
            <a:r>
              <a:rPr lang="ru-RU" sz="3000" dirty="0" err="1" smtClean="0"/>
              <a:t>Олександрівна</a:t>
            </a:r>
            <a:r>
              <a:rPr lang="ru-RU" sz="3000" dirty="0" smtClean="0"/>
              <a:t> </a:t>
            </a:r>
            <a:r>
              <a:rPr lang="ru-RU" sz="3000" dirty="0" err="1" smtClean="0"/>
              <a:t>розповідали</a:t>
            </a:r>
            <a:r>
              <a:rPr lang="ru-RU" sz="3000" dirty="0" smtClean="0"/>
              <a:t> </a:t>
            </a:r>
            <a:r>
              <a:rPr lang="ru-RU" sz="3000" dirty="0" err="1" smtClean="0"/>
              <a:t>йому</a:t>
            </a:r>
            <a:r>
              <a:rPr lang="ru-RU" sz="3000" dirty="0" smtClean="0"/>
              <a:t> про </a:t>
            </a:r>
            <a:r>
              <a:rPr lang="ru-RU" sz="3000" dirty="0" err="1" smtClean="0"/>
              <a:t>їхню</a:t>
            </a:r>
            <a:r>
              <a:rPr lang="ru-RU" sz="3000" dirty="0" smtClean="0"/>
              <a:t> дружбу з </a:t>
            </a:r>
            <a:r>
              <a:rPr lang="ru-RU" sz="3000" dirty="0" err="1" smtClean="0"/>
              <a:t>видатними</a:t>
            </a:r>
            <a:r>
              <a:rPr lang="ru-RU" sz="3000" dirty="0" smtClean="0"/>
              <a:t> </a:t>
            </a:r>
            <a:r>
              <a:rPr lang="ru-RU" sz="3000" dirty="0" err="1" smtClean="0"/>
              <a:t>державними</a:t>
            </a:r>
            <a:r>
              <a:rPr lang="ru-RU" sz="3000" dirty="0" smtClean="0"/>
              <a:t> </a:t>
            </a:r>
            <a:r>
              <a:rPr lang="ru-RU" sz="3000" dirty="0" err="1" smtClean="0"/>
              <a:t>діячами</a:t>
            </a:r>
            <a:r>
              <a:rPr lang="ru-RU" sz="3000" dirty="0" smtClean="0"/>
              <a:t>, </a:t>
            </a:r>
            <a:r>
              <a:rPr lang="ru-RU" sz="3000" dirty="0" err="1" smtClean="0"/>
              <a:t>письменниками</a:t>
            </a:r>
            <a:r>
              <a:rPr lang="ru-RU" sz="3000" dirty="0" smtClean="0"/>
              <a:t>, художниками </a:t>
            </a:r>
            <a:r>
              <a:rPr lang="ru-RU" sz="3000" dirty="0" err="1" smtClean="0"/>
              <a:t>й</a:t>
            </a:r>
            <a:r>
              <a:rPr lang="ru-RU" sz="3000" dirty="0" smtClean="0"/>
              <a:t> </a:t>
            </a:r>
            <a:r>
              <a:rPr lang="ru-RU" sz="3000" dirty="0" err="1" smtClean="0"/>
              <a:t>учасниками</a:t>
            </a:r>
            <a:r>
              <a:rPr lang="ru-RU" sz="3000" dirty="0" smtClean="0"/>
              <a:t> </a:t>
            </a:r>
            <a:r>
              <a:rPr lang="ru-RU" sz="3000" dirty="0" err="1" smtClean="0"/>
              <a:t>визвольно-революційного</a:t>
            </a:r>
            <a:r>
              <a:rPr lang="ru-RU" sz="3000" dirty="0" smtClean="0"/>
              <a:t> </a:t>
            </a:r>
            <a:r>
              <a:rPr lang="ru-RU" sz="3000" dirty="0" err="1" smtClean="0"/>
              <a:t>руху</a:t>
            </a:r>
            <a:r>
              <a:rPr lang="ru-RU" sz="3000" dirty="0" smtClean="0"/>
              <a:t>, </a:t>
            </a:r>
            <a:r>
              <a:rPr lang="ru-RU" sz="3000" dirty="0" err="1" smtClean="0"/>
              <a:t>серед</a:t>
            </a:r>
            <a:r>
              <a:rPr lang="ru-RU" sz="3000" dirty="0" smtClean="0"/>
              <a:t> </a:t>
            </a:r>
            <a:r>
              <a:rPr lang="ru-RU" sz="3000" dirty="0" err="1" smtClean="0"/>
              <a:t>яких</a:t>
            </a:r>
            <a:r>
              <a:rPr lang="ru-RU" sz="3000" dirty="0" smtClean="0"/>
              <a:t> </a:t>
            </a:r>
            <a:r>
              <a:rPr lang="ru-RU" sz="3000" dirty="0" err="1" smtClean="0"/>
              <a:t>було</a:t>
            </a:r>
            <a:r>
              <a:rPr lang="ru-RU" sz="3000" dirty="0" smtClean="0"/>
              <a:t> немало </a:t>
            </a:r>
            <a:r>
              <a:rPr lang="ru-RU" sz="3000" dirty="0" err="1" smtClean="0"/>
              <a:t>їхніх</a:t>
            </a:r>
            <a:r>
              <a:rPr lang="ru-RU" sz="3000" dirty="0" smtClean="0"/>
              <a:t> </a:t>
            </a:r>
            <a:r>
              <a:rPr lang="ru-RU" sz="3000" dirty="0" err="1" smtClean="0"/>
              <a:t>приятелів</a:t>
            </a:r>
            <a:r>
              <a:rPr lang="ru-RU" sz="3000" dirty="0" smtClean="0"/>
              <a:t>, </a:t>
            </a:r>
            <a:r>
              <a:rPr lang="ru-RU" sz="3000" dirty="0" err="1" smtClean="0"/>
              <a:t>друзів</a:t>
            </a:r>
            <a:r>
              <a:rPr lang="ru-RU" sz="3000" dirty="0" smtClean="0"/>
              <a:t> і </a:t>
            </a:r>
            <a:r>
              <a:rPr lang="ru-RU" sz="3000" dirty="0" err="1" smtClean="0"/>
              <a:t>родичів</a:t>
            </a:r>
            <a:r>
              <a:rPr lang="ru-RU" sz="3000" dirty="0" smtClean="0"/>
              <a:t>.</a:t>
            </a:r>
            <a:endParaRPr lang="ru-RU" sz="3000" dirty="0"/>
          </a:p>
        </p:txBody>
      </p:sp>
      <p:pic>
        <p:nvPicPr>
          <p:cNvPr id="16385" name="Picture 1" descr="C:\Users\5732Z\Desktop\252ae4919d4da12be5e1e7c915cb1d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285992"/>
            <a:ext cx="4191000" cy="4114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16430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Бальмен </a:t>
            </a:r>
            <a:r>
              <a:rPr lang="ru-RU" sz="2400" dirty="0" err="1" smtClean="0"/>
              <a:t>познайомився</a:t>
            </a:r>
            <a:r>
              <a:rPr lang="ru-RU" sz="2400" dirty="0" smtClean="0"/>
              <a:t> з Тарасом Шевченко 29 </a:t>
            </a:r>
            <a:r>
              <a:rPr lang="ru-RU" sz="2400" dirty="0" err="1" smtClean="0"/>
              <a:t>червня</a:t>
            </a:r>
            <a:r>
              <a:rPr lang="ru-RU" sz="2400" dirty="0" smtClean="0"/>
              <a:t> 1843 року у </a:t>
            </a:r>
            <a:r>
              <a:rPr lang="ru-RU" sz="2400" dirty="0" err="1" smtClean="0"/>
              <a:t>маєтку</a:t>
            </a:r>
            <a:r>
              <a:rPr lang="ru-RU" sz="2400" dirty="0" smtClean="0"/>
              <a:t> Т. Г. </a:t>
            </a:r>
            <a:r>
              <a:rPr lang="ru-RU" sz="2400" dirty="0" err="1" smtClean="0"/>
              <a:t>Волховської</a:t>
            </a:r>
            <a:r>
              <a:rPr lang="ru-RU" sz="2400" dirty="0" smtClean="0"/>
              <a:t> в селі </a:t>
            </a:r>
            <a:r>
              <a:rPr lang="ru-RU" sz="2400" dirty="0" err="1" smtClean="0"/>
              <a:t>Мойсівці</a:t>
            </a:r>
            <a:r>
              <a:rPr lang="ru-RU" sz="2400" dirty="0" smtClean="0"/>
              <a:t>. </a:t>
            </a:r>
            <a:r>
              <a:rPr lang="ru-RU" sz="2400" dirty="0" err="1" smtClean="0"/>
              <a:t>Бував</a:t>
            </a:r>
            <a:r>
              <a:rPr lang="ru-RU" sz="2400" dirty="0" smtClean="0"/>
              <a:t> поет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у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маєтку</a:t>
            </a:r>
            <a:r>
              <a:rPr lang="ru-RU" sz="2400" dirty="0" smtClean="0"/>
              <a:t> Линовиці на Пирятинщині</a:t>
            </a:r>
            <a:r>
              <a:rPr lang="ru-RU" sz="2400" u="sng" dirty="0" smtClean="0"/>
              <a:t> </a:t>
            </a:r>
            <a:r>
              <a:rPr lang="ru-RU" sz="2400" dirty="0" smtClean="0"/>
              <a:t>того ж 1843 року. </a:t>
            </a:r>
            <a:r>
              <a:rPr lang="ru-RU" sz="2400" dirty="0" err="1" smtClean="0"/>
              <a:t>Пізніше</a:t>
            </a:r>
            <a:r>
              <a:rPr lang="ru-RU" sz="2400" dirty="0" smtClean="0"/>
              <a:t> вони не раз </a:t>
            </a:r>
            <a:r>
              <a:rPr lang="ru-RU" sz="2400" dirty="0" err="1" smtClean="0"/>
              <a:t>зустрічалися</a:t>
            </a:r>
            <a:r>
              <a:rPr lang="ru-RU" sz="2400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714488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2"/>
                </a:solidFill>
              </a:rPr>
              <a:t>Бальмен і М. </a:t>
            </a:r>
            <a:r>
              <a:rPr lang="ru-RU" sz="2400" dirty="0" err="1" smtClean="0">
                <a:solidFill>
                  <a:schemeClr val="tx2"/>
                </a:solidFill>
              </a:rPr>
              <a:t>Башилов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</a:rPr>
              <a:t>виконали</a:t>
            </a:r>
            <a:r>
              <a:rPr lang="ru-RU" sz="2400" dirty="0" smtClean="0">
                <a:solidFill>
                  <a:schemeClr val="tx2"/>
                </a:solidFill>
              </a:rPr>
              <a:t> по 39 </a:t>
            </a:r>
            <a:r>
              <a:rPr lang="ru-RU" sz="2400" dirty="0" err="1" smtClean="0">
                <a:solidFill>
                  <a:schemeClr val="tx2"/>
                </a:solidFill>
              </a:rPr>
              <a:t>ілюстрацій</a:t>
            </a:r>
            <a:r>
              <a:rPr lang="ru-RU" sz="2400" dirty="0" smtClean="0">
                <a:solidFill>
                  <a:schemeClr val="tx2"/>
                </a:solidFill>
              </a:rPr>
              <a:t>: заставок, </a:t>
            </a:r>
            <a:r>
              <a:rPr lang="ru-RU" sz="2400" dirty="0" err="1" smtClean="0">
                <a:solidFill>
                  <a:schemeClr val="tx2"/>
                </a:solidFill>
              </a:rPr>
              <a:t>кінцівок</a:t>
            </a:r>
            <a:r>
              <a:rPr lang="ru-RU" sz="2400" dirty="0" smtClean="0">
                <a:solidFill>
                  <a:schemeClr val="tx2"/>
                </a:solidFill>
              </a:rPr>
              <a:t> і </a:t>
            </a:r>
            <a:r>
              <a:rPr lang="ru-RU" sz="2400" dirty="0" err="1" smtClean="0">
                <a:solidFill>
                  <a:schemeClr val="tx2"/>
                </a:solidFill>
              </a:rPr>
              <a:t>заголовних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</a:rPr>
              <a:t>літер</a:t>
            </a:r>
            <a:r>
              <a:rPr lang="ru-RU" sz="2400" dirty="0" smtClean="0">
                <a:solidFill>
                  <a:schemeClr val="tx2"/>
                </a:solidFill>
              </a:rPr>
              <a:t> до рукописного «Кобзаря» </a:t>
            </a:r>
            <a:r>
              <a:rPr lang="ru-RU" sz="2400" dirty="0" err="1" smtClean="0">
                <a:solidFill>
                  <a:schemeClr val="tx2"/>
                </a:solidFill>
              </a:rPr>
              <a:t>Шевченка</a:t>
            </a:r>
            <a:r>
              <a:rPr lang="ru-RU" sz="2400" dirty="0" smtClean="0">
                <a:solidFill>
                  <a:schemeClr val="tx2"/>
                </a:solidFill>
              </a:rPr>
              <a:t> (</a:t>
            </a:r>
            <a:r>
              <a:rPr lang="ru-RU" sz="2400" u="sng" dirty="0" smtClean="0">
                <a:solidFill>
                  <a:schemeClr val="tx2"/>
                </a:solidFill>
              </a:rPr>
              <a:t>1844</a:t>
            </a:r>
            <a:r>
              <a:rPr lang="ru-RU" sz="2400" dirty="0" smtClean="0">
                <a:solidFill>
                  <a:schemeClr val="tx2"/>
                </a:solidFill>
              </a:rPr>
              <a:t>) — «</a:t>
            </a:r>
            <a:r>
              <a:rPr lang="ru-RU" sz="2400" dirty="0" err="1" smtClean="0">
                <a:solidFill>
                  <a:schemeClr val="tx2"/>
                </a:solidFill>
              </a:rPr>
              <a:t>Wirszy</a:t>
            </a:r>
            <a:r>
              <a:rPr lang="ru-RU" sz="2400" dirty="0" smtClean="0">
                <a:solidFill>
                  <a:schemeClr val="tx2"/>
                </a:solidFill>
              </a:rPr>
              <a:t> T. </a:t>
            </a:r>
            <a:r>
              <a:rPr lang="ru-RU" sz="2400" dirty="0" err="1" smtClean="0">
                <a:solidFill>
                  <a:schemeClr val="tx2"/>
                </a:solidFill>
              </a:rPr>
              <a:t>Szewczenka</a:t>
            </a:r>
            <a:r>
              <a:rPr lang="ru-RU" sz="2400" dirty="0" smtClean="0">
                <a:solidFill>
                  <a:schemeClr val="tx2"/>
                </a:solidFill>
              </a:rPr>
              <a:t>» (</a:t>
            </a:r>
            <a:r>
              <a:rPr lang="ru-RU" sz="2400" dirty="0" err="1" smtClean="0">
                <a:solidFill>
                  <a:schemeClr val="tx2"/>
                </a:solidFill>
              </a:rPr>
              <a:t>переписаний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</a:rPr>
              <a:t>польськими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</a:rPr>
              <a:t>літерами</a:t>
            </a:r>
            <a:r>
              <a:rPr lang="ru-RU" sz="2400" dirty="0" smtClean="0">
                <a:solidFill>
                  <a:schemeClr val="tx2"/>
                </a:solidFill>
              </a:rPr>
              <a:t>). Перед </a:t>
            </a:r>
            <a:r>
              <a:rPr lang="ru-RU" sz="2400" dirty="0" err="1" smtClean="0">
                <a:solidFill>
                  <a:schemeClr val="tx2"/>
                </a:solidFill>
              </a:rPr>
              <a:t>від'їздом</a:t>
            </a:r>
            <a:r>
              <a:rPr lang="ru-RU" sz="2400" dirty="0" smtClean="0">
                <a:solidFill>
                  <a:schemeClr val="tx2"/>
                </a:solidFill>
              </a:rPr>
              <a:t> на Кавказ </a:t>
            </a:r>
            <a:r>
              <a:rPr lang="ru-RU" sz="2400" dirty="0" err="1" smtClean="0">
                <a:solidFill>
                  <a:schemeClr val="tx2"/>
                </a:solidFill>
              </a:rPr>
              <a:t>цю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</a:rPr>
              <a:t>збірку</a:t>
            </a:r>
            <a:r>
              <a:rPr lang="ru-RU" sz="2400" dirty="0" smtClean="0">
                <a:solidFill>
                  <a:schemeClr val="tx2"/>
                </a:solidFill>
              </a:rPr>
              <a:t> де Бальмен 20 липня 1844 переслав М. В. </a:t>
            </a:r>
            <a:r>
              <a:rPr lang="ru-RU" sz="2400" dirty="0" err="1" smtClean="0">
                <a:solidFill>
                  <a:schemeClr val="tx2"/>
                </a:solidFill>
              </a:rPr>
              <a:t>Закревському</a:t>
            </a:r>
            <a:r>
              <a:rPr lang="ru-RU" sz="2400" dirty="0" smtClean="0">
                <a:solidFill>
                  <a:schemeClr val="tx2"/>
                </a:solidFill>
              </a:rPr>
              <a:t> для </a:t>
            </a:r>
            <a:r>
              <a:rPr lang="ru-RU" sz="2400" dirty="0" err="1" smtClean="0">
                <a:solidFill>
                  <a:schemeClr val="tx2"/>
                </a:solidFill>
              </a:rPr>
              <a:t>передачі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</a:rPr>
              <a:t>Шевченкові</a:t>
            </a:r>
            <a:r>
              <a:rPr lang="ru-RU" sz="2400" dirty="0" smtClean="0">
                <a:solidFill>
                  <a:schemeClr val="tx2"/>
                </a:solidFill>
              </a:rPr>
              <a:t>, </a:t>
            </a:r>
            <a:r>
              <a:rPr lang="ru-RU" sz="2400" dirty="0" err="1" smtClean="0">
                <a:solidFill>
                  <a:schemeClr val="tx2"/>
                </a:solidFill>
              </a:rPr>
              <a:t>зокрема</a:t>
            </a:r>
            <a:r>
              <a:rPr lang="ru-RU" sz="2400" dirty="0" smtClean="0">
                <a:solidFill>
                  <a:schemeClr val="tx2"/>
                </a:solidFill>
              </a:rPr>
              <a:t>, </a:t>
            </a:r>
            <a:r>
              <a:rPr lang="ru-RU" sz="2400" dirty="0" err="1" smtClean="0">
                <a:solidFill>
                  <a:schemeClr val="tx2"/>
                </a:solidFill>
              </a:rPr>
              <a:t>ілюстрував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</a:rPr>
              <a:t>поеми</a:t>
            </a:r>
            <a:r>
              <a:rPr lang="ru-RU" sz="2400" dirty="0" smtClean="0">
                <a:solidFill>
                  <a:schemeClr val="tx2"/>
                </a:solidFill>
              </a:rPr>
              <a:t> </a:t>
            </a:r>
            <a:r>
              <a:rPr lang="ru-RU" sz="2400" i="1" dirty="0" smtClean="0">
                <a:solidFill>
                  <a:schemeClr val="tx2"/>
                </a:solidFill>
              </a:rPr>
              <a:t>«Гайдамаки»</a:t>
            </a:r>
            <a:r>
              <a:rPr lang="ru-RU" sz="2400" dirty="0" smtClean="0">
                <a:solidFill>
                  <a:schemeClr val="tx2"/>
                </a:solidFill>
              </a:rPr>
              <a:t> та </a:t>
            </a:r>
            <a:r>
              <a:rPr lang="ru-RU" sz="2400" i="1" dirty="0" smtClean="0">
                <a:solidFill>
                  <a:schemeClr val="tx2"/>
                </a:solidFill>
              </a:rPr>
              <a:t>«</a:t>
            </a:r>
            <a:r>
              <a:rPr lang="ru-RU" sz="2400" i="1" dirty="0" err="1" smtClean="0">
                <a:solidFill>
                  <a:schemeClr val="tx2"/>
                </a:solidFill>
              </a:rPr>
              <a:t>Гамалія</a:t>
            </a:r>
            <a:r>
              <a:rPr lang="ru-RU" sz="2400" i="1" dirty="0" smtClean="0">
                <a:solidFill>
                  <a:schemeClr val="tx2"/>
                </a:solidFill>
              </a:rPr>
              <a:t>»</a:t>
            </a:r>
            <a:r>
              <a:rPr lang="ru-RU" sz="2400" dirty="0" smtClean="0">
                <a:solidFill>
                  <a:schemeClr val="tx2"/>
                </a:solidFill>
              </a:rPr>
              <a:t>. Шевченко </a:t>
            </a:r>
            <a:r>
              <a:rPr lang="ru-RU" sz="2400" dirty="0" err="1" smtClean="0">
                <a:solidFill>
                  <a:schemeClr val="tx2"/>
                </a:solidFill>
              </a:rPr>
              <a:t>присвятив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</a:rPr>
              <a:t>йому</a:t>
            </a:r>
            <a:r>
              <a:rPr lang="ru-RU" sz="2400" dirty="0" smtClean="0">
                <a:solidFill>
                  <a:schemeClr val="tx2"/>
                </a:solidFill>
              </a:rPr>
              <a:t> поему </a:t>
            </a:r>
            <a:r>
              <a:rPr lang="ru-RU" sz="2400" i="1" dirty="0" smtClean="0">
                <a:solidFill>
                  <a:schemeClr val="tx2"/>
                </a:solidFill>
              </a:rPr>
              <a:t>«Кавказ»</a:t>
            </a:r>
            <a:r>
              <a:rPr lang="ru-RU" sz="2400" dirty="0" smtClean="0">
                <a:solidFill>
                  <a:schemeClr val="tx2"/>
                </a:solidFill>
              </a:rPr>
              <a:t>.</a:t>
            </a:r>
            <a:endParaRPr lang="ru-RU" sz="2400" dirty="0">
              <a:solidFill>
                <a:schemeClr val="tx2"/>
              </a:solidFill>
            </a:endParaRPr>
          </a:p>
        </p:txBody>
      </p:sp>
      <p:pic>
        <p:nvPicPr>
          <p:cNvPr id="5" name="Picture 3" descr="book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4572008"/>
            <a:ext cx="2009780" cy="1847224"/>
          </a:xfrm>
          <a:prstGeom prst="rect">
            <a:avLst/>
          </a:prstGeom>
          <a:noFill/>
        </p:spPr>
      </p:pic>
      <p:pic>
        <p:nvPicPr>
          <p:cNvPr id="6" name="Picture 24" descr="bbede0006c530d485ca772fc67e59d7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7" y="4358398"/>
            <a:ext cx="1500198" cy="249960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28574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/>
              <a:t>   </a:t>
            </a:r>
            <a:r>
              <a:rPr lang="ru-RU" sz="2400" dirty="0" smtClean="0"/>
              <a:t>В 1832 </a:t>
            </a:r>
            <a:r>
              <a:rPr lang="ru-RU" sz="2400" dirty="0" err="1" smtClean="0"/>
              <a:t>році</a:t>
            </a:r>
            <a:r>
              <a:rPr lang="ru-RU" sz="2400" dirty="0" smtClean="0"/>
              <a:t> Яків Петрович круто </a:t>
            </a:r>
            <a:r>
              <a:rPr lang="ru-RU" sz="2400" dirty="0" err="1" smtClean="0"/>
              <a:t>змінює</a:t>
            </a:r>
            <a:r>
              <a:rPr lang="ru-RU" sz="2400" dirty="0" smtClean="0"/>
              <a:t> </a:t>
            </a:r>
            <a:r>
              <a:rPr lang="ru-RU" sz="2400" dirty="0" err="1" smtClean="0"/>
              <a:t>свій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життєвий</a:t>
            </a:r>
            <a:r>
              <a:rPr lang="ru-RU" sz="2400" dirty="0" smtClean="0"/>
              <a:t> шлях — </a:t>
            </a:r>
            <a:r>
              <a:rPr lang="ru-RU" sz="2400" dirty="0" err="1" smtClean="0"/>
              <a:t>вступає</a:t>
            </a:r>
            <a:r>
              <a:rPr lang="ru-RU" sz="2400" dirty="0" smtClean="0"/>
              <a:t> на </a:t>
            </a:r>
            <a:r>
              <a:rPr lang="ru-RU" sz="2400" dirty="0" err="1" smtClean="0"/>
              <a:t>військову</a:t>
            </a:r>
            <a:r>
              <a:rPr lang="ru-RU" sz="2400" dirty="0" smtClean="0"/>
              <a:t> службу. На час </a:t>
            </a:r>
            <a:r>
              <a:rPr lang="ru-RU" sz="2400" dirty="0" err="1" smtClean="0"/>
              <a:t>знайомства</a:t>
            </a:r>
            <a:r>
              <a:rPr lang="ru-RU" sz="2400" dirty="0" smtClean="0"/>
              <a:t> з </a:t>
            </a:r>
            <a:r>
              <a:rPr lang="ru-RU" sz="2400" dirty="0" err="1" smtClean="0"/>
              <a:t>Шевченком</a:t>
            </a:r>
            <a:r>
              <a:rPr lang="ru-RU" sz="2400" dirty="0" smtClean="0"/>
              <a:t>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був</a:t>
            </a:r>
            <a:r>
              <a:rPr lang="ru-RU" sz="2400" dirty="0" smtClean="0"/>
              <a:t> уже </a:t>
            </a:r>
            <a:r>
              <a:rPr lang="ru-RU" sz="2400" dirty="0" err="1" smtClean="0"/>
              <a:t>ротмістром</a:t>
            </a:r>
            <a:r>
              <a:rPr lang="ru-RU" sz="2400" dirty="0" smtClean="0"/>
              <a:t> і </a:t>
            </a:r>
            <a:r>
              <a:rPr lang="ru-RU" sz="2400" dirty="0" err="1" smtClean="0"/>
              <a:t>встиг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розчаруватися</a:t>
            </a:r>
            <a:r>
              <a:rPr lang="ru-RU" sz="2400" dirty="0" smtClean="0"/>
              <a:t> у </a:t>
            </a:r>
            <a:r>
              <a:rPr lang="ru-RU" sz="2400" dirty="0" err="1" smtClean="0"/>
              <a:t>військовій</a:t>
            </a:r>
            <a:r>
              <a:rPr lang="ru-RU" sz="2400" dirty="0" smtClean="0"/>
              <a:t> </a:t>
            </a:r>
            <a:r>
              <a:rPr lang="ru-RU" sz="2400" dirty="0" err="1" smtClean="0"/>
              <a:t>службі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навіть</a:t>
            </a:r>
            <a:r>
              <a:rPr lang="ru-RU" sz="2400" dirty="0" smtClean="0"/>
              <a:t> </a:t>
            </a:r>
            <a:r>
              <a:rPr lang="ru-RU" sz="2400" dirty="0" err="1" smtClean="0"/>
              <a:t>подумував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відставку</a:t>
            </a:r>
            <a:r>
              <a:rPr lang="ru-RU" sz="2400" dirty="0" smtClean="0"/>
              <a:t>. </a:t>
            </a:r>
            <a:r>
              <a:rPr lang="ru-RU" sz="2400" dirty="0" err="1" smtClean="0"/>
              <a:t>Це</a:t>
            </a:r>
            <a:r>
              <a:rPr lang="ru-RU" sz="2400" dirty="0" smtClean="0"/>
              <a:t> уже </a:t>
            </a:r>
            <a:r>
              <a:rPr lang="ru-RU" sz="2400" dirty="0" err="1" smtClean="0"/>
              <a:t>була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людина</a:t>
            </a:r>
            <a:r>
              <a:rPr lang="ru-RU" sz="2400" dirty="0" smtClean="0"/>
              <a:t> з </a:t>
            </a:r>
            <a:r>
              <a:rPr lang="ru-RU" sz="2400" dirty="0" err="1" smtClean="0"/>
              <a:t>цілком</a:t>
            </a:r>
            <a:r>
              <a:rPr lang="ru-RU" sz="2400" dirty="0" smtClean="0"/>
              <a:t> </a:t>
            </a:r>
            <a:r>
              <a:rPr lang="ru-RU" sz="2400" dirty="0" err="1" smtClean="0"/>
              <a:t>сформованими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поглядами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, яку, природа </a:t>
            </a:r>
            <a:r>
              <a:rPr lang="ru-RU" sz="2400" dirty="0" err="1" smtClean="0"/>
              <a:t>наділила</a:t>
            </a:r>
            <a:r>
              <a:rPr lang="ru-RU" sz="2400" dirty="0" smtClean="0"/>
              <a:t> </a:t>
            </a:r>
            <a:r>
              <a:rPr lang="ru-RU" sz="2400" dirty="0" err="1" smtClean="0"/>
              <a:t>ще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літературним</a:t>
            </a:r>
            <a:r>
              <a:rPr lang="ru-RU" sz="2400" dirty="0" smtClean="0"/>
              <a:t> і </a:t>
            </a:r>
            <a:r>
              <a:rPr lang="ru-RU" sz="2400" dirty="0" err="1" smtClean="0"/>
              <a:t>мистецьким</a:t>
            </a:r>
            <a:r>
              <a:rPr lang="ru-RU" sz="2400" dirty="0" smtClean="0"/>
              <a:t> талантом.</a:t>
            </a:r>
            <a:endParaRPr lang="ru-RU" sz="2400" dirty="0"/>
          </a:p>
        </p:txBody>
      </p:sp>
      <p:pic>
        <p:nvPicPr>
          <p:cNvPr id="4" name="Picture 4" descr="professor0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3750249"/>
            <a:ext cx="2676514" cy="2745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9" descr="image69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3786190"/>
            <a:ext cx="2286016" cy="1981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2000240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На </a:t>
            </a:r>
            <a:r>
              <a:rPr lang="ru-RU" sz="2000" dirty="0" err="1" smtClean="0"/>
              <a:t>Кавказі</a:t>
            </a:r>
            <a:r>
              <a:rPr lang="ru-RU" sz="2000" dirty="0" smtClean="0"/>
              <a:t> </a:t>
            </a:r>
            <a:r>
              <a:rPr lang="ru-RU" sz="2000" dirty="0" err="1" smtClean="0"/>
              <a:t>бере</a:t>
            </a:r>
            <a:r>
              <a:rPr lang="ru-RU" sz="2000" dirty="0" smtClean="0"/>
              <a:t> участь у </a:t>
            </a:r>
            <a:r>
              <a:rPr lang="ru-RU" sz="2000" dirty="0" err="1" smtClean="0"/>
              <a:t>бойових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діях</a:t>
            </a:r>
            <a:r>
              <a:rPr lang="ru-RU" sz="2000" dirty="0" smtClean="0"/>
              <a:t> </a:t>
            </a:r>
            <a:r>
              <a:rPr lang="ru-RU" sz="2000" dirty="0" err="1" smtClean="0"/>
              <a:t>свого</a:t>
            </a:r>
            <a:r>
              <a:rPr lang="ru-RU" sz="2000" dirty="0" smtClean="0"/>
              <a:t> корпусу. Тут 26 липня 1845 р., у </a:t>
            </a:r>
            <a:r>
              <a:rPr lang="ru-RU" sz="2000" dirty="0" err="1" smtClean="0"/>
              <a:t>віці</a:t>
            </a:r>
            <a:r>
              <a:rPr lang="ru-RU" sz="2000" dirty="0" smtClean="0"/>
              <a:t> 32 </a:t>
            </a:r>
            <a:r>
              <a:rPr lang="ru-RU" sz="2000" dirty="0" err="1" smtClean="0"/>
              <a:t>років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загинув</a:t>
            </a:r>
            <a:r>
              <a:rPr lang="ru-RU" sz="2000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14356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Т. Шевченко,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дізнавшись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про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загибель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Я. де Бальмена,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присвяченій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йому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поемі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»Кавказ» писав: »Мій Якове добрий, не за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Україну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, а за її ката довелось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тобі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пролить кров добру...».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Твори Бальмена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ще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глибоко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обмірковані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і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проаналізовані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Крім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ілюстрацій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творів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Шевченка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залишив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4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альбоми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малюнків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з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життя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тодішніх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України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Росії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Його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талант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був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багатогранний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і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його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творчість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посідає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гідне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місце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українській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культурі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cs typeface="Arial" pitchFamily="34" charset="0"/>
            </a:endParaRPr>
          </a:p>
        </p:txBody>
      </p:sp>
      <p:pic>
        <p:nvPicPr>
          <p:cNvPr id="5" name="Picture 12" descr="doc1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4143380"/>
            <a:ext cx="2214578" cy="208501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285992"/>
            <a:ext cx="8358214" cy="838200"/>
          </a:xfrm>
        </p:spPr>
        <p:txBody>
          <a:bodyPr>
            <a:noAutofit/>
          </a:bodyPr>
          <a:lstStyle/>
          <a:p>
            <a:r>
              <a:rPr lang="uk-UA" sz="5400" dirty="0" smtClean="0"/>
              <a:t>Дякуємо за увагу!!! </a:t>
            </a:r>
            <a:endParaRPr lang="ru-RU" sz="5400" dirty="0"/>
          </a:p>
        </p:txBody>
      </p:sp>
      <p:pic>
        <p:nvPicPr>
          <p:cNvPr id="4" name="Picture 9" descr="18m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4109377"/>
            <a:ext cx="2143140" cy="219141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38</TotalTime>
  <Words>281</Words>
  <PresentationFormat>Экран (4:3)</PresentationFormat>
  <Paragraphs>18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Яків де Бальмен</vt:lpstr>
      <vt:lpstr>Слайд 2</vt:lpstr>
      <vt:lpstr>Слайд 3</vt:lpstr>
      <vt:lpstr>Слайд 4</vt:lpstr>
      <vt:lpstr>Слайд 5</vt:lpstr>
      <vt:lpstr>Слайд 6</vt:lpstr>
      <vt:lpstr>Дякуємо за увагу!!!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Яків де Бальмен</dc:title>
  <dc:creator>Наталья</dc:creator>
  <cp:lastModifiedBy>5732Z</cp:lastModifiedBy>
  <cp:revision>7</cp:revision>
  <dcterms:created xsi:type="dcterms:W3CDTF">2013-02-26T05:31:44Z</dcterms:created>
  <dcterms:modified xsi:type="dcterms:W3CDTF">2013-03-22T13:56:33Z</dcterms:modified>
</cp:coreProperties>
</file>