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56" r:id="rId2"/>
    <p:sldId id="257" r:id="rId3"/>
    <p:sldId id="260" r:id="rId4"/>
    <p:sldId id="258" r:id="rId5"/>
    <p:sldId id="262" r:id="rId6"/>
    <p:sldId id="259" r:id="rId7"/>
    <p:sldId id="261"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CB27CB71-D90C-4F0E-B433-853877ECCEF2}">
          <p14:sldIdLst>
            <p14:sldId id="256"/>
            <p14:sldId id="257"/>
            <p14:sldId id="260"/>
            <p14:sldId id="258"/>
            <p14:sldId id="262"/>
            <p14:sldId id="259"/>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0099"/>
    <a:srgbClr val="33CC33"/>
    <a:srgbClr val="1A0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8A5DC5-814F-4878-A221-B4994897186B}" type="datetimeFigureOut">
              <a:rPr lang="ru-RU" smtClean="0"/>
              <a:t>26.02.2014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95B81-8BAB-444A-9305-737B15377943}" type="slidenum">
              <a:rPr lang="ru-RU" smtClean="0"/>
              <a:t>‹#›</a:t>
            </a:fld>
            <a:endParaRPr lang="ru-RU"/>
          </a:p>
        </p:txBody>
      </p:sp>
    </p:spTree>
    <p:extLst>
      <p:ext uri="{BB962C8B-B14F-4D97-AF65-F5344CB8AC3E}">
        <p14:creationId xmlns:p14="http://schemas.microsoft.com/office/powerpoint/2010/main" val="4192928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C95B81-8BAB-444A-9305-737B15377943}" type="slidenum">
              <a:rPr lang="ru-RU" smtClean="0"/>
              <a:t>1</a:t>
            </a:fld>
            <a:endParaRPr lang="ru-RU" dirty="0"/>
          </a:p>
        </p:txBody>
      </p:sp>
    </p:spTree>
    <p:extLst>
      <p:ext uri="{BB962C8B-B14F-4D97-AF65-F5344CB8AC3E}">
        <p14:creationId xmlns:p14="http://schemas.microsoft.com/office/powerpoint/2010/main" val="693505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20" name="Нижний колонтитул 19"/>
          <p:cNvSpPr>
            <a:spLocks noGrp="1"/>
          </p:cNvSpPr>
          <p:nvPr>
            <p:ph type="ftr" sz="quarter" idx="11"/>
          </p:nvPr>
        </p:nvSpPr>
        <p:spPr/>
        <p:txBody>
          <a:bodyPr/>
          <a:lstStyle>
            <a:extLst/>
          </a:lstStyle>
          <a:p>
            <a:endParaRPr lang="ru-RU" dirty="0"/>
          </a:p>
        </p:txBody>
      </p:sp>
      <p:sp>
        <p:nvSpPr>
          <p:cNvPr id="10" name="Номер слайда 9"/>
          <p:cNvSpPr>
            <a:spLocks noGrp="1"/>
          </p:cNvSpPr>
          <p:nvPr>
            <p:ph type="sldNum" sz="quarter" idx="12"/>
          </p:nvPr>
        </p:nvSpPr>
        <p:spPr/>
        <p:txBody>
          <a:bodyPr/>
          <a:lstStyle>
            <a:extLst/>
          </a:lstStyle>
          <a:p>
            <a:fld id="{9B1609B3-01BC-4011-AF97-8731A8A54B03}" type="slidenum">
              <a:rPr lang="ru-RU" smtClean="0"/>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B1609B3-01BC-4011-AF97-8731A8A54B03}"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B1609B3-01BC-4011-AF97-8731A8A54B03}"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B1609B3-01BC-4011-AF97-8731A8A54B03}"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9B1609B3-01BC-4011-AF97-8731A8A54B03}" type="slidenum">
              <a:rPr lang="ru-RU" smtClean="0"/>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B1609B3-01BC-4011-AF97-8731A8A54B03}"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9B1609B3-01BC-4011-AF97-8731A8A54B03}"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9B1609B3-01BC-4011-AF97-8731A8A54B03}"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Дата 1"/>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3" name="Нижний колонтитул 2"/>
          <p:cNvSpPr>
            <a:spLocks noGrp="1"/>
          </p:cNvSpPr>
          <p:nvPr>
            <p:ph type="ftr" sz="quarter" idx="11"/>
          </p:nvPr>
        </p:nvSpPr>
        <p:spPr/>
        <p:txBody>
          <a:bodyPr/>
          <a:lstStyle>
            <a:extLst/>
          </a:lstStyle>
          <a:p>
            <a:endParaRPr lang="ru-RU" dirty="0"/>
          </a:p>
        </p:txBody>
      </p:sp>
      <p:sp>
        <p:nvSpPr>
          <p:cNvPr id="4" name="Номер слайда 3"/>
          <p:cNvSpPr>
            <a:spLocks noGrp="1"/>
          </p:cNvSpPr>
          <p:nvPr>
            <p:ph type="sldNum" sz="quarter" idx="12"/>
          </p:nvPr>
        </p:nvSpPr>
        <p:spPr/>
        <p:txBody>
          <a:bodyPr/>
          <a:lstStyle>
            <a:extLst/>
          </a:lstStyle>
          <a:p>
            <a:fld id="{9B1609B3-01BC-4011-AF97-8731A8A54B03}" type="slidenum">
              <a:rPr lang="ru-RU" smtClean="0"/>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B1609B3-01BC-4011-AF97-8731A8A54B03}"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BB68E69-8D56-40C4-81D2-B26A46B175F1}" type="datetimeFigureOut">
              <a:rPr lang="ru-RU" smtClean="0"/>
              <a:t>26.02.2014</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9B1609B3-01BC-4011-AF97-8731A8A54B03}" type="slidenum">
              <a:rPr lang="ru-RU" smtClean="0"/>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dirty="0"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BB68E69-8D56-40C4-81D2-B26A46B175F1}" type="datetimeFigureOut">
              <a:rPr lang="ru-RU" smtClean="0"/>
              <a:t>26.02.2014</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9B1609B3-01BC-4011-AF97-8731A8A54B03}" type="slidenum">
              <a:rPr lang="ru-RU" smtClean="0"/>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061901" y="980728"/>
            <a:ext cx="7956376" cy="1472184"/>
          </a:xfrm>
        </p:spPr>
        <p:txBody>
          <a:bodyPr>
            <a:noAutofit/>
          </a:bodyPr>
          <a:lstStyle/>
          <a:p>
            <a:pPr algn="ctr"/>
            <a:r>
              <a:rPr lang="uk-UA" sz="5400" b="1" i="1" dirty="0">
                <a:solidFill>
                  <a:srgbClr val="FF0000"/>
                </a:solidFill>
                <a:effectLst/>
              </a:rPr>
              <a:t>Театр корифеїв </a:t>
            </a:r>
            <a:r>
              <a:rPr lang="uk-UA" sz="5400" b="1" i="1" dirty="0" smtClean="0">
                <a:solidFill>
                  <a:srgbClr val="FF0000"/>
                </a:solidFill>
                <a:effectLst/>
              </a:rPr>
              <a:t>— </a:t>
            </a:r>
            <a:br>
              <a:rPr lang="uk-UA" sz="5400" b="1" i="1" dirty="0" smtClean="0">
                <a:solidFill>
                  <a:srgbClr val="FF0000"/>
                </a:solidFill>
                <a:effectLst/>
              </a:rPr>
            </a:br>
            <a:r>
              <a:rPr lang="uk-UA" sz="5400" b="1" i="1" dirty="0" smtClean="0">
                <a:solidFill>
                  <a:srgbClr val="FF0000"/>
                </a:solidFill>
                <a:effectLst/>
              </a:rPr>
              <a:t>перший </a:t>
            </a:r>
            <a:r>
              <a:rPr lang="uk-UA" sz="5400" b="1" i="1" dirty="0">
                <a:solidFill>
                  <a:srgbClr val="FF0000"/>
                </a:solidFill>
                <a:effectLst/>
              </a:rPr>
              <a:t>професійний український театр</a:t>
            </a:r>
            <a:endParaRPr lang="ru-RU" sz="5400" b="1" i="1" dirty="0">
              <a:solidFill>
                <a:srgbClr val="FF0000"/>
              </a:solidFill>
              <a:effectLst/>
            </a:endParaRPr>
          </a:p>
        </p:txBody>
      </p:sp>
      <p:pic>
        <p:nvPicPr>
          <p:cNvPr id="5"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480737"/>
            <a:ext cx="5760715" cy="437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018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6591"/>
            <a:ext cx="8172400" cy="2715511"/>
          </a:xfrm>
        </p:spPr>
        <p:txBody>
          <a:bodyPr>
            <a:noAutofit/>
          </a:bodyPr>
          <a:lstStyle/>
          <a:p>
            <a:pPr marL="82296" indent="0">
              <a:buNone/>
            </a:pPr>
            <a:r>
              <a:rPr lang="ru-RU" sz="2500" dirty="0" smtClean="0">
                <a:latin typeface="Calibri" pitchFamily="34" charset="0"/>
              </a:rPr>
              <a:t>Театр корифеїв </a:t>
            </a:r>
            <a:r>
              <a:rPr lang="ru-RU" sz="2500" dirty="0">
                <a:latin typeface="Calibri" pitchFamily="34" charset="0"/>
              </a:rPr>
              <a:t>було відкрито 1882 року в Єлисаветграді, і в цей рік український театр відокремився від польського та російського. Засновником театру був Марко Лукич Кропивницький, що володів усіма театральними професіями. Після нього найдіяльнішим був Микола Карпович Садовський, що боровся за українське слово та український театр за часів їх заборони.</a:t>
            </a:r>
            <a:endParaRPr lang="ru-RU" sz="2500" u="sng" dirty="0">
              <a:latin typeface="Calibri" pitchFamily="34" charset="0"/>
            </a:endParaRPr>
          </a:p>
          <a:p>
            <a:endParaRPr lang="ru-RU" sz="2500" dirty="0">
              <a:latin typeface="Calibri" pitchFamily="34" charset="0"/>
            </a:endParaRPr>
          </a:p>
        </p:txBody>
      </p:sp>
      <p:pic>
        <p:nvPicPr>
          <p:cNvPr id="1026" name="Picture 2" descr="E:\Кропивницький_Марк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12464"/>
            <a:ext cx="3063671" cy="4144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1174" y="2730435"/>
            <a:ext cx="2381101" cy="830997"/>
          </a:xfrm>
          <a:prstGeom prst="rect">
            <a:avLst/>
          </a:prstGeom>
          <a:noFill/>
        </p:spPr>
        <p:txBody>
          <a:bodyPr wrap="none" rtlCol="0">
            <a:spAutoFit/>
          </a:bodyPr>
          <a:lstStyle/>
          <a:p>
            <a:r>
              <a:rPr lang="ru-RU" sz="2400" b="1" dirty="0" smtClean="0">
                <a:solidFill>
                  <a:srgbClr val="002060"/>
                </a:solidFill>
              </a:rPr>
              <a:t>Марко</a:t>
            </a:r>
          </a:p>
          <a:p>
            <a:r>
              <a:rPr lang="ru-RU" sz="2400" b="1" dirty="0" smtClean="0">
                <a:solidFill>
                  <a:srgbClr val="002060"/>
                </a:solidFill>
              </a:rPr>
              <a:t>Кропивницький</a:t>
            </a:r>
            <a:endParaRPr lang="ru-RU" sz="2400" b="1" dirty="0">
              <a:solidFill>
                <a:srgbClr val="002060"/>
              </a:solidFill>
            </a:endParaRPr>
          </a:p>
        </p:txBody>
      </p:sp>
      <p:pic>
        <p:nvPicPr>
          <p:cNvPr id="1028" name="Picture 4" descr="E:\Садовський_Микол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730435"/>
            <a:ext cx="2699792" cy="403958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53943" y="5472287"/>
            <a:ext cx="1674241" cy="830997"/>
          </a:xfrm>
          <a:prstGeom prst="rect">
            <a:avLst/>
          </a:prstGeom>
          <a:noFill/>
        </p:spPr>
        <p:txBody>
          <a:bodyPr wrap="none" rtlCol="0">
            <a:spAutoFit/>
          </a:bodyPr>
          <a:lstStyle/>
          <a:p>
            <a:r>
              <a:rPr lang="ru-RU" sz="2400" b="1" dirty="0" smtClean="0">
                <a:solidFill>
                  <a:srgbClr val="C00000"/>
                </a:solidFill>
              </a:rPr>
              <a:t>Микола</a:t>
            </a:r>
          </a:p>
          <a:p>
            <a:r>
              <a:rPr lang="ru-RU" sz="2400" b="1" dirty="0" smtClean="0">
                <a:solidFill>
                  <a:srgbClr val="C00000"/>
                </a:solidFill>
              </a:rPr>
              <a:t>Садовький</a:t>
            </a:r>
            <a:endParaRPr lang="ru-RU" sz="2400" b="1" dirty="0">
              <a:solidFill>
                <a:srgbClr val="C00000"/>
              </a:solidFill>
            </a:endParaRPr>
          </a:p>
        </p:txBody>
      </p:sp>
    </p:spTree>
    <p:extLst>
      <p:ext uri="{BB962C8B-B14F-4D97-AF65-F5344CB8AC3E}">
        <p14:creationId xmlns:p14="http://schemas.microsoft.com/office/powerpoint/2010/main" val="3895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Театр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2416" y="3223709"/>
            <a:ext cx="5491584" cy="3664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E:\театр.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5981833" cy="3933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945610" y="275636"/>
            <a:ext cx="2465355" cy="707886"/>
          </a:xfrm>
          <a:prstGeom prst="rect">
            <a:avLst/>
          </a:prstGeom>
        </p:spPr>
        <p:txBody>
          <a:bodyPr wrap="none">
            <a:spAutoFit/>
          </a:bodyPr>
          <a:lstStyle/>
          <a:p>
            <a:r>
              <a:rPr lang="ru-RU" sz="2000" b="1" dirty="0"/>
              <a:t>Єлисаветградський </a:t>
            </a:r>
            <a:endParaRPr lang="ru-RU" sz="2000" b="1" dirty="0" smtClean="0"/>
          </a:p>
          <a:p>
            <a:r>
              <a:rPr lang="ru-RU" sz="2000" b="1" dirty="0" smtClean="0"/>
              <a:t>театр </a:t>
            </a:r>
            <a:r>
              <a:rPr lang="ru-RU" sz="2000" b="1" dirty="0"/>
              <a:t>у </a:t>
            </a:r>
            <a:r>
              <a:rPr lang="ru-RU" sz="2000" b="1" dirty="0" smtClean="0"/>
              <a:t>XIX ст</a:t>
            </a:r>
            <a:r>
              <a:rPr lang="ru-RU" sz="2000" b="1" dirty="0"/>
              <a:t>. </a:t>
            </a:r>
          </a:p>
        </p:txBody>
      </p:sp>
      <p:sp>
        <p:nvSpPr>
          <p:cNvPr id="5" name="TextBox 4"/>
          <p:cNvSpPr txBox="1"/>
          <p:nvPr/>
        </p:nvSpPr>
        <p:spPr>
          <a:xfrm>
            <a:off x="1890425" y="5727159"/>
            <a:ext cx="1759008" cy="707886"/>
          </a:xfrm>
          <a:prstGeom prst="rect">
            <a:avLst/>
          </a:prstGeom>
          <a:noFill/>
        </p:spPr>
        <p:txBody>
          <a:bodyPr wrap="none" rtlCol="0">
            <a:spAutoFit/>
          </a:bodyPr>
          <a:lstStyle/>
          <a:p>
            <a:r>
              <a:rPr lang="ru-RU" sz="2000" b="1" dirty="0" smtClean="0"/>
              <a:t>Театр після </a:t>
            </a:r>
          </a:p>
          <a:p>
            <a:r>
              <a:rPr lang="ru-RU" sz="2000" b="1" dirty="0" smtClean="0"/>
              <a:t>реконструкції</a:t>
            </a:r>
            <a:endParaRPr lang="ru-RU" sz="2000" b="1" dirty="0"/>
          </a:p>
        </p:txBody>
      </p:sp>
    </p:spTree>
    <p:extLst>
      <p:ext uri="{BB962C8B-B14F-4D97-AF65-F5344CB8AC3E}">
        <p14:creationId xmlns:p14="http://schemas.microsoft.com/office/powerpoint/2010/main" val="388413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7802" y="17059"/>
            <a:ext cx="8172400" cy="3507600"/>
          </a:xfrm>
        </p:spPr>
        <p:txBody>
          <a:bodyPr>
            <a:noAutofit/>
          </a:bodyPr>
          <a:lstStyle/>
          <a:p>
            <a:pPr marL="82296" indent="0">
              <a:buNone/>
            </a:pPr>
            <a:r>
              <a:rPr lang="ru-RU" sz="2000" dirty="0">
                <a:latin typeface="Calibri" pitchFamily="34" charset="0"/>
              </a:rPr>
              <a:t>Із Театром корифеїв також пов'язані імена М. </a:t>
            </a:r>
            <a:r>
              <a:rPr lang="ru-RU" sz="2000" dirty="0" smtClean="0">
                <a:latin typeface="Calibri" pitchFamily="34" charset="0"/>
              </a:rPr>
              <a:t>Заньковецької,                    П</a:t>
            </a:r>
            <a:r>
              <a:rPr lang="ru-RU" sz="2000" dirty="0">
                <a:latin typeface="Calibri" pitchFamily="34" charset="0"/>
              </a:rPr>
              <a:t>. </a:t>
            </a:r>
            <a:r>
              <a:rPr lang="ru-RU" sz="2000" dirty="0" smtClean="0">
                <a:latin typeface="Calibri" pitchFamily="34" charset="0"/>
              </a:rPr>
              <a:t>Саксаганського.                                                                                                          Стиль </a:t>
            </a:r>
            <a:r>
              <a:rPr lang="ru-RU" sz="2000" dirty="0">
                <a:latin typeface="Calibri" pitchFamily="34" charset="0"/>
              </a:rPr>
              <a:t>синкретичного театру, що поєднував драматичне й комедійне дійство з музичними, вокальними сценами, включаючи хорові й танцювальні ансамблі, вражав суто народною свіжістю й неподібністю до жодного існуючого </a:t>
            </a:r>
            <a:r>
              <a:rPr lang="ru-RU" sz="2000" dirty="0" smtClean="0">
                <a:latin typeface="Calibri" pitchFamily="34" charset="0"/>
              </a:rPr>
              <a:t>театру.                                                                                                                В </a:t>
            </a:r>
            <a:r>
              <a:rPr lang="ru-RU" sz="2000" dirty="0">
                <a:latin typeface="Calibri" pitchFamily="34" charset="0"/>
              </a:rPr>
              <a:t>1901 у Києві вийшла книга «Корифеи украинской сцены», яку через цензуру, написали анонімно провідні українські інтелектуали. У ній Марка Кропивницького, Михайла Старицького, Івана Тобілевича та інших уперше </a:t>
            </a:r>
            <a:r>
              <a:rPr lang="ru-RU" sz="2000" dirty="0" smtClean="0">
                <a:latin typeface="Calibri" pitchFamily="34" charset="0"/>
              </a:rPr>
              <a:t>назвали корифеями</a:t>
            </a:r>
            <a:r>
              <a:rPr lang="ru-RU" sz="2000" dirty="0">
                <a:latin typeface="Calibri" pitchFamily="34" charset="0"/>
              </a:rPr>
              <a:t> українського театру. Цей дещо поетичний термін став нерозривним з </a:t>
            </a:r>
            <a:r>
              <a:rPr lang="ru-RU" sz="2000" dirty="0" smtClean="0">
                <a:latin typeface="Calibri" pitchFamily="34" charset="0"/>
              </a:rPr>
              <a:t>театром.</a:t>
            </a:r>
            <a:endParaRPr lang="ru-RU" sz="2000" dirty="0">
              <a:latin typeface="Calibri" pitchFamily="34" charset="0"/>
            </a:endParaRPr>
          </a:p>
        </p:txBody>
      </p:sp>
      <p:pic>
        <p:nvPicPr>
          <p:cNvPr id="2050" name="Picture 2" descr="E:\Maria_Zankovets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28999"/>
            <a:ext cx="2226624" cy="3429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0231" y="3507105"/>
            <a:ext cx="1738361" cy="707886"/>
          </a:xfrm>
          <a:prstGeom prst="rect">
            <a:avLst/>
          </a:prstGeom>
          <a:noFill/>
        </p:spPr>
        <p:txBody>
          <a:bodyPr wrap="none" rtlCol="0">
            <a:spAutoFit/>
          </a:bodyPr>
          <a:lstStyle/>
          <a:p>
            <a:r>
              <a:rPr lang="ru-RU" sz="2000" b="1" dirty="0" smtClean="0">
                <a:solidFill>
                  <a:schemeClr val="accent2">
                    <a:lumMod val="50000"/>
                  </a:schemeClr>
                </a:solidFill>
                <a:latin typeface="Calibri" pitchFamily="34" charset="0"/>
              </a:rPr>
              <a:t>Марія </a:t>
            </a:r>
          </a:p>
          <a:p>
            <a:r>
              <a:rPr lang="ru-RU" sz="2000" b="1" dirty="0" smtClean="0">
                <a:solidFill>
                  <a:schemeClr val="accent2">
                    <a:lumMod val="50000"/>
                  </a:schemeClr>
                </a:solidFill>
                <a:latin typeface="Calibri" pitchFamily="34" charset="0"/>
              </a:rPr>
              <a:t>Заньковецька</a:t>
            </a:r>
            <a:endParaRPr lang="ru-RU" sz="2000" b="1" dirty="0">
              <a:solidFill>
                <a:schemeClr val="accent2">
                  <a:lumMod val="50000"/>
                </a:schemeClr>
              </a:solidFill>
              <a:latin typeface="Calibri" pitchFamily="34" charset="0"/>
            </a:endParaRPr>
          </a:p>
        </p:txBody>
      </p:sp>
      <p:pic>
        <p:nvPicPr>
          <p:cNvPr id="2051" name="Picture 3" descr="E:\Саксаганський_Пана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7" y="3342383"/>
            <a:ext cx="2884545" cy="34696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62065" y="5958411"/>
            <a:ext cx="1822102" cy="707886"/>
          </a:xfrm>
          <a:prstGeom prst="rect">
            <a:avLst/>
          </a:prstGeom>
          <a:noFill/>
        </p:spPr>
        <p:txBody>
          <a:bodyPr wrap="none" rtlCol="0">
            <a:spAutoFit/>
          </a:bodyPr>
          <a:lstStyle/>
          <a:p>
            <a:r>
              <a:rPr lang="ru-RU" sz="2000" b="1" dirty="0" smtClean="0">
                <a:solidFill>
                  <a:srgbClr val="1A00DA"/>
                </a:solidFill>
                <a:latin typeface="Calibri" pitchFamily="34" charset="0"/>
              </a:rPr>
              <a:t>Панас </a:t>
            </a:r>
          </a:p>
          <a:p>
            <a:r>
              <a:rPr lang="ru-RU" sz="2000" b="1" dirty="0" smtClean="0">
                <a:solidFill>
                  <a:srgbClr val="1A00DA"/>
                </a:solidFill>
                <a:latin typeface="Calibri" pitchFamily="34" charset="0"/>
              </a:rPr>
              <a:t>Саксаганський</a:t>
            </a:r>
            <a:endParaRPr lang="ru-RU" sz="2000" b="1" dirty="0">
              <a:solidFill>
                <a:srgbClr val="1A00DA"/>
              </a:solidFill>
              <a:latin typeface="Calibri" pitchFamily="34" charset="0"/>
            </a:endParaRPr>
          </a:p>
        </p:txBody>
      </p:sp>
    </p:spTree>
    <p:extLst>
      <p:ext uri="{BB962C8B-B14F-4D97-AF65-F5344CB8AC3E}">
        <p14:creationId xmlns:p14="http://schemas.microsoft.com/office/powerpoint/2010/main" val="2071386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Карпенко-Карий_І.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1"/>
            <a:ext cx="2678776" cy="37813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6280" y="332656"/>
            <a:ext cx="2487861" cy="830997"/>
          </a:xfrm>
          <a:prstGeom prst="rect">
            <a:avLst/>
          </a:prstGeom>
          <a:noFill/>
        </p:spPr>
        <p:txBody>
          <a:bodyPr wrap="none" rtlCol="0">
            <a:spAutoFit/>
          </a:bodyPr>
          <a:lstStyle/>
          <a:p>
            <a:r>
              <a:rPr lang="uk-UA" sz="2400" b="1" dirty="0" smtClean="0">
                <a:solidFill>
                  <a:srgbClr val="33CC33"/>
                </a:solidFill>
              </a:rPr>
              <a:t>Іван </a:t>
            </a:r>
          </a:p>
          <a:p>
            <a:r>
              <a:rPr lang="uk-UA" sz="2400" b="1" dirty="0" smtClean="0">
                <a:solidFill>
                  <a:srgbClr val="33CC33"/>
                </a:solidFill>
              </a:rPr>
              <a:t>Карпенко-Карий</a:t>
            </a:r>
            <a:endParaRPr lang="uk-UA" sz="2400" b="1" dirty="0">
              <a:solidFill>
                <a:srgbClr val="33CC33"/>
              </a:solidFill>
            </a:endParaRPr>
          </a:p>
        </p:txBody>
      </p:sp>
      <p:pic>
        <p:nvPicPr>
          <p:cNvPr id="2051" name="Picture 3" descr="E:\Mykhaylo_starycky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376" y="151020"/>
            <a:ext cx="2740094" cy="37469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08918" y="1772816"/>
            <a:ext cx="1811458" cy="830997"/>
          </a:xfrm>
          <a:prstGeom prst="rect">
            <a:avLst/>
          </a:prstGeom>
          <a:noFill/>
        </p:spPr>
        <p:txBody>
          <a:bodyPr wrap="none" rtlCol="0">
            <a:spAutoFit/>
          </a:bodyPr>
          <a:lstStyle/>
          <a:p>
            <a:r>
              <a:rPr lang="uk-UA" sz="2400" b="1" dirty="0" smtClean="0">
                <a:solidFill>
                  <a:srgbClr val="990099"/>
                </a:solidFill>
              </a:rPr>
              <a:t>Михайло </a:t>
            </a:r>
          </a:p>
          <a:p>
            <a:r>
              <a:rPr lang="uk-UA" sz="2400" b="1" dirty="0" smtClean="0">
                <a:solidFill>
                  <a:srgbClr val="990099"/>
                </a:solidFill>
              </a:rPr>
              <a:t>Старицький</a:t>
            </a:r>
            <a:endParaRPr lang="uk-UA" sz="2400" b="1" dirty="0">
              <a:solidFill>
                <a:srgbClr val="990099"/>
              </a:solidFill>
            </a:endParaRPr>
          </a:p>
        </p:txBody>
      </p:sp>
      <p:pic>
        <p:nvPicPr>
          <p:cNvPr id="2052" name="Picture 4" descr="E:\марія садовська.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935" y="2996952"/>
            <a:ext cx="2719759" cy="374513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85339" y="5223464"/>
            <a:ext cx="1622945" cy="830997"/>
          </a:xfrm>
          <a:prstGeom prst="rect">
            <a:avLst/>
          </a:prstGeom>
          <a:noFill/>
        </p:spPr>
        <p:txBody>
          <a:bodyPr wrap="none" rtlCol="0">
            <a:spAutoFit/>
          </a:bodyPr>
          <a:lstStyle/>
          <a:p>
            <a:r>
              <a:rPr lang="uk-UA" sz="2400" b="1" dirty="0" smtClean="0">
                <a:solidFill>
                  <a:srgbClr val="0000FF"/>
                </a:solidFill>
              </a:rPr>
              <a:t>Марія </a:t>
            </a:r>
          </a:p>
          <a:p>
            <a:r>
              <a:rPr lang="uk-UA" sz="2400" b="1" dirty="0" smtClean="0">
                <a:solidFill>
                  <a:srgbClr val="0000FF"/>
                </a:solidFill>
              </a:rPr>
              <a:t>Садовська</a:t>
            </a:r>
            <a:endParaRPr lang="uk-UA" sz="2400" b="1" dirty="0">
              <a:solidFill>
                <a:srgbClr val="0000FF"/>
              </a:solidFill>
            </a:endParaRPr>
          </a:p>
        </p:txBody>
      </p:sp>
    </p:spTree>
    <p:extLst>
      <p:ext uri="{BB962C8B-B14F-4D97-AF65-F5344CB8AC3E}">
        <p14:creationId xmlns:p14="http://schemas.microsoft.com/office/powerpoint/2010/main" val="1568995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0"/>
            <a:ext cx="8172400" cy="6858000"/>
          </a:xfrm>
        </p:spPr>
        <p:txBody>
          <a:bodyPr>
            <a:normAutofit fontScale="85000" lnSpcReduction="10000"/>
          </a:bodyPr>
          <a:lstStyle/>
          <a:p>
            <a:pPr marL="82296" indent="0">
              <a:buNone/>
            </a:pPr>
            <a:r>
              <a:rPr lang="uk-UA" dirty="0" smtClean="0"/>
              <a:t>Скрізь, де українські актори давали вистави, вони мали незмінний успіх.</a:t>
            </a:r>
            <a:endParaRPr lang="uk-UA" u="sng" dirty="0" smtClean="0"/>
          </a:p>
          <a:p>
            <a:pPr marL="82296" indent="0">
              <a:buNone/>
            </a:pPr>
            <a:r>
              <a:rPr lang="uk-UA" dirty="0" smtClean="0"/>
              <a:t>1907 р. Миколі Карповичу Садовському вдалося відкрити в Києві постійний Український театр.</a:t>
            </a:r>
            <a:endParaRPr lang="uk-UA" u="sng" dirty="0" smtClean="0"/>
          </a:p>
          <a:p>
            <a:pPr marL="82296" indent="0">
              <a:buNone/>
            </a:pPr>
            <a:r>
              <a:rPr lang="uk-UA" dirty="0" smtClean="0"/>
              <a:t>У репертуарі театру були такі вистави, як «Запорожець за Дунаєм», «Продана наречена», «Галька», «Катерина», «Енеїда» Котляревського. Сміливою перемогою стала постановка українською мовою «Ревізора» Гоголя.</a:t>
            </a:r>
            <a:endParaRPr lang="uk-UA" u="sng" dirty="0" smtClean="0"/>
          </a:p>
          <a:p>
            <a:pPr marL="82296" indent="0">
              <a:buNone/>
            </a:pPr>
            <a:r>
              <a:rPr lang="uk-UA" dirty="0" smtClean="0"/>
              <a:t>Микола Садовський зробив свій стаціонарний театр по-справжньому народним не тільки в репертуарі, але й у доступності його відвідування. Ціни на квитки були значно нижчими за інші київські театри.</a:t>
            </a:r>
            <a:endParaRPr lang="uk-UA" u="sng" dirty="0" smtClean="0"/>
          </a:p>
          <a:p>
            <a:pPr marL="82296" indent="0">
              <a:buNone/>
            </a:pPr>
            <a:r>
              <a:rPr lang="uk-UA" dirty="0" smtClean="0"/>
              <a:t>Театр Садовського проіснував сім років, до початку Першої світової війни (1914 рік), коли владою було закрито не тільки театр, а й усі українські газети, журнали, книгарні.</a:t>
            </a:r>
            <a:endParaRPr lang="uk-UA" u="sng" dirty="0" smtClean="0"/>
          </a:p>
          <a:p>
            <a:endParaRPr lang="uk-UA" dirty="0"/>
          </a:p>
        </p:txBody>
      </p:sp>
    </p:spTree>
    <p:extLst>
      <p:ext uri="{BB962C8B-B14F-4D97-AF65-F5344CB8AC3E}">
        <p14:creationId xmlns:p14="http://schemas.microsoft.com/office/powerpoint/2010/main" val="626103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вистава По ревізії.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8639"/>
            <a:ext cx="8928992" cy="5870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1839" y="6111902"/>
            <a:ext cx="3047629" cy="461665"/>
          </a:xfrm>
          <a:prstGeom prst="rect">
            <a:avLst/>
          </a:prstGeom>
          <a:noFill/>
        </p:spPr>
        <p:txBody>
          <a:bodyPr wrap="none" rtlCol="0">
            <a:spAutoFit/>
          </a:bodyPr>
          <a:lstStyle/>
          <a:p>
            <a:r>
              <a:rPr lang="uk-UA" sz="2400" b="1" dirty="0" smtClean="0"/>
              <a:t>Вистава «По ревізії»</a:t>
            </a:r>
            <a:endParaRPr lang="uk-UA" sz="2400" b="1" dirty="0"/>
          </a:p>
        </p:txBody>
      </p:sp>
    </p:spTree>
    <p:extLst>
      <p:ext uri="{BB962C8B-B14F-4D97-AF65-F5344CB8AC3E}">
        <p14:creationId xmlns:p14="http://schemas.microsoft.com/office/powerpoint/2010/main" val="25007587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56</TotalTime>
  <Words>55</Words>
  <Application>Microsoft Office PowerPoint</Application>
  <PresentationFormat>Экран (4:3)</PresentationFormat>
  <Paragraphs>28</Paragraphs>
  <Slides>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Солнцестояние</vt:lpstr>
      <vt:lpstr>Театр корифеїв —  перший професійний український театр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Театр корифеїв — перший професійний український театр</dc:title>
  <dc:creator>Сергей</dc:creator>
  <cp:lastModifiedBy>Сергей</cp:lastModifiedBy>
  <cp:revision>6</cp:revision>
  <dcterms:created xsi:type="dcterms:W3CDTF">2014-02-26T17:14:56Z</dcterms:created>
  <dcterms:modified xsi:type="dcterms:W3CDTF">2014-02-26T18:12:43Z</dcterms:modified>
</cp:coreProperties>
</file>