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5" r:id="rId5"/>
    <p:sldId id="266" r:id="rId6"/>
    <p:sldId id="267" r:id="rId7"/>
    <p:sldId id="268" r:id="rId8"/>
    <p:sldId id="269" r:id="rId9"/>
    <p:sldId id="270" r:id="rId10"/>
    <p:sldId id="264" r:id="rId11"/>
    <p:sldId id="263" r:id="rId12"/>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2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72F64C-9FEE-4D10-AB5E-3281C3113C98}" type="datetimeFigureOut">
              <a:rPr lang="uk-UA" smtClean="0"/>
              <a:t>21.04.2014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1290495-4A68-417B-9C94-F46875FC2DEF}" type="slidenum">
              <a:rPr lang="uk-UA" smtClean="0"/>
              <a:t>‹#›</a:t>
            </a:fld>
            <a:endParaRPr lang="uk-UA"/>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750">
        <p:checker/>
      </p:transition>
    </mc:Choice>
    <mc:Fallback>
      <p:transition spd="slow">
        <p:checker/>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672F64C-9FEE-4D10-AB5E-3281C3113C98}" type="datetimeFigureOut">
              <a:rPr lang="uk-UA" smtClean="0"/>
              <a:t>21.04.2014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1290495-4A68-417B-9C94-F46875FC2DEF}" type="slidenum">
              <a:rPr lang="uk-UA" smtClean="0"/>
              <a:t>‹#›</a:t>
            </a:fld>
            <a:endParaRPr lang="uk-UA"/>
          </a:p>
        </p:txBody>
      </p:sp>
    </p:spTree>
  </p:cSld>
  <p:clrMapOvr>
    <a:masterClrMapping/>
  </p:clrMapOvr>
  <mc:AlternateContent xmlns:mc="http://schemas.openxmlformats.org/markup-compatibility/2006">
    <mc:Choice xmlns:p14="http://schemas.microsoft.com/office/powerpoint/2010/main" Requires="p14">
      <p:transition spd="slow" p14:dur="1750">
        <p:checker/>
      </p:transition>
    </mc:Choice>
    <mc:Fallback>
      <p:transition spd="slow">
        <p:checker/>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72F64C-9FEE-4D10-AB5E-3281C3113C98}" type="datetimeFigureOut">
              <a:rPr lang="uk-UA" smtClean="0"/>
              <a:t>21.04.2014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1290495-4A68-417B-9C94-F46875FC2DEF}" type="slidenum">
              <a:rPr lang="uk-UA" smtClean="0"/>
              <a:t>‹#›</a:t>
            </a:fld>
            <a:endParaRPr lang="uk-UA"/>
          </a:p>
        </p:txBody>
      </p:sp>
    </p:spTree>
  </p:cSld>
  <p:clrMapOvr>
    <a:masterClrMapping/>
  </p:clrMapOvr>
  <mc:AlternateContent xmlns:mc="http://schemas.openxmlformats.org/markup-compatibility/2006">
    <mc:Choice xmlns:p14="http://schemas.microsoft.com/office/powerpoint/2010/main" Requires="p14">
      <p:transition spd="slow" p14:dur="1750">
        <p:checker/>
      </p:transition>
    </mc:Choice>
    <mc:Fallback>
      <p:transition spd="slow">
        <p:checker/>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672F64C-9FEE-4D10-AB5E-3281C3113C98}" type="datetimeFigureOut">
              <a:rPr lang="uk-UA" smtClean="0"/>
              <a:t>21.04.2014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1290495-4A68-417B-9C94-F46875FC2DEF}" type="slidenum">
              <a:rPr lang="uk-UA" smtClean="0"/>
              <a:t>‹#›</a:t>
            </a:fld>
            <a:endParaRPr lang="uk-UA"/>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750">
        <p:checker/>
      </p:transition>
    </mc:Choice>
    <mc:Fallback>
      <p:transition spd="slow">
        <p:checker/>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72F64C-9FEE-4D10-AB5E-3281C3113C98}" type="datetimeFigureOut">
              <a:rPr lang="uk-UA" smtClean="0"/>
              <a:t>21.04.2014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1290495-4A68-417B-9C94-F46875FC2DEF}" type="slidenum">
              <a:rPr lang="uk-UA" smtClean="0"/>
              <a:t>‹#›</a:t>
            </a:fld>
            <a:endParaRPr lang="uk-UA"/>
          </a:p>
        </p:txBody>
      </p:sp>
    </p:spTree>
  </p:cSld>
  <p:clrMapOvr>
    <a:masterClrMapping/>
  </p:clrMapOvr>
  <mc:AlternateContent xmlns:mc="http://schemas.openxmlformats.org/markup-compatibility/2006">
    <mc:Choice xmlns:p14="http://schemas.microsoft.com/office/powerpoint/2010/main" Requires="p14">
      <p:transition spd="slow" p14:dur="1750">
        <p:checker/>
      </p:transition>
    </mc:Choice>
    <mc:Fallback>
      <p:transition spd="slow">
        <p:checker/>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672F64C-9FEE-4D10-AB5E-3281C3113C98}" type="datetimeFigureOut">
              <a:rPr lang="uk-UA" smtClean="0"/>
              <a:t>21.04.2014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51290495-4A68-417B-9C94-F46875FC2DEF}" type="slidenum">
              <a:rPr lang="uk-UA" smtClean="0"/>
              <a:t>‹#›</a:t>
            </a:fld>
            <a:endParaRPr lang="uk-UA"/>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mc:Choice xmlns:p14="http://schemas.microsoft.com/office/powerpoint/2010/main" Requires="p14">
      <p:transition spd="slow" p14:dur="1750">
        <p:checker/>
      </p:transition>
    </mc:Choice>
    <mc:Fallback>
      <p:transition spd="slow">
        <p:checker/>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72F64C-9FEE-4D10-AB5E-3281C3113C98}" type="datetimeFigureOut">
              <a:rPr lang="uk-UA" smtClean="0"/>
              <a:t>21.04.2014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51290495-4A68-417B-9C94-F46875FC2DEF}" type="slidenum">
              <a:rPr lang="uk-UA" smtClean="0"/>
              <a:t>‹#›</a:t>
            </a:fld>
            <a:endParaRPr lang="uk-UA"/>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750">
        <p:checker/>
      </p:transition>
    </mc:Choice>
    <mc:Fallback>
      <p:transition spd="slow">
        <p:checker/>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72F64C-9FEE-4D10-AB5E-3281C3113C98}" type="datetimeFigureOut">
              <a:rPr lang="uk-UA" smtClean="0"/>
              <a:t>21.04.2014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51290495-4A68-417B-9C94-F46875FC2DEF}" type="slidenum">
              <a:rPr lang="uk-UA" smtClean="0"/>
              <a:t>‹#›</a:t>
            </a:fld>
            <a:endParaRPr lang="uk-UA"/>
          </a:p>
        </p:txBody>
      </p:sp>
    </p:spTree>
  </p:cSld>
  <p:clrMapOvr>
    <a:masterClrMapping/>
  </p:clrMapOvr>
  <mc:AlternateContent xmlns:mc="http://schemas.openxmlformats.org/markup-compatibility/2006">
    <mc:Choice xmlns:p14="http://schemas.microsoft.com/office/powerpoint/2010/main" Requires="p14">
      <p:transition spd="slow" p14:dur="1750">
        <p:checker/>
      </p:transition>
    </mc:Choice>
    <mc:Fallback>
      <p:transition spd="slow">
        <p:checker/>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72F64C-9FEE-4D10-AB5E-3281C3113C98}" type="datetimeFigureOut">
              <a:rPr lang="uk-UA" smtClean="0"/>
              <a:t>21.04.2014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51290495-4A68-417B-9C94-F46875FC2DEF}" type="slidenum">
              <a:rPr lang="uk-UA" smtClean="0"/>
              <a:t>‹#›</a:t>
            </a:fld>
            <a:endParaRPr lang="uk-UA"/>
          </a:p>
        </p:txBody>
      </p:sp>
    </p:spTree>
  </p:cSld>
  <p:clrMapOvr>
    <a:masterClrMapping/>
  </p:clrMapOvr>
  <mc:AlternateContent xmlns:mc="http://schemas.openxmlformats.org/markup-compatibility/2006">
    <mc:Choice xmlns:p14="http://schemas.microsoft.com/office/powerpoint/2010/main" Requires="p14">
      <p:transition spd="slow" p14:dur="1750">
        <p:checker/>
      </p:transition>
    </mc:Choice>
    <mc:Fallback>
      <p:transition spd="slow">
        <p:checker/>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72F64C-9FEE-4D10-AB5E-3281C3113C98}" type="datetimeFigureOut">
              <a:rPr lang="uk-UA" smtClean="0"/>
              <a:t>21.04.2014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51290495-4A68-417B-9C94-F46875FC2DEF}" type="slidenum">
              <a:rPr lang="uk-UA" smtClean="0"/>
              <a:t>‹#›</a:t>
            </a:fld>
            <a:endParaRPr lang="uk-UA"/>
          </a:p>
        </p:txBody>
      </p:sp>
    </p:spTree>
  </p:cSld>
  <p:clrMapOvr>
    <a:masterClrMapping/>
  </p:clrMapOvr>
  <mc:AlternateContent xmlns:mc="http://schemas.openxmlformats.org/markup-compatibility/2006">
    <mc:Choice xmlns:p14="http://schemas.microsoft.com/office/powerpoint/2010/main" Requires="p14">
      <p:transition spd="slow" p14:dur="1750">
        <p:checker/>
      </p:transition>
    </mc:Choice>
    <mc:Fallback>
      <p:transition spd="slow">
        <p:checker/>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72F64C-9FEE-4D10-AB5E-3281C3113C98}" type="datetimeFigureOut">
              <a:rPr lang="uk-UA" smtClean="0"/>
              <a:t>21.04.2014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51290495-4A68-417B-9C94-F46875FC2DEF}" type="slidenum">
              <a:rPr lang="uk-UA" smtClean="0"/>
              <a:t>‹#›</a:t>
            </a:fld>
            <a:endParaRPr lang="uk-UA"/>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750">
        <p:checker/>
      </p:transition>
    </mc:Choice>
    <mc:Fallback>
      <p:transition spd="slow">
        <p:checker/>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672F64C-9FEE-4D10-AB5E-3281C3113C98}" type="datetimeFigureOut">
              <a:rPr lang="uk-UA" smtClean="0"/>
              <a:t>21.04.2014</a:t>
            </a:fld>
            <a:endParaRPr lang="uk-UA"/>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uk-UA"/>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1290495-4A68-417B-9C94-F46875FC2DEF}"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750">
        <p:checker/>
      </p:transition>
    </mc:Choice>
    <mc:Fallback>
      <p:transition spd="slow">
        <p:checker/>
      </p:transition>
    </mc:Fallback>
  </mc:AlternateConten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normAutofit fontScale="70000" lnSpcReduction="20000"/>
          </a:bodyPr>
          <a:lstStyle/>
          <a:p>
            <a:r>
              <a:rPr lang="ru-RU" dirty="0"/>
              <a:t>"...</a:t>
            </a:r>
            <a:r>
              <a:rPr lang="ru-RU" dirty="0" err="1"/>
              <a:t>Ще</a:t>
            </a:r>
            <a:r>
              <a:rPr lang="ru-RU" dirty="0"/>
              <a:t> </a:t>
            </a:r>
            <a:r>
              <a:rPr lang="ru-RU" dirty="0" err="1"/>
              <a:t>квіттям</a:t>
            </a:r>
            <a:r>
              <a:rPr lang="ru-RU" dirty="0"/>
              <a:t> </a:t>
            </a:r>
            <a:r>
              <a:rPr lang="ru-RU" dirty="0" err="1"/>
              <a:t>зійду</a:t>
            </a:r>
            <a:r>
              <a:rPr lang="ru-RU" dirty="0"/>
              <a:t> я в полях </a:t>
            </a:r>
            <a:r>
              <a:rPr lang="ru-RU" dirty="0" err="1"/>
              <a:t>України</a:t>
            </a:r>
            <a:r>
              <a:rPr lang="ru-RU" dirty="0"/>
              <a:t>,</a:t>
            </a:r>
          </a:p>
          <a:p>
            <a:endParaRPr lang="ru-RU" dirty="0"/>
          </a:p>
          <a:p>
            <a:r>
              <a:rPr lang="ru-RU" dirty="0"/>
              <a:t>    </a:t>
            </a:r>
            <a:r>
              <a:rPr lang="ru-RU" dirty="0" err="1"/>
              <a:t>Ще</a:t>
            </a:r>
            <a:r>
              <a:rPr lang="ru-RU" dirty="0"/>
              <a:t> Вам </a:t>
            </a:r>
            <a:r>
              <a:rPr lang="ru-RU" dirty="0" err="1"/>
              <a:t>провіщатиму</a:t>
            </a:r>
            <a:r>
              <a:rPr lang="ru-RU" dirty="0"/>
              <a:t> </a:t>
            </a:r>
            <a:r>
              <a:rPr lang="ru-RU" dirty="0" err="1"/>
              <a:t>радості</a:t>
            </a:r>
            <a:r>
              <a:rPr lang="ru-RU" dirty="0"/>
              <a:t> день!"</a:t>
            </a:r>
            <a:endParaRPr lang="uk-UA" dirty="0"/>
          </a:p>
        </p:txBody>
      </p:sp>
      <p:sp>
        <p:nvSpPr>
          <p:cNvPr id="2" name="Заголовок 1"/>
          <p:cNvSpPr>
            <a:spLocks noGrp="1"/>
          </p:cNvSpPr>
          <p:nvPr>
            <p:ph type="ctrTitle"/>
          </p:nvPr>
        </p:nvSpPr>
        <p:spPr/>
        <p:txBody>
          <a:bodyPr/>
          <a:lstStyle/>
          <a:p>
            <a:r>
              <a:rPr lang="uk-UA" dirty="0" smtClean="0"/>
              <a:t>Гончар і Херсонщина</a:t>
            </a:r>
            <a:endParaRPr lang="uk-UA" dirty="0"/>
          </a:p>
        </p:txBody>
      </p:sp>
    </p:spTree>
    <p:extLst>
      <p:ext uri="{BB962C8B-B14F-4D97-AF65-F5344CB8AC3E}">
        <p14:creationId xmlns:p14="http://schemas.microsoft.com/office/powerpoint/2010/main" val="286858995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755576" y="548680"/>
            <a:ext cx="7920880" cy="5577800"/>
          </a:xfrm>
        </p:spPr>
        <p:txBody>
          <a:bodyPr>
            <a:normAutofit fontScale="92500" lnSpcReduction="10000"/>
          </a:bodyPr>
          <a:lstStyle/>
          <a:p>
            <a:pPr marL="45720" indent="0">
              <a:buNone/>
            </a:pPr>
            <a:r>
              <a:rPr lang="uk-UA" dirty="0" smtClean="0"/>
              <a:t>  Олесь </a:t>
            </a:r>
            <a:r>
              <a:rPr lang="uk-UA" dirty="0"/>
              <a:t>Гончар був ініціатором створення Херсонського відділення спілки письменників, допомагав і підтримував наших письменників - земляків теплим батьківським словом, розумними порадами у їх творчому зростанні, стежив і радів кожному їх успіхові, тепло і щиро згадував про них у своїх усних виступах та статтях.</a:t>
            </a:r>
          </a:p>
          <a:p>
            <a:endParaRPr lang="uk-UA" dirty="0"/>
          </a:p>
          <a:p>
            <a:pPr marL="45720" indent="0">
              <a:buNone/>
            </a:pPr>
            <a:r>
              <a:rPr lang="uk-UA" dirty="0" smtClean="0"/>
              <a:t>  Олесь </a:t>
            </a:r>
            <a:r>
              <a:rPr lang="uk-UA" dirty="0"/>
              <a:t>Гончар багато доброго зробив для херсонців і Херсонщини, велику допомогу він подав у будівництві Херсонської обласної наукової бібліотеки, яка нині за рішенням уряду носить цілком заслужено його ім’я. Тут у травні 1999 року урочисто відкрита “</a:t>
            </a:r>
            <a:r>
              <a:rPr lang="uk-UA" dirty="0" err="1"/>
              <a:t>Гончарівська</a:t>
            </a:r>
            <a:r>
              <a:rPr lang="uk-UA" dirty="0"/>
              <a:t> вітальня”, у якій зібрані цікаві матеріали, фотографії, книги письменника та про нього. Тут же проводяться “</a:t>
            </a:r>
            <a:r>
              <a:rPr lang="uk-UA" dirty="0" err="1"/>
              <a:t>Гончарівські</a:t>
            </a:r>
            <a:r>
              <a:rPr lang="uk-UA" dirty="0"/>
              <a:t> читання”, конференції, цікаві зустрічі із видатними і відомими людьми, пропагується незабутня творчість письменника. Його по праву називають херсонці своїм великим земляком. Добре було б вшанувати письменника ширше. Він цього заслужив своєю невтомною працею і високохудожньою творчістю.</a:t>
            </a:r>
          </a:p>
        </p:txBody>
      </p:sp>
    </p:spTree>
    <p:extLst>
      <p:ext uri="{BB962C8B-B14F-4D97-AF65-F5344CB8AC3E}">
        <p14:creationId xmlns:p14="http://schemas.microsoft.com/office/powerpoint/2010/main" val="2817017242"/>
      </p:ext>
    </p:extLst>
  </p:cSld>
  <p:clrMapOvr>
    <a:masterClrMapping/>
  </p:clrMapOvr>
  <mc:AlternateContent xmlns:mc="http://schemas.openxmlformats.org/markup-compatibility/2006">
    <mc:Choice xmlns:p14="http://schemas.microsoft.com/office/powerpoint/2010/main" Requires="p14">
      <p:transition spd="slow" p14:dur="1750">
        <p:checker/>
      </p:transition>
    </mc:Choice>
    <mc:Fallback>
      <p:transition spd="slow">
        <p:checke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899592" y="2060848"/>
            <a:ext cx="7416824" cy="2880320"/>
          </a:xfrm>
        </p:spPr>
        <p:txBody>
          <a:bodyPr>
            <a:normAutofit/>
          </a:bodyPr>
          <a:lstStyle/>
          <a:p>
            <a:pPr marL="45720" indent="0">
              <a:buNone/>
            </a:pPr>
            <a:endParaRPr lang="ru-RU" dirty="0"/>
          </a:p>
          <a:p>
            <a:pPr marL="45720" indent="0" algn="ctr">
              <a:buNone/>
            </a:pPr>
            <a:r>
              <a:rPr lang="ru-RU" dirty="0"/>
              <a:t>Так </a:t>
            </a:r>
            <a:r>
              <a:rPr lang="ru-RU" dirty="0" err="1"/>
              <a:t>отож</a:t>
            </a:r>
            <a:r>
              <a:rPr lang="ru-RU" dirty="0"/>
              <a:t> - Гончар і </a:t>
            </a:r>
            <a:r>
              <a:rPr lang="ru-RU" dirty="0" err="1"/>
              <a:t>Херсонщина</a:t>
            </a:r>
            <a:r>
              <a:rPr lang="ru-RU" dirty="0"/>
              <a:t>... </a:t>
            </a:r>
            <a:r>
              <a:rPr lang="ru-RU" dirty="0" err="1"/>
              <a:t>Врівні</a:t>
            </a:r>
            <a:r>
              <a:rPr lang="ru-RU" dirty="0"/>
              <a:t>, як степ аж </a:t>
            </a:r>
            <a:r>
              <a:rPr lang="ru-RU" dirty="0" err="1"/>
              <a:t>п'янить</a:t>
            </a:r>
            <a:r>
              <a:rPr lang="ru-RU" dirty="0"/>
              <a:t> </a:t>
            </a:r>
            <a:r>
              <a:rPr lang="ru-RU" dirty="0" err="1"/>
              <a:t>своїм</a:t>
            </a:r>
            <a:r>
              <a:rPr lang="ru-RU" dirty="0"/>
              <a:t> простором, так і твори </a:t>
            </a:r>
            <a:r>
              <a:rPr lang="ru-RU" dirty="0" err="1"/>
              <a:t>Майстра</a:t>
            </a:r>
            <a:r>
              <a:rPr lang="ru-RU" dirty="0"/>
              <a:t> про наш Край і </a:t>
            </a:r>
            <a:r>
              <a:rPr lang="ru-RU" dirty="0" err="1"/>
              <a:t>краян</a:t>
            </a:r>
            <a:r>
              <a:rPr lang="ru-RU" dirty="0"/>
              <a:t> </a:t>
            </a:r>
            <a:r>
              <a:rPr lang="ru-RU" dirty="0" err="1"/>
              <a:t>п'янять</a:t>
            </a:r>
            <a:r>
              <a:rPr lang="ru-RU" dirty="0"/>
              <a:t> нас </a:t>
            </a:r>
            <a:r>
              <a:rPr lang="ru-RU" dirty="0" err="1"/>
              <a:t>гончарівською</a:t>
            </a:r>
            <a:r>
              <a:rPr lang="ru-RU" dirty="0"/>
              <a:t> </a:t>
            </a:r>
            <a:r>
              <a:rPr lang="ru-RU" dirty="0" err="1"/>
              <a:t>сонячністю</a:t>
            </a:r>
            <a:r>
              <a:rPr lang="ru-RU" dirty="0"/>
              <a:t> думок і </a:t>
            </a:r>
            <a:r>
              <a:rPr lang="ru-RU" dirty="0" err="1"/>
              <a:t>почуттів</a:t>
            </a:r>
            <a:r>
              <a:rPr lang="ru-RU" dirty="0"/>
              <a:t>, </a:t>
            </a:r>
            <a:r>
              <a:rPr lang="ru-RU" dirty="0" err="1"/>
              <a:t>неповторністю</a:t>
            </a:r>
            <a:r>
              <a:rPr lang="ru-RU" dirty="0"/>
              <a:t> </a:t>
            </a:r>
            <a:r>
              <a:rPr lang="ru-RU" dirty="0" err="1"/>
              <a:t>геніально</a:t>
            </a:r>
            <a:r>
              <a:rPr lang="ru-RU" dirty="0"/>
              <a:t> </a:t>
            </a:r>
            <a:r>
              <a:rPr lang="ru-RU" dirty="0" err="1"/>
              <a:t>мовленого</a:t>
            </a:r>
            <a:r>
              <a:rPr lang="ru-RU" dirty="0"/>
              <a:t> слова</a:t>
            </a:r>
            <a:r>
              <a:rPr lang="ru-RU" dirty="0" smtClean="0"/>
              <a:t>.</a:t>
            </a:r>
            <a:endParaRPr lang="ru-RU" dirty="0"/>
          </a:p>
        </p:txBody>
      </p:sp>
    </p:spTree>
    <p:extLst>
      <p:ext uri="{BB962C8B-B14F-4D97-AF65-F5344CB8AC3E}">
        <p14:creationId xmlns:p14="http://schemas.microsoft.com/office/powerpoint/2010/main" val="3732587218"/>
      </p:ext>
    </p:extLst>
  </p:cSld>
  <p:clrMapOvr>
    <a:masterClrMapping/>
  </p:clrMapOvr>
  <mc:AlternateContent xmlns:mc="http://schemas.openxmlformats.org/markup-compatibility/2006">
    <mc:Choice xmlns:p14="http://schemas.microsoft.com/office/powerpoint/2010/main" Requires="p14">
      <p:transition spd="slow" p14:dur="1750">
        <p:checker/>
      </p:transition>
    </mc:Choice>
    <mc:Fallback>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0" indent="0">
              <a:buNone/>
            </a:pPr>
            <a:r>
              <a:rPr lang="ru-RU" dirty="0"/>
              <a:t>«... ЩО ПРОСТОРОМ СВОЇМ АЖ П'ЯНИТЬ»</a:t>
            </a:r>
            <a:endParaRPr lang="uk-UA" dirty="0"/>
          </a:p>
        </p:txBody>
      </p:sp>
      <p:sp>
        <p:nvSpPr>
          <p:cNvPr id="3" name="Объект 2"/>
          <p:cNvSpPr>
            <a:spLocks noGrp="1"/>
          </p:cNvSpPr>
          <p:nvPr>
            <p:ph sz="quarter" idx="13"/>
          </p:nvPr>
        </p:nvSpPr>
        <p:spPr/>
        <p:txBody>
          <a:bodyPr>
            <a:normAutofit fontScale="92500"/>
          </a:bodyPr>
          <a:lstStyle/>
          <a:p>
            <a:pPr marL="45720" indent="0">
              <a:buNone/>
            </a:pPr>
            <a:r>
              <a:rPr lang="uk-UA" dirty="0"/>
              <a:t>Тема степу, життя степовиків зазвучала владно уже в книжці оповідань «Південь» (1951 р.). Назвімо такі з них, як «Жайворонок», «Сусіди», «Зірниці», а надто «Соняшники», що стали оповіданням-подією в українському письменстві перших повоєнних років. У цьому творі глибоко й щемливо розкрита краса людини праці - степовички Меланії </a:t>
            </a:r>
            <a:r>
              <a:rPr lang="uk-UA" dirty="0" err="1"/>
              <a:t>Чобітько</a:t>
            </a:r>
            <a:r>
              <a:rPr lang="uk-UA" dirty="0"/>
              <a:t>, образ якої не мерхне з плином часу серед численних героїв </a:t>
            </a:r>
            <a:r>
              <a:rPr lang="uk-UA" dirty="0" err="1"/>
              <a:t>гончаревої</a:t>
            </a:r>
            <a:r>
              <a:rPr lang="uk-UA" dirty="0"/>
              <a:t> прози, яку справедливо названо класикою ще за життя її творця.</a:t>
            </a:r>
          </a:p>
        </p:txBody>
      </p:sp>
    </p:spTree>
    <p:extLst>
      <p:ext uri="{BB962C8B-B14F-4D97-AF65-F5344CB8AC3E}">
        <p14:creationId xmlns:p14="http://schemas.microsoft.com/office/powerpoint/2010/main" val="2173014430"/>
      </p:ext>
    </p:extLst>
  </p:cSld>
  <p:clrMapOvr>
    <a:masterClrMapping/>
  </p:clrMapOvr>
  <mc:AlternateContent xmlns:mc="http://schemas.openxmlformats.org/markup-compatibility/2006">
    <mc:Choice xmlns:p14="http://schemas.microsoft.com/office/powerpoint/2010/main" Requires="p14">
      <p:transition spd="slow" p14:dur="1750">
        <p:checker/>
      </p:transition>
    </mc:Choice>
    <mc:Fallback>
      <p:transition spd="slow">
        <p:checke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Объект 2"/>
          <p:cNvSpPr>
            <a:spLocks noGrp="1"/>
          </p:cNvSpPr>
          <p:nvPr>
            <p:ph sz="quarter" idx="13"/>
          </p:nvPr>
        </p:nvSpPr>
        <p:spPr>
          <a:xfrm>
            <a:off x="395536" y="332656"/>
            <a:ext cx="8352928" cy="3873584"/>
          </a:xfrm>
        </p:spPr>
        <p:txBody>
          <a:bodyPr>
            <a:normAutofit fontScale="92500" lnSpcReduction="10000"/>
          </a:bodyPr>
          <a:lstStyle/>
          <a:p>
            <a:pPr marL="45720" indent="0">
              <a:buNone/>
            </a:pPr>
            <a:r>
              <a:rPr lang="uk-UA" dirty="0" smtClean="0">
                <a:solidFill>
                  <a:schemeClr val="tx1"/>
                </a:solidFill>
              </a:rPr>
              <a:t>  Але</a:t>
            </a:r>
            <a:r>
              <a:rPr lang="uk-UA" dirty="0">
                <a:solidFill>
                  <a:schemeClr val="tx1"/>
                </a:solidFill>
              </a:rPr>
              <a:t>, звичайно ж, «перевисання» до теми степу, його історичної долі знаменував славнозвісний роман «Таврія» (1952 р.), котрий відзначається широтою показу життя народних мас, ретельною «розробкою» воістину народних характерів, передумови їхнього формування. Природа нашого батьківського краю в цьому творі змальована, як ніде інде, яскраво, розлого, </a:t>
            </a:r>
            <a:r>
              <a:rPr lang="uk-UA" dirty="0" err="1">
                <a:solidFill>
                  <a:schemeClr val="tx1"/>
                </a:solidFill>
              </a:rPr>
              <a:t>повносонячно</a:t>
            </a:r>
            <a:r>
              <a:rPr lang="uk-UA" dirty="0">
                <a:solidFill>
                  <a:schemeClr val="tx1"/>
                </a:solidFill>
              </a:rPr>
              <a:t>.</a:t>
            </a:r>
          </a:p>
          <a:p>
            <a:endParaRPr lang="uk-UA" dirty="0">
              <a:solidFill>
                <a:schemeClr val="tx1"/>
              </a:solidFill>
            </a:endParaRPr>
          </a:p>
          <a:p>
            <a:pPr marL="45720" indent="0">
              <a:buNone/>
            </a:pPr>
            <a:r>
              <a:rPr lang="uk-UA" dirty="0" smtClean="0">
                <a:solidFill>
                  <a:schemeClr val="tx1"/>
                </a:solidFill>
              </a:rPr>
              <a:t>  Остання </a:t>
            </a:r>
            <a:r>
              <a:rPr lang="uk-UA" dirty="0">
                <a:solidFill>
                  <a:schemeClr val="tx1"/>
                </a:solidFill>
              </a:rPr>
              <a:t>сторінка громадянської війни стала основою наступного після «Таврії» роману «Перекоп» (1957 р.). Незважаючи на певну ідеологічну заангажованість (такий був час), у ньому досить переконливо показані протиприродність нібито своєї «дядьківської» війни. Численні епізоди підтверджують ознаки божевілля народу, яким та війна по суті була.</a:t>
            </a:r>
          </a:p>
        </p:txBody>
      </p:sp>
    </p:spTree>
    <p:extLst>
      <p:ext uri="{BB962C8B-B14F-4D97-AF65-F5344CB8AC3E}">
        <p14:creationId xmlns:p14="http://schemas.microsoft.com/office/powerpoint/2010/main" val="2505546410"/>
      </p:ext>
    </p:extLst>
  </p:cSld>
  <p:clrMapOvr>
    <a:masterClrMapping/>
  </p:clrMapOvr>
  <mc:AlternateContent xmlns:mc="http://schemas.openxmlformats.org/markup-compatibility/2006">
    <mc:Choice xmlns:p14="http://schemas.microsoft.com/office/powerpoint/2010/main" Requires="p14">
      <p:transition spd="slow" p14:dur="1750">
        <p:checker/>
      </p:transition>
    </mc:Choice>
    <mc:Fallback>
      <p:transition spd="slow">
        <p:check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0" indent="0">
              <a:buNone/>
            </a:pPr>
            <a:r>
              <a:rPr lang="uk-UA" dirty="0"/>
              <a:t>Епізод перший. Будівництво школи</a:t>
            </a:r>
          </a:p>
        </p:txBody>
      </p:sp>
      <p:sp>
        <p:nvSpPr>
          <p:cNvPr id="3" name="Объект 2"/>
          <p:cNvSpPr>
            <a:spLocks noGrp="1"/>
          </p:cNvSpPr>
          <p:nvPr>
            <p:ph sz="quarter" idx="13"/>
          </p:nvPr>
        </p:nvSpPr>
        <p:spPr/>
        <p:txBody>
          <a:bodyPr/>
          <a:lstStyle/>
          <a:p>
            <a:pPr marL="45720" indent="0">
              <a:buNone/>
            </a:pPr>
            <a:r>
              <a:rPr lang="ru-RU" dirty="0" err="1"/>
              <a:t>Мешканці</a:t>
            </a:r>
            <a:r>
              <a:rPr lang="ru-RU" dirty="0"/>
              <a:t> села </a:t>
            </a:r>
            <a:r>
              <a:rPr lang="ru-RU" dirty="0" err="1"/>
              <a:t>напряму</a:t>
            </a:r>
            <a:r>
              <a:rPr lang="ru-RU" dirty="0"/>
              <a:t> </a:t>
            </a:r>
            <a:r>
              <a:rPr lang="ru-RU" dirty="0" err="1"/>
              <a:t>пов’язують</a:t>
            </a:r>
            <a:r>
              <a:rPr lang="ru-RU" dirty="0"/>
              <a:t> </a:t>
            </a:r>
            <a:r>
              <a:rPr lang="ru-RU" dirty="0" err="1"/>
              <a:t>вирішення</a:t>
            </a:r>
            <a:r>
              <a:rPr lang="ru-RU" dirty="0"/>
              <a:t> </a:t>
            </a:r>
            <a:r>
              <a:rPr lang="ru-RU" dirty="0" err="1"/>
              <a:t>питання</a:t>
            </a:r>
            <a:r>
              <a:rPr lang="ru-RU" dirty="0"/>
              <a:t> </a:t>
            </a:r>
            <a:r>
              <a:rPr lang="ru-RU" dirty="0" err="1"/>
              <a:t>будівництва</a:t>
            </a:r>
            <a:r>
              <a:rPr lang="ru-RU" dirty="0"/>
              <a:t> </a:t>
            </a:r>
            <a:r>
              <a:rPr lang="ru-RU" dirty="0" err="1"/>
              <a:t>Добропільської</a:t>
            </a:r>
            <a:r>
              <a:rPr lang="ru-RU" dirty="0"/>
              <a:t> </a:t>
            </a:r>
            <a:r>
              <a:rPr lang="ru-RU" dirty="0" err="1"/>
              <a:t>середньої</a:t>
            </a:r>
            <a:r>
              <a:rPr lang="ru-RU" dirty="0"/>
              <a:t> </a:t>
            </a:r>
            <a:r>
              <a:rPr lang="ru-RU" dirty="0" err="1"/>
              <a:t>школи</a:t>
            </a:r>
            <a:r>
              <a:rPr lang="ru-RU" dirty="0"/>
              <a:t> з </a:t>
            </a:r>
            <a:r>
              <a:rPr lang="ru-RU" dirty="0" err="1"/>
              <a:t>іменем</a:t>
            </a:r>
            <a:r>
              <a:rPr lang="ru-RU" dirty="0"/>
              <a:t> Олеся Гончара.</a:t>
            </a:r>
            <a:endParaRPr lang="uk-UA" dirty="0"/>
          </a:p>
        </p:txBody>
      </p:sp>
    </p:spTree>
    <p:extLst>
      <p:ext uri="{BB962C8B-B14F-4D97-AF65-F5344CB8AC3E}">
        <p14:creationId xmlns:p14="http://schemas.microsoft.com/office/powerpoint/2010/main" val="3990309467"/>
      </p:ext>
    </p:extLst>
  </p:cSld>
  <p:clrMapOvr>
    <a:masterClrMapping/>
  </p:clrMapOvr>
  <mc:AlternateContent xmlns:mc="http://schemas.openxmlformats.org/markup-compatibility/2006">
    <mc:Choice xmlns:p14="http://schemas.microsoft.com/office/powerpoint/2010/main" Requires="p14">
      <p:transition spd="slow" p14:dur="1750">
        <p:checker/>
      </p:transition>
    </mc:Choice>
    <mc:Fallback>
      <p:transition spd="slow">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3163"/>
            <a:ext cx="6552728" cy="6814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6562558"/>
      </p:ext>
    </p:extLst>
  </p:cSld>
  <p:clrMapOvr>
    <a:masterClrMapping/>
  </p:clrMapOvr>
  <mc:AlternateContent xmlns:mc="http://schemas.openxmlformats.org/markup-compatibility/2006">
    <mc:Choice xmlns:p14="http://schemas.microsoft.com/office/powerpoint/2010/main" Requires="p14">
      <p:transition spd="slow" p14:dur="1750">
        <p:checker/>
      </p:transition>
    </mc:Choice>
    <mc:Fallback>
      <p:transition spd="slow">
        <p:checke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4372168"/>
            <a:ext cx="7027183" cy="1143000"/>
          </a:xfrm>
        </p:spPr>
        <p:txBody>
          <a:bodyPr/>
          <a:lstStyle/>
          <a:p>
            <a:pPr marL="0" indent="0">
              <a:buNone/>
            </a:pPr>
            <a:r>
              <a:rPr lang="ru-RU" dirty="0" err="1"/>
              <a:t>Епізод</a:t>
            </a:r>
            <a:r>
              <a:rPr lang="ru-RU" dirty="0"/>
              <a:t> </a:t>
            </a:r>
            <a:r>
              <a:rPr lang="ru-RU" dirty="0" err="1"/>
              <a:t>другий</a:t>
            </a:r>
            <a:r>
              <a:rPr lang="ru-RU" dirty="0"/>
              <a:t>. Як Олесь Гончар у </a:t>
            </a:r>
            <a:r>
              <a:rPr lang="ru-RU" dirty="0" err="1"/>
              <a:t>добропільців</a:t>
            </a:r>
            <a:r>
              <a:rPr lang="ru-RU" dirty="0"/>
              <a:t> </a:t>
            </a:r>
            <a:r>
              <a:rPr lang="ru-RU" dirty="0" err="1"/>
              <a:t>гостював</a:t>
            </a:r>
            <a:endParaRPr lang="uk-UA" dirty="0"/>
          </a:p>
        </p:txBody>
      </p:sp>
      <p:sp>
        <p:nvSpPr>
          <p:cNvPr id="3" name="Объект 2"/>
          <p:cNvSpPr>
            <a:spLocks noGrp="1"/>
          </p:cNvSpPr>
          <p:nvPr>
            <p:ph sz="quarter" idx="13"/>
          </p:nvPr>
        </p:nvSpPr>
        <p:spPr/>
        <p:txBody>
          <a:bodyPr/>
          <a:lstStyle/>
          <a:p>
            <a:pPr marL="45720" indent="0">
              <a:buNone/>
            </a:pPr>
            <a:r>
              <a:rPr lang="uk-UA" dirty="0"/>
              <a:t>На початку 60-х років в селі побував Олесь Гончар. Він знайомився з життям робітників радгоспу, інтелігенцією села та збирав матеріал для написання книги «Тронка» та інших оповідань і творів.</a:t>
            </a:r>
          </a:p>
        </p:txBody>
      </p:sp>
    </p:spTree>
    <p:extLst>
      <p:ext uri="{BB962C8B-B14F-4D97-AF65-F5344CB8AC3E}">
        <p14:creationId xmlns:p14="http://schemas.microsoft.com/office/powerpoint/2010/main" val="3109375425"/>
      </p:ext>
    </p:extLst>
  </p:cSld>
  <p:clrMapOvr>
    <a:masterClrMapping/>
  </p:clrMapOvr>
  <mc:AlternateContent xmlns:mc="http://schemas.openxmlformats.org/markup-compatibility/2006">
    <mc:Choice xmlns:p14="http://schemas.microsoft.com/office/powerpoint/2010/main" Requires="p14">
      <p:transition spd="slow" p14:dur="1750">
        <p:checker/>
      </p:transition>
    </mc:Choice>
    <mc:Fallback>
      <p:transition spd="slow">
        <p:checke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79" y="0"/>
            <a:ext cx="540912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7027205"/>
      </p:ext>
    </p:extLst>
  </p:cSld>
  <p:clrMapOvr>
    <a:masterClrMapping/>
  </p:clrMapOvr>
  <mc:AlternateContent xmlns:mc="http://schemas.openxmlformats.org/markup-compatibility/2006">
    <mc:Choice xmlns:p14="http://schemas.microsoft.com/office/powerpoint/2010/main" Requires="p14">
      <p:transition spd="slow" p14:dur="1750">
        <p:checker/>
      </p:transition>
    </mc:Choice>
    <mc:Fallback>
      <p:transition spd="slow">
        <p:checke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0" indent="0">
              <a:buNone/>
            </a:pPr>
            <a:r>
              <a:rPr lang="uk-UA" dirty="0"/>
              <a:t>Епізод третій. Про книжки</a:t>
            </a:r>
          </a:p>
        </p:txBody>
      </p:sp>
      <p:sp>
        <p:nvSpPr>
          <p:cNvPr id="3" name="Объект 2"/>
          <p:cNvSpPr>
            <a:spLocks noGrp="1"/>
          </p:cNvSpPr>
          <p:nvPr>
            <p:ph sz="quarter" idx="13"/>
          </p:nvPr>
        </p:nvSpPr>
        <p:spPr/>
        <p:txBody>
          <a:bodyPr>
            <a:normAutofit fontScale="77500" lnSpcReduction="20000"/>
          </a:bodyPr>
          <a:lstStyle/>
          <a:p>
            <a:pPr marL="45720" indent="0">
              <a:buNone/>
            </a:pPr>
            <a:r>
              <a:rPr lang="uk-UA" dirty="0"/>
              <a:t>Серед місцевих мешканців поширена кумедна оповідь, що саме після відвідин </a:t>
            </a:r>
            <a:r>
              <a:rPr lang="uk-UA" dirty="0" err="1"/>
              <a:t>Добропілля</a:t>
            </a:r>
            <a:r>
              <a:rPr lang="uk-UA" dirty="0"/>
              <a:t> Олесь Гончар зробив у своєму </a:t>
            </a:r>
            <a:r>
              <a:rPr lang="uk-UA" dirty="0" err="1"/>
              <a:t>шоденнику</a:t>
            </a:r>
            <a:r>
              <a:rPr lang="uk-UA" dirty="0"/>
              <a:t> невтішний запис: « Мало читають»...</a:t>
            </a:r>
          </a:p>
          <a:p>
            <a:pPr marL="45720" indent="0">
              <a:buNone/>
            </a:pPr>
            <a:endParaRPr lang="uk-UA" dirty="0"/>
          </a:p>
          <a:p>
            <a:pPr marL="45720" indent="0">
              <a:buNone/>
            </a:pPr>
            <a:r>
              <a:rPr lang="uk-UA" dirty="0"/>
              <a:t>Розповідають, що такий висновок великий письменник зробив після спілкування з </a:t>
            </a:r>
            <a:r>
              <a:rPr lang="uk-UA" dirty="0" err="1"/>
              <a:t>добропільськими</a:t>
            </a:r>
            <a:r>
              <a:rPr lang="uk-UA" dirty="0"/>
              <a:t> чабанами. Під час своєї розмови з одним із місцевих чабанів (історія не зберегла імені та прізвища фігуранта. Називають різні прізвища), Олесь Гончар спитав у нього, чи є у них у родині книжки? На що чабан відповів: «А </a:t>
            </a:r>
            <a:r>
              <a:rPr lang="uk-UA" dirty="0" err="1"/>
              <a:t>якже</a:t>
            </a:r>
            <a:r>
              <a:rPr lang="uk-UA" dirty="0"/>
              <a:t>, у мене є та й у жінки!» </a:t>
            </a:r>
          </a:p>
          <a:p>
            <a:pPr marL="45720" indent="0">
              <a:buNone/>
            </a:pPr>
            <a:endParaRPr lang="uk-UA" dirty="0"/>
          </a:p>
          <a:p>
            <a:pPr marL="45720" indent="0">
              <a:buNone/>
            </a:pPr>
            <a:r>
              <a:rPr lang="uk-UA" dirty="0"/>
              <a:t>Зрозуміло, що Гончар питав про книжки, які потрібно читати, а чабан відповідав про ощадні книжки)))</a:t>
            </a:r>
          </a:p>
          <a:p>
            <a:pPr marL="45720" indent="0">
              <a:buNone/>
            </a:pPr>
            <a:endParaRPr lang="uk-UA" dirty="0"/>
          </a:p>
        </p:txBody>
      </p:sp>
    </p:spTree>
    <p:extLst>
      <p:ext uri="{BB962C8B-B14F-4D97-AF65-F5344CB8AC3E}">
        <p14:creationId xmlns:p14="http://schemas.microsoft.com/office/powerpoint/2010/main" val="3368716233"/>
      </p:ext>
    </p:extLst>
  </p:cSld>
  <p:clrMapOvr>
    <a:masterClrMapping/>
  </p:clrMapOvr>
  <mc:AlternateContent xmlns:mc="http://schemas.openxmlformats.org/markup-compatibility/2006">
    <mc:Choice xmlns:p14="http://schemas.microsoft.com/office/powerpoint/2010/main" Requires="p14">
      <p:transition spd="slow" p14:dur="1750">
        <p:checker/>
      </p:transition>
    </mc:Choice>
    <mc:Fallback>
      <p:transition spd="slow">
        <p:checke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p:txBody>
          <a:bodyPr/>
          <a:lstStyle/>
          <a:p>
            <a:pPr marL="45720" indent="0">
              <a:buNone/>
            </a:pPr>
            <a:r>
              <a:rPr lang="ru-RU" dirty="0"/>
              <a:t>Областная библиотека им. Гончара была основана 18 июня 1872 года.</a:t>
            </a:r>
            <a:endParaRPr lang="uk-UA"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628800"/>
            <a:ext cx="7039152" cy="4688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3810832"/>
      </p:ext>
    </p:extLst>
  </p:cSld>
  <p:clrMapOvr>
    <a:masterClrMapping/>
  </p:clrMapOvr>
  <mc:AlternateContent xmlns:mc="http://schemas.openxmlformats.org/markup-compatibility/2006">
    <mc:Choice xmlns:p14="http://schemas.microsoft.com/office/powerpoint/2010/main" Requires="p14">
      <p:transition spd="slow" p14:dur="1750">
        <p:checker/>
      </p:transition>
    </mc:Choice>
    <mc:Fallback>
      <p:transition spd="slow">
        <p:checker/>
      </p:transition>
    </mc:Fallback>
  </mc:AlternateContent>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15</TotalTime>
  <Words>618</Words>
  <Application>Microsoft Office PowerPoint</Application>
  <PresentationFormat>Экран (4:3)</PresentationFormat>
  <Paragraphs>25</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Воздушный поток</vt:lpstr>
      <vt:lpstr>Гончар і Херсонщина</vt:lpstr>
      <vt:lpstr>«... ЩО ПРОСТОРОМ СВОЇМ АЖ П'ЯНИТЬ»</vt:lpstr>
      <vt:lpstr>Презентация PowerPoint</vt:lpstr>
      <vt:lpstr>Епізод перший. Будівництво школи</vt:lpstr>
      <vt:lpstr>Презентация PowerPoint</vt:lpstr>
      <vt:lpstr>Епізод другий. Як Олесь Гончар у добропільців гостював</vt:lpstr>
      <vt:lpstr>Презентация PowerPoint</vt:lpstr>
      <vt:lpstr>Епізод третій. Про книжки</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Гончар і Херсонщина</dc:title>
  <dc:creator>NANKA</dc:creator>
  <cp:lastModifiedBy>NANKA</cp:lastModifiedBy>
  <cp:revision>5</cp:revision>
  <dcterms:created xsi:type="dcterms:W3CDTF">2014-04-21T15:59:48Z</dcterms:created>
  <dcterms:modified xsi:type="dcterms:W3CDTF">2014-04-21T16:15:22Z</dcterms:modified>
</cp:coreProperties>
</file>